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1" r:id="rId1"/>
  </p:sldMasterIdLst>
  <p:notesMasterIdLst>
    <p:notesMasterId r:id="rId145"/>
  </p:notesMasterIdLst>
  <p:sldIdLst>
    <p:sldId id="256" r:id="rId2"/>
    <p:sldId id="257" r:id="rId3"/>
    <p:sldId id="296" r:id="rId4"/>
    <p:sldId id="297" r:id="rId5"/>
    <p:sldId id="295" r:id="rId6"/>
    <p:sldId id="301" r:id="rId7"/>
    <p:sldId id="415" r:id="rId8"/>
    <p:sldId id="404" r:id="rId9"/>
    <p:sldId id="405" r:id="rId10"/>
    <p:sldId id="406" r:id="rId11"/>
    <p:sldId id="407" r:id="rId12"/>
    <p:sldId id="265" r:id="rId13"/>
    <p:sldId id="266" r:id="rId14"/>
    <p:sldId id="267" r:id="rId15"/>
    <p:sldId id="269" r:id="rId16"/>
    <p:sldId id="381" r:id="rId17"/>
    <p:sldId id="268" r:id="rId18"/>
    <p:sldId id="379" r:id="rId19"/>
    <p:sldId id="380" r:id="rId20"/>
    <p:sldId id="270" r:id="rId21"/>
    <p:sldId id="1507" r:id="rId22"/>
    <p:sldId id="1513" r:id="rId23"/>
    <p:sldId id="1512" r:id="rId24"/>
    <p:sldId id="1508" r:id="rId25"/>
    <p:sldId id="1515" r:id="rId26"/>
    <p:sldId id="2703" r:id="rId27"/>
    <p:sldId id="1521" r:id="rId28"/>
    <p:sldId id="1522" r:id="rId29"/>
    <p:sldId id="1531" r:id="rId30"/>
    <p:sldId id="1532" r:id="rId31"/>
    <p:sldId id="1533" r:id="rId32"/>
    <p:sldId id="1492" r:id="rId33"/>
    <p:sldId id="1535" r:id="rId34"/>
    <p:sldId id="1537" r:id="rId35"/>
    <p:sldId id="1536" r:id="rId36"/>
    <p:sldId id="1538" r:id="rId37"/>
    <p:sldId id="1540" r:id="rId38"/>
    <p:sldId id="1539" r:id="rId39"/>
    <p:sldId id="410" r:id="rId40"/>
    <p:sldId id="1534" r:id="rId41"/>
    <p:sldId id="1544" r:id="rId42"/>
    <p:sldId id="1546" r:id="rId43"/>
    <p:sldId id="1547" r:id="rId44"/>
    <p:sldId id="1550" r:id="rId45"/>
    <p:sldId id="1551" r:id="rId46"/>
    <p:sldId id="1552" r:id="rId47"/>
    <p:sldId id="1554" r:id="rId48"/>
    <p:sldId id="1553" r:id="rId49"/>
    <p:sldId id="1555" r:id="rId50"/>
    <p:sldId id="1556" r:id="rId51"/>
    <p:sldId id="1565" r:id="rId52"/>
    <p:sldId id="1564" r:id="rId53"/>
    <p:sldId id="1563" r:id="rId54"/>
    <p:sldId id="1566" r:id="rId55"/>
    <p:sldId id="425" r:id="rId56"/>
    <p:sldId id="275" r:id="rId57"/>
    <p:sldId id="393" r:id="rId58"/>
    <p:sldId id="396" r:id="rId59"/>
    <p:sldId id="397" r:id="rId60"/>
    <p:sldId id="398" r:id="rId61"/>
    <p:sldId id="426" r:id="rId62"/>
    <p:sldId id="399" r:id="rId63"/>
    <p:sldId id="400" r:id="rId64"/>
    <p:sldId id="411" r:id="rId65"/>
    <p:sldId id="392" r:id="rId66"/>
    <p:sldId id="346" r:id="rId67"/>
    <p:sldId id="382" r:id="rId68"/>
    <p:sldId id="325" r:id="rId69"/>
    <p:sldId id="1624" r:id="rId70"/>
    <p:sldId id="1626" r:id="rId71"/>
    <p:sldId id="1625" r:id="rId72"/>
    <p:sldId id="1677" r:id="rId73"/>
    <p:sldId id="1627" r:id="rId74"/>
    <p:sldId id="1628" r:id="rId75"/>
    <p:sldId id="1629" r:id="rId76"/>
    <p:sldId id="1630" r:id="rId77"/>
    <p:sldId id="1632" r:id="rId78"/>
    <p:sldId id="1631" r:id="rId79"/>
    <p:sldId id="1633" r:id="rId80"/>
    <p:sldId id="401" r:id="rId81"/>
    <p:sldId id="412" r:id="rId82"/>
    <p:sldId id="345" r:id="rId83"/>
    <p:sldId id="284" r:id="rId84"/>
    <p:sldId id="2713" r:id="rId85"/>
    <p:sldId id="2715" r:id="rId86"/>
    <p:sldId id="2716" r:id="rId87"/>
    <p:sldId id="2717" r:id="rId88"/>
    <p:sldId id="2718" r:id="rId89"/>
    <p:sldId id="2719" r:id="rId90"/>
    <p:sldId id="2721" r:id="rId91"/>
    <p:sldId id="2720" r:id="rId92"/>
    <p:sldId id="2722" r:id="rId93"/>
    <p:sldId id="2723" r:id="rId94"/>
    <p:sldId id="2725" r:id="rId95"/>
    <p:sldId id="2726" r:id="rId96"/>
    <p:sldId id="2724" r:id="rId97"/>
    <p:sldId id="2727" r:id="rId98"/>
    <p:sldId id="2728" r:id="rId99"/>
    <p:sldId id="347" r:id="rId100"/>
    <p:sldId id="348" r:id="rId101"/>
    <p:sldId id="355" r:id="rId102"/>
    <p:sldId id="356" r:id="rId103"/>
    <p:sldId id="357" r:id="rId104"/>
    <p:sldId id="350" r:id="rId105"/>
    <p:sldId id="358" r:id="rId106"/>
    <p:sldId id="359" r:id="rId107"/>
    <p:sldId id="360" r:id="rId108"/>
    <p:sldId id="362" r:id="rId109"/>
    <p:sldId id="363" r:id="rId110"/>
    <p:sldId id="285" r:id="rId111"/>
    <p:sldId id="286" r:id="rId112"/>
    <p:sldId id="365" r:id="rId113"/>
    <p:sldId id="428" r:id="rId114"/>
    <p:sldId id="287" r:id="rId115"/>
    <p:sldId id="427" r:id="rId116"/>
    <p:sldId id="367" r:id="rId117"/>
    <p:sldId id="288" r:id="rId118"/>
    <p:sldId id="289" r:id="rId119"/>
    <p:sldId id="414" r:id="rId120"/>
    <p:sldId id="2704" r:id="rId121"/>
    <p:sldId id="2705" r:id="rId122"/>
    <p:sldId id="2707" r:id="rId123"/>
    <p:sldId id="2708" r:id="rId124"/>
    <p:sldId id="2709" r:id="rId125"/>
    <p:sldId id="290" r:id="rId126"/>
    <p:sldId id="429" r:id="rId127"/>
    <p:sldId id="291" r:id="rId128"/>
    <p:sldId id="431" r:id="rId129"/>
    <p:sldId id="292" r:id="rId130"/>
    <p:sldId id="293" r:id="rId131"/>
    <p:sldId id="430" r:id="rId132"/>
    <p:sldId id="369" r:id="rId133"/>
    <p:sldId id="370" r:id="rId134"/>
    <p:sldId id="294" r:id="rId135"/>
    <p:sldId id="371" r:id="rId136"/>
    <p:sldId id="374" r:id="rId137"/>
    <p:sldId id="373" r:id="rId138"/>
    <p:sldId id="375" r:id="rId139"/>
    <p:sldId id="377" r:id="rId140"/>
    <p:sldId id="376" r:id="rId141"/>
    <p:sldId id="403" r:id="rId142"/>
    <p:sldId id="416" r:id="rId143"/>
    <p:sldId id="378" r:id="rId1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C00000"/>
    <a:srgbClr val="FF0000"/>
    <a:srgbClr val="F0CECD"/>
    <a:srgbClr val="FFF000"/>
    <a:srgbClr val="870C1C"/>
    <a:srgbClr val="0080FF"/>
    <a:srgbClr val="CCF4D6"/>
    <a:srgbClr val="B2ECE7"/>
    <a:srgbClr val="FA828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56"/>
    <p:restoredTop sz="79864" autoAdjust="0"/>
  </p:normalViewPr>
  <p:slideViewPr>
    <p:cSldViewPr snapToGrid="0" snapToObjects="1">
      <p:cViewPr varScale="1">
        <p:scale>
          <a:sx n="101" d="100"/>
          <a:sy n="101" d="100"/>
        </p:scale>
        <p:origin x="272"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405BEB-624C-7944-B04F-47802A4A37F3}" type="datetimeFigureOut">
              <a:rPr lang="en-US" smtClean="0"/>
              <a:t>1/8/24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C508D1-CDDD-6445-AC0B-42415DA4AB68}" type="slidenum">
              <a:rPr lang="en-US" smtClean="0"/>
              <a:t>‹#›</a:t>
            </a:fld>
            <a:endParaRPr lang="en-US"/>
          </a:p>
        </p:txBody>
      </p:sp>
    </p:spTree>
    <p:extLst>
      <p:ext uri="{BB962C8B-B14F-4D97-AF65-F5344CB8AC3E}">
        <p14:creationId xmlns:p14="http://schemas.microsoft.com/office/powerpoint/2010/main" val="11428433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salama</a:t>
            </a:r>
            <a:r>
              <a:rPr lang="en-US" dirty="0"/>
              <a:t> </a:t>
            </a:r>
            <a:r>
              <a:rPr lang="en-US" dirty="0" err="1"/>
              <a:t>daholo</a:t>
            </a:r>
            <a:r>
              <a:rPr lang="en-US" dirty="0"/>
              <a:t>, Sophia no </a:t>
            </a:r>
            <a:r>
              <a:rPr lang="en-US" dirty="0" err="1"/>
              <a:t>anarako</a:t>
            </a:r>
            <a:endParaRPr lang="en-US" dirty="0"/>
          </a:p>
          <a:p>
            <a:r>
              <a:rPr lang="en-US" dirty="0"/>
              <a:t>-I’m a </a:t>
            </a:r>
            <a:r>
              <a:rPr lang="en-US" dirty="0" err="1"/>
              <a:t>phd</a:t>
            </a:r>
            <a:r>
              <a:rPr lang="en-US" dirty="0"/>
              <a:t> student in </a:t>
            </a:r>
            <a:r>
              <a:rPr lang="en-US" dirty="0" err="1"/>
              <a:t>cara’s</a:t>
            </a:r>
            <a:r>
              <a:rPr lang="en-US" dirty="0"/>
              <a:t> lab at </a:t>
            </a:r>
            <a:r>
              <a:rPr lang="en-US" dirty="0" err="1"/>
              <a:t>Uchicago</a:t>
            </a:r>
            <a:r>
              <a:rPr lang="en-US" dirty="0"/>
              <a:t>, and I’m both a field and computational biologist interested in infectious diseases at the human wildlife interface</a:t>
            </a:r>
          </a:p>
          <a:p>
            <a:r>
              <a:rPr lang="en-US" dirty="0"/>
              <a:t>-very excited to be here today to talk about compartmental models</a:t>
            </a:r>
          </a:p>
          <a:p>
            <a:r>
              <a:rPr lang="en-US" dirty="0"/>
              <a:t>-this lecture will take us until lunch, then after lunch we’ll come back to do the R tutorial where we’ll get to apply some of the concepts we’ve learned today</a:t>
            </a:r>
          </a:p>
          <a:p>
            <a:endParaRPr lang="en-US" dirty="0"/>
          </a:p>
          <a:p>
            <a:r>
              <a:rPr lang="en-US" dirty="0"/>
              <a:t>-I’m going to do my best to speak slowly but I tend to talk fast when I get excited, so please don’t hesitate to raise your hands if you have any questions or want me to repeat anything</a:t>
            </a:r>
          </a:p>
          <a:p>
            <a:r>
              <a:rPr lang="en-US" dirty="0"/>
              <a:t>-I’ve built in a few check in points to help with this, but please interrupt me anytime</a:t>
            </a:r>
          </a:p>
          <a:p>
            <a:endParaRPr lang="en-US" dirty="0"/>
          </a:p>
          <a:p>
            <a:r>
              <a:rPr lang="en-US" dirty="0"/>
              <a:t>-we’ve included the French translation through many parts of this </a:t>
            </a:r>
            <a:r>
              <a:rPr lang="en-US" dirty="0" err="1"/>
              <a:t>powerpoint</a:t>
            </a:r>
            <a:r>
              <a:rPr lang="en-US" dirty="0"/>
              <a:t>, and Santino is standing by if anyone wants to discuss anything in Malagasy</a:t>
            </a:r>
          </a:p>
          <a:p>
            <a:endParaRPr lang="en-US" dirty="0"/>
          </a:p>
          <a:p>
            <a:r>
              <a:rPr lang="en-US" dirty="0"/>
              <a:t>-any questions? Alright let’s go!</a:t>
            </a:r>
          </a:p>
          <a:p>
            <a:endParaRPr lang="en-US" dirty="0"/>
          </a:p>
          <a:p>
            <a:r>
              <a:rPr lang="en-US" dirty="0"/>
              <a:t>-first off, how many of you have heard of compartmental modeling? Or used it in your research? (maybe ask what for)</a:t>
            </a:r>
          </a:p>
        </p:txBody>
      </p:sp>
      <p:sp>
        <p:nvSpPr>
          <p:cNvPr id="4" name="Slide Number Placeholder 3"/>
          <p:cNvSpPr>
            <a:spLocks noGrp="1"/>
          </p:cNvSpPr>
          <p:nvPr>
            <p:ph type="sldNum" sz="quarter" idx="5"/>
          </p:nvPr>
        </p:nvSpPr>
        <p:spPr/>
        <p:txBody>
          <a:bodyPr/>
          <a:lstStyle/>
          <a:p>
            <a:fld id="{A8C508D1-CDDD-6445-AC0B-42415DA4AB68}" type="slidenum">
              <a:rPr lang="en-US" smtClean="0"/>
              <a:t>1</a:t>
            </a:fld>
            <a:endParaRPr lang="en-US"/>
          </a:p>
        </p:txBody>
      </p:sp>
    </p:spTree>
    <p:extLst>
      <p:ext uri="{BB962C8B-B14F-4D97-AF65-F5344CB8AC3E}">
        <p14:creationId xmlns:p14="http://schemas.microsoft.com/office/powerpoint/2010/main" val="3310699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21</a:t>
            </a:fld>
            <a:endParaRPr lang="en-US"/>
          </a:p>
        </p:txBody>
      </p:sp>
    </p:spTree>
    <p:extLst>
      <p:ext uri="{BB962C8B-B14F-4D97-AF65-F5344CB8AC3E}">
        <p14:creationId xmlns:p14="http://schemas.microsoft.com/office/powerpoint/2010/main" val="33801361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point will be it depends on the question.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www.ncbi.nlm.nih.gov</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pmc</a:t>
            </a:r>
            <a:r>
              <a:rPr lang="en-US" sz="1200" kern="1200" dirty="0">
                <a:solidFill>
                  <a:schemeClr val="tx1"/>
                </a:solidFill>
                <a:effectLst/>
                <a:latin typeface="+mn-lt"/>
                <a:ea typeface="+mn-ea"/>
                <a:cs typeface="+mn-cs"/>
              </a:rPr>
              <a:t>/articles/PMC2566243/</a:t>
            </a: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143</a:t>
            </a:fld>
            <a:endParaRPr lang="en-US"/>
          </a:p>
        </p:txBody>
      </p:sp>
    </p:spTree>
    <p:extLst>
      <p:ext uri="{BB962C8B-B14F-4D97-AF65-F5344CB8AC3E}">
        <p14:creationId xmlns:p14="http://schemas.microsoft.com/office/powerpoint/2010/main" val="395790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22</a:t>
            </a:fld>
            <a:endParaRPr lang="en-US"/>
          </a:p>
        </p:txBody>
      </p:sp>
    </p:spTree>
    <p:extLst>
      <p:ext uri="{BB962C8B-B14F-4D97-AF65-F5344CB8AC3E}">
        <p14:creationId xmlns:p14="http://schemas.microsoft.com/office/powerpoint/2010/main" val="3538926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1968367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2525149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3877333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3257802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1036194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1216760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134672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the growth rate of a discrete population</a:t>
            </a:r>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2117660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start us off with some goals for the lecture, some key concepts that are the fundamental building blocks of compartmental modeling</a:t>
            </a:r>
          </a:p>
          <a:p>
            <a:endParaRPr lang="en-US" dirty="0"/>
          </a:p>
          <a:p>
            <a:r>
              <a:rPr lang="en-US" dirty="0"/>
              <a:t>If any of these words/concepts aren’t familiar to you, don’t worry, by the end of this time you’ll be very familiar!</a:t>
            </a:r>
          </a:p>
        </p:txBody>
      </p:sp>
      <p:sp>
        <p:nvSpPr>
          <p:cNvPr id="4" name="Slide Number Placeholder 3"/>
          <p:cNvSpPr>
            <a:spLocks noGrp="1"/>
          </p:cNvSpPr>
          <p:nvPr>
            <p:ph type="sldNum" sz="quarter" idx="5"/>
          </p:nvPr>
        </p:nvSpPr>
        <p:spPr/>
        <p:txBody>
          <a:bodyPr/>
          <a:lstStyle/>
          <a:p>
            <a:fld id="{A8C508D1-CDDD-6445-AC0B-42415DA4AB68}" type="slidenum">
              <a:rPr lang="en-US" smtClean="0"/>
              <a:t>2</a:t>
            </a:fld>
            <a:endParaRPr lang="en-US"/>
          </a:p>
        </p:txBody>
      </p:sp>
    </p:spTree>
    <p:extLst>
      <p:ext uri="{BB962C8B-B14F-4D97-AF65-F5344CB8AC3E}">
        <p14:creationId xmlns:p14="http://schemas.microsoft.com/office/powerpoint/2010/main" val="2367906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2776062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Lemur breeding by month synchronizes weaning at peak fruit</a:t>
            </a:r>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3757660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1311473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3134246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37</a:t>
            </a:fld>
            <a:endParaRPr lang="en-US"/>
          </a:p>
        </p:txBody>
      </p:sp>
    </p:spTree>
    <p:extLst>
      <p:ext uri="{BB962C8B-B14F-4D97-AF65-F5344CB8AC3E}">
        <p14:creationId xmlns:p14="http://schemas.microsoft.com/office/powerpoint/2010/main" val="4882402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Infanticide by mother vs. competition with other siblings. Safest to be harder to distinguish parentage apart</a:t>
            </a:r>
          </a:p>
        </p:txBody>
      </p:sp>
      <p:sp>
        <p:nvSpPr>
          <p:cNvPr id="4" name="Slide Number Placeholder 3"/>
          <p:cNvSpPr>
            <a:spLocks noGrp="1"/>
          </p:cNvSpPr>
          <p:nvPr>
            <p:ph type="sldNum" sz="quarter" idx="5"/>
          </p:nvPr>
        </p:nvSpPr>
        <p:spPr/>
        <p:txBody>
          <a:bodyPr/>
          <a:lstStyle/>
          <a:p>
            <a:fld id="{AFE3B80E-16FB-5147-84AD-5036D4EA0A38}" type="slidenum">
              <a:rPr lang="en-US" smtClean="0"/>
              <a:t>38</a:t>
            </a:fld>
            <a:endParaRPr lang="en-US"/>
          </a:p>
        </p:txBody>
      </p:sp>
    </p:spTree>
    <p:extLst>
      <p:ext uri="{BB962C8B-B14F-4D97-AF65-F5344CB8AC3E}">
        <p14:creationId xmlns:p14="http://schemas.microsoft.com/office/powerpoint/2010/main" val="14314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39</a:t>
            </a:fld>
            <a:endParaRPr lang="en-US"/>
          </a:p>
        </p:txBody>
      </p:sp>
    </p:spTree>
    <p:extLst>
      <p:ext uri="{BB962C8B-B14F-4D97-AF65-F5344CB8AC3E}">
        <p14:creationId xmlns:p14="http://schemas.microsoft.com/office/powerpoint/2010/main" val="4214478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50</a:t>
            </a:fld>
            <a:endParaRPr lang="en-US"/>
          </a:p>
        </p:txBody>
      </p:sp>
    </p:spTree>
    <p:extLst>
      <p:ext uri="{BB962C8B-B14F-4D97-AF65-F5344CB8AC3E}">
        <p14:creationId xmlns:p14="http://schemas.microsoft.com/office/powerpoint/2010/main" val="2686136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 two countries</a:t>
            </a:r>
          </a:p>
        </p:txBody>
      </p:sp>
      <p:sp>
        <p:nvSpPr>
          <p:cNvPr id="4" name="Slide Number Placeholder 3"/>
          <p:cNvSpPr>
            <a:spLocks noGrp="1"/>
          </p:cNvSpPr>
          <p:nvPr>
            <p:ph type="sldNum" sz="quarter" idx="5"/>
          </p:nvPr>
        </p:nvSpPr>
        <p:spPr/>
        <p:txBody>
          <a:bodyPr/>
          <a:lstStyle/>
          <a:p>
            <a:fld id="{AFE3B80E-16FB-5147-84AD-5036D4EA0A38}" type="slidenum">
              <a:rPr lang="en-US" smtClean="0"/>
              <a:t>51</a:t>
            </a:fld>
            <a:endParaRPr lang="en-US"/>
          </a:p>
        </p:txBody>
      </p:sp>
    </p:spTree>
    <p:extLst>
      <p:ext uri="{BB962C8B-B14F-4D97-AF65-F5344CB8AC3E}">
        <p14:creationId xmlns:p14="http://schemas.microsoft.com/office/powerpoint/2010/main" val="950881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rate of increase per year – look at COVID in the US!</a:t>
            </a:r>
          </a:p>
        </p:txBody>
      </p:sp>
      <p:sp>
        <p:nvSpPr>
          <p:cNvPr id="4" name="Slide Number Placeholder 3"/>
          <p:cNvSpPr>
            <a:spLocks noGrp="1"/>
          </p:cNvSpPr>
          <p:nvPr>
            <p:ph type="sldNum" sz="quarter" idx="5"/>
          </p:nvPr>
        </p:nvSpPr>
        <p:spPr/>
        <p:txBody>
          <a:bodyPr/>
          <a:lstStyle/>
          <a:p>
            <a:fld id="{AFE3B80E-16FB-5147-84AD-5036D4EA0A38}" type="slidenum">
              <a:rPr lang="en-US" smtClean="0"/>
              <a:t>52</a:t>
            </a:fld>
            <a:endParaRPr lang="en-US"/>
          </a:p>
        </p:txBody>
      </p:sp>
    </p:spTree>
    <p:extLst>
      <p:ext uri="{BB962C8B-B14F-4D97-AF65-F5344CB8AC3E}">
        <p14:creationId xmlns:p14="http://schemas.microsoft.com/office/powerpoint/2010/main" val="929590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3</a:t>
            </a:fld>
            <a:endParaRPr lang="en-US"/>
          </a:p>
        </p:txBody>
      </p:sp>
    </p:spTree>
    <p:extLst>
      <p:ext uri="{BB962C8B-B14F-4D97-AF65-F5344CB8AC3E}">
        <p14:creationId xmlns:p14="http://schemas.microsoft.com/office/powerpoint/2010/main" val="408208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diverge more quickly as the “timestep” gets larger</a:t>
            </a:r>
          </a:p>
        </p:txBody>
      </p:sp>
      <p:sp>
        <p:nvSpPr>
          <p:cNvPr id="4" name="Slide Number Placeholder 3"/>
          <p:cNvSpPr>
            <a:spLocks noGrp="1"/>
          </p:cNvSpPr>
          <p:nvPr>
            <p:ph type="sldNum" sz="quarter" idx="5"/>
          </p:nvPr>
        </p:nvSpPr>
        <p:spPr/>
        <p:txBody>
          <a:bodyPr/>
          <a:lstStyle/>
          <a:p>
            <a:fld id="{AFE3B80E-16FB-5147-84AD-5036D4EA0A38}" type="slidenum">
              <a:rPr lang="en-US" smtClean="0"/>
              <a:t>53</a:t>
            </a:fld>
            <a:endParaRPr lang="en-US"/>
          </a:p>
        </p:txBody>
      </p:sp>
    </p:spTree>
    <p:extLst>
      <p:ext uri="{BB962C8B-B14F-4D97-AF65-F5344CB8AC3E}">
        <p14:creationId xmlns:p14="http://schemas.microsoft.com/office/powerpoint/2010/main" val="28972262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55</a:t>
            </a:fld>
            <a:endParaRPr lang="en-US"/>
          </a:p>
        </p:txBody>
      </p:sp>
    </p:spTree>
    <p:extLst>
      <p:ext uri="{BB962C8B-B14F-4D97-AF65-F5344CB8AC3E}">
        <p14:creationId xmlns:p14="http://schemas.microsoft.com/office/powerpoint/2010/main" val="370844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identified earlier that one of the key assumptions of this basic model so far is that the birth and death rates are constant. But is that the case in reality? What are some reasons that they might be different?</a:t>
            </a:r>
          </a:p>
          <a:p>
            <a:endParaRPr lang="en-US" dirty="0"/>
          </a:p>
          <a:p>
            <a:r>
              <a:rPr lang="en-US" dirty="0"/>
              <a:t>(reproductive age, death rate increases with age, health factors)</a:t>
            </a:r>
          </a:p>
          <a:p>
            <a:endParaRPr lang="en-US" dirty="0"/>
          </a:p>
          <a:p>
            <a:r>
              <a:rPr lang="en-US" dirty="0"/>
              <a:t>That question brings us to another key idea in compartmental modeling, deterministic vs stochastic models</a:t>
            </a:r>
          </a:p>
        </p:txBody>
      </p:sp>
      <p:sp>
        <p:nvSpPr>
          <p:cNvPr id="4" name="Slide Number Placeholder 3"/>
          <p:cNvSpPr>
            <a:spLocks noGrp="1"/>
          </p:cNvSpPr>
          <p:nvPr>
            <p:ph type="sldNum" sz="quarter" idx="5"/>
          </p:nvPr>
        </p:nvSpPr>
        <p:spPr/>
        <p:txBody>
          <a:bodyPr/>
          <a:lstStyle/>
          <a:p>
            <a:fld id="{A8C508D1-CDDD-6445-AC0B-42415DA4AB68}" type="slidenum">
              <a:rPr lang="en-US" smtClean="0"/>
              <a:t>56</a:t>
            </a:fld>
            <a:endParaRPr lang="en-US"/>
          </a:p>
        </p:txBody>
      </p:sp>
    </p:spTree>
    <p:extLst>
      <p:ext uri="{BB962C8B-B14F-4D97-AF65-F5344CB8AC3E}">
        <p14:creationId xmlns:p14="http://schemas.microsoft.com/office/powerpoint/2010/main" val="2034963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ducks as an example. Suppose we are looking at how the population of ducks changes over time, let’s say in discrete time of one year.</a:t>
            </a:r>
          </a:p>
          <a:p>
            <a:endParaRPr lang="en-US" dirty="0"/>
          </a:p>
          <a:p>
            <a:r>
              <a:rPr lang="en-US" dirty="0"/>
              <a:t>If we assume that the probability of death (i.e. the death rate) is constant, that means that we are absolutely sure that half of these ducks will die before the next year.</a:t>
            </a:r>
          </a:p>
        </p:txBody>
      </p:sp>
      <p:sp>
        <p:nvSpPr>
          <p:cNvPr id="4" name="Slide Number Placeholder 3"/>
          <p:cNvSpPr>
            <a:spLocks noGrp="1"/>
          </p:cNvSpPr>
          <p:nvPr>
            <p:ph type="sldNum" sz="quarter" idx="5"/>
          </p:nvPr>
        </p:nvSpPr>
        <p:spPr/>
        <p:txBody>
          <a:bodyPr/>
          <a:lstStyle/>
          <a:p>
            <a:fld id="{A8C508D1-CDDD-6445-AC0B-42415DA4AB68}" type="slidenum">
              <a:rPr lang="en-US" smtClean="0"/>
              <a:t>57</a:t>
            </a:fld>
            <a:endParaRPr lang="en-US"/>
          </a:p>
        </p:txBody>
      </p:sp>
    </p:spTree>
    <p:extLst>
      <p:ext uri="{BB962C8B-B14F-4D97-AF65-F5344CB8AC3E}">
        <p14:creationId xmlns:p14="http://schemas.microsoft.com/office/powerpoint/2010/main" val="608261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us with 5 ducks from our starting population of 10. this is an example of a deterministic model– our rates are fixed, constant, always the same, and we know exactly how the population changes year to year, every year.</a:t>
            </a:r>
          </a:p>
        </p:txBody>
      </p:sp>
      <p:sp>
        <p:nvSpPr>
          <p:cNvPr id="4" name="Slide Number Placeholder 3"/>
          <p:cNvSpPr>
            <a:spLocks noGrp="1"/>
          </p:cNvSpPr>
          <p:nvPr>
            <p:ph type="sldNum" sz="quarter" idx="5"/>
          </p:nvPr>
        </p:nvSpPr>
        <p:spPr/>
        <p:txBody>
          <a:bodyPr/>
          <a:lstStyle/>
          <a:p>
            <a:fld id="{A8C508D1-CDDD-6445-AC0B-42415DA4AB68}" type="slidenum">
              <a:rPr lang="en-US" smtClean="0"/>
              <a:t>58</a:t>
            </a:fld>
            <a:endParaRPr lang="en-US"/>
          </a:p>
        </p:txBody>
      </p:sp>
    </p:spTree>
    <p:extLst>
      <p:ext uri="{BB962C8B-B14F-4D97-AF65-F5344CB8AC3E}">
        <p14:creationId xmlns:p14="http://schemas.microsoft.com/office/powerpoint/2010/main" val="1123381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want our model to factor in some variation in the death rate (for the reasons we stated above) from year to year to try and be more realistic, we can use what’s called a stochastic model. Stochastic means ’up to chance’.</a:t>
            </a:r>
          </a:p>
          <a:p>
            <a:endParaRPr lang="en-US" dirty="0"/>
          </a:p>
          <a:p>
            <a:r>
              <a:rPr lang="en-US" dirty="0"/>
              <a:t>So let’s say in our stochastic model we start with the same 10 ducks, and the same probability of death</a:t>
            </a:r>
          </a:p>
        </p:txBody>
      </p:sp>
      <p:sp>
        <p:nvSpPr>
          <p:cNvPr id="4" name="Slide Number Placeholder 3"/>
          <p:cNvSpPr>
            <a:spLocks noGrp="1"/>
          </p:cNvSpPr>
          <p:nvPr>
            <p:ph type="sldNum" sz="quarter" idx="5"/>
          </p:nvPr>
        </p:nvSpPr>
        <p:spPr/>
        <p:txBody>
          <a:bodyPr/>
          <a:lstStyle/>
          <a:p>
            <a:fld id="{A8C508D1-CDDD-6445-AC0B-42415DA4AB68}" type="slidenum">
              <a:rPr lang="en-US" smtClean="0"/>
              <a:t>59</a:t>
            </a:fld>
            <a:endParaRPr lang="en-US"/>
          </a:p>
        </p:txBody>
      </p:sp>
    </p:spTree>
    <p:extLst>
      <p:ext uri="{BB962C8B-B14F-4D97-AF65-F5344CB8AC3E}">
        <p14:creationId xmlns:p14="http://schemas.microsoft.com/office/powerpoint/2010/main" val="3729064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we’ll see with a stochastic model is that some years, we get more death than the expected 0.5, and some years we get less. So in this case, we had a higher death rate (0.8), leaving us with only 2 surviving ducks.</a:t>
            </a:r>
          </a:p>
        </p:txBody>
      </p:sp>
      <p:sp>
        <p:nvSpPr>
          <p:cNvPr id="4" name="Slide Number Placeholder 3"/>
          <p:cNvSpPr>
            <a:spLocks noGrp="1"/>
          </p:cNvSpPr>
          <p:nvPr>
            <p:ph type="sldNum" sz="quarter" idx="5"/>
          </p:nvPr>
        </p:nvSpPr>
        <p:spPr/>
        <p:txBody>
          <a:bodyPr/>
          <a:lstStyle/>
          <a:p>
            <a:fld id="{A8C508D1-CDDD-6445-AC0B-42415DA4AB68}" type="slidenum">
              <a:rPr lang="en-US" smtClean="0"/>
              <a:t>60</a:t>
            </a:fld>
            <a:endParaRPr lang="en-US"/>
          </a:p>
        </p:txBody>
      </p:sp>
    </p:spTree>
    <p:extLst>
      <p:ext uri="{BB962C8B-B14F-4D97-AF65-F5344CB8AC3E}">
        <p14:creationId xmlns:p14="http://schemas.microsoft.com/office/powerpoint/2010/main" val="3046027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we’ll see with a stochastic model is that some years, we get more death than the expected 0.5, and some years we get less. So in this case, we had a higher death rate (0.8), leaving us with only 2 surviving ducks.</a:t>
            </a:r>
          </a:p>
        </p:txBody>
      </p:sp>
      <p:sp>
        <p:nvSpPr>
          <p:cNvPr id="4" name="Slide Number Placeholder 3"/>
          <p:cNvSpPr>
            <a:spLocks noGrp="1"/>
          </p:cNvSpPr>
          <p:nvPr>
            <p:ph type="sldNum" sz="quarter" idx="5"/>
          </p:nvPr>
        </p:nvSpPr>
        <p:spPr/>
        <p:txBody>
          <a:bodyPr/>
          <a:lstStyle/>
          <a:p>
            <a:fld id="{A8C508D1-CDDD-6445-AC0B-42415DA4AB68}" type="slidenum">
              <a:rPr lang="en-US" smtClean="0"/>
              <a:t>61</a:t>
            </a:fld>
            <a:endParaRPr lang="en-US"/>
          </a:p>
        </p:txBody>
      </p:sp>
    </p:spTree>
    <p:extLst>
      <p:ext uri="{BB962C8B-B14F-4D97-AF65-F5344CB8AC3E}">
        <p14:creationId xmlns:p14="http://schemas.microsoft.com/office/powerpoint/2010/main" val="3140875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way that we do that is instead of having a fixed value of death rate (rate = 0.5 every year), we instead draw a value of the death rate from a distribution.</a:t>
            </a:r>
          </a:p>
          <a:p>
            <a:endParaRPr lang="en-US" dirty="0"/>
          </a:p>
          <a:p>
            <a:r>
              <a:rPr lang="en-US" dirty="0"/>
              <a:t>So each time point, we select some random value from this distribution that we use as our number of surviving ducks. Sometimes it is 5, sometimes it is more or less.</a:t>
            </a:r>
          </a:p>
        </p:txBody>
      </p:sp>
      <p:sp>
        <p:nvSpPr>
          <p:cNvPr id="4" name="Slide Number Placeholder 3"/>
          <p:cNvSpPr>
            <a:spLocks noGrp="1"/>
          </p:cNvSpPr>
          <p:nvPr>
            <p:ph type="sldNum" sz="quarter" idx="5"/>
          </p:nvPr>
        </p:nvSpPr>
        <p:spPr/>
        <p:txBody>
          <a:bodyPr/>
          <a:lstStyle/>
          <a:p>
            <a:fld id="{A8C508D1-CDDD-6445-AC0B-42415DA4AB68}" type="slidenum">
              <a:rPr lang="en-US" smtClean="0"/>
              <a:t>62</a:t>
            </a:fld>
            <a:endParaRPr lang="en-US"/>
          </a:p>
        </p:txBody>
      </p:sp>
    </p:spTree>
    <p:extLst>
      <p:ext uri="{BB962C8B-B14F-4D97-AF65-F5344CB8AC3E}">
        <p14:creationId xmlns:p14="http://schemas.microsoft.com/office/powerpoint/2010/main" val="1363225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Crucially though, on average, we get 5 surviving ducks, and that’s represented by the shape of this distribution. We are most likely to get 5 surviving ducks.</a:t>
            </a:r>
          </a:p>
        </p:txBody>
      </p:sp>
      <p:sp>
        <p:nvSpPr>
          <p:cNvPr id="4" name="Slide Number Placeholder 3"/>
          <p:cNvSpPr>
            <a:spLocks noGrp="1"/>
          </p:cNvSpPr>
          <p:nvPr>
            <p:ph type="sldNum" sz="quarter" idx="5"/>
          </p:nvPr>
        </p:nvSpPr>
        <p:spPr/>
        <p:txBody>
          <a:bodyPr/>
          <a:lstStyle/>
          <a:p>
            <a:fld id="{A8C508D1-CDDD-6445-AC0B-42415DA4AB68}" type="slidenum">
              <a:rPr lang="en-US" smtClean="0"/>
              <a:t>63</a:t>
            </a:fld>
            <a:endParaRPr lang="en-US"/>
          </a:p>
        </p:txBody>
      </p:sp>
    </p:spTree>
    <p:extLst>
      <p:ext uri="{BB962C8B-B14F-4D97-AF65-F5344CB8AC3E}">
        <p14:creationId xmlns:p14="http://schemas.microsoft.com/office/powerpoint/2010/main" val="3559923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start off with what a compartmental model is</a:t>
            </a:r>
          </a:p>
          <a:p>
            <a:endParaRPr lang="en-US" dirty="0"/>
          </a:p>
          <a:p>
            <a:r>
              <a:rPr lang="en-US" dirty="0"/>
              <a:t>There’s a lot of terminology in modeling, and so I want to point out that when we say compartmental model, we can also say mechanistic model, or mathematical model</a:t>
            </a:r>
          </a:p>
        </p:txBody>
      </p:sp>
      <p:sp>
        <p:nvSpPr>
          <p:cNvPr id="4" name="Slide Number Placeholder 3"/>
          <p:cNvSpPr>
            <a:spLocks noGrp="1"/>
          </p:cNvSpPr>
          <p:nvPr>
            <p:ph type="sldNum" sz="quarter" idx="5"/>
          </p:nvPr>
        </p:nvSpPr>
        <p:spPr/>
        <p:txBody>
          <a:bodyPr/>
          <a:lstStyle/>
          <a:p>
            <a:fld id="{A8C508D1-CDDD-6445-AC0B-42415DA4AB68}" type="slidenum">
              <a:rPr lang="en-US" smtClean="0"/>
              <a:t>6</a:t>
            </a:fld>
            <a:endParaRPr lang="en-US"/>
          </a:p>
        </p:txBody>
      </p:sp>
    </p:spTree>
    <p:extLst>
      <p:ext uri="{BB962C8B-B14F-4D97-AF65-F5344CB8AC3E}">
        <p14:creationId xmlns:p14="http://schemas.microsoft.com/office/powerpoint/2010/main" val="26862102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apply these concepts to more complex models, starting with structured population models.</a:t>
            </a:r>
          </a:p>
        </p:txBody>
      </p:sp>
      <p:sp>
        <p:nvSpPr>
          <p:cNvPr id="4" name="Slide Number Placeholder 3"/>
          <p:cNvSpPr>
            <a:spLocks noGrp="1"/>
          </p:cNvSpPr>
          <p:nvPr>
            <p:ph type="sldNum" sz="quarter" idx="5"/>
          </p:nvPr>
        </p:nvSpPr>
        <p:spPr/>
        <p:txBody>
          <a:bodyPr/>
          <a:lstStyle/>
          <a:p>
            <a:fld id="{A8C508D1-CDDD-6445-AC0B-42415DA4AB68}" type="slidenum">
              <a:rPr lang="en-US" smtClean="0"/>
              <a:t>64</a:t>
            </a:fld>
            <a:endParaRPr lang="en-US"/>
          </a:p>
        </p:txBody>
      </p:sp>
    </p:spTree>
    <p:extLst>
      <p:ext uri="{BB962C8B-B14F-4D97-AF65-F5344CB8AC3E}">
        <p14:creationId xmlns:p14="http://schemas.microsoft.com/office/powerpoint/2010/main" val="528987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66</a:t>
            </a:fld>
            <a:endParaRPr lang="en-US"/>
          </a:p>
        </p:txBody>
      </p:sp>
    </p:spTree>
    <p:extLst>
      <p:ext uri="{BB962C8B-B14F-4D97-AF65-F5344CB8AC3E}">
        <p14:creationId xmlns:p14="http://schemas.microsoft.com/office/powerpoint/2010/main" val="2205147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back to discrete time, and think about developing a model that describes the population of </a:t>
            </a:r>
            <a:r>
              <a:rPr lang="en-US" sz="1200" kern="1200" dirty="0" err="1">
                <a:solidFill>
                  <a:schemeClr val="tx1"/>
                </a:solidFill>
                <a:effectLst/>
                <a:latin typeface="+mn-lt"/>
                <a:ea typeface="+mn-ea"/>
                <a:cs typeface="+mn-cs"/>
              </a:rPr>
              <a:t>Ranomafana</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example, our data of real life counts of the population size are represented by red dots, and our estimate of the population size based on our simple discrete population model is represented by the blue 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can see that the model doesn’t fit the data very well, i.e. the line doesn’t match up with the red dots.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touched on a few of these already, but what are some of the key assumptions of the simple population model that might make this projection so far off?</a:t>
            </a:r>
          </a:p>
          <a:p>
            <a:r>
              <a:rPr lang="en-US" sz="1200" kern="1200" dirty="0">
                <a:solidFill>
                  <a:schemeClr val="tx1"/>
                </a:solidFill>
                <a:effectLst/>
                <a:latin typeface="+mn-lt"/>
                <a:ea typeface="+mn-ea"/>
                <a:cs typeface="+mn-cs"/>
              </a:rPr>
              <a:t>1) Time varying lambda 2) reproductive age.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8C508D1-CDDD-6445-AC0B-42415DA4AB68}" type="slidenum">
              <a:rPr lang="en-US" smtClean="0"/>
              <a:t>67</a:t>
            </a:fld>
            <a:endParaRPr lang="en-US"/>
          </a:p>
        </p:txBody>
      </p:sp>
    </p:spTree>
    <p:extLst>
      <p:ext uri="{BB962C8B-B14F-4D97-AF65-F5344CB8AC3E}">
        <p14:creationId xmlns:p14="http://schemas.microsoft.com/office/powerpoint/2010/main" val="1827401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we need population structure! In other words, we need a way to distinguish babies from adults, so that we can account for the fact that babies aren’t reproducing.</a:t>
            </a:r>
          </a:p>
        </p:txBody>
      </p:sp>
      <p:sp>
        <p:nvSpPr>
          <p:cNvPr id="4" name="Slide Number Placeholder 3"/>
          <p:cNvSpPr>
            <a:spLocks noGrp="1"/>
          </p:cNvSpPr>
          <p:nvPr>
            <p:ph type="sldNum" sz="quarter" idx="5"/>
          </p:nvPr>
        </p:nvSpPr>
        <p:spPr/>
        <p:txBody>
          <a:bodyPr/>
          <a:lstStyle/>
          <a:p>
            <a:fld id="{A8C508D1-CDDD-6445-AC0B-42415DA4AB68}" type="slidenum">
              <a:rPr lang="en-US" smtClean="0"/>
              <a:t>68</a:t>
            </a:fld>
            <a:endParaRPr lang="en-US"/>
          </a:p>
        </p:txBody>
      </p:sp>
    </p:spTree>
    <p:extLst>
      <p:ext uri="{BB962C8B-B14F-4D97-AF65-F5344CB8AC3E}">
        <p14:creationId xmlns:p14="http://schemas.microsoft.com/office/powerpoint/2010/main" val="4142379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69</a:t>
            </a:fld>
            <a:endParaRPr lang="en-US"/>
          </a:p>
        </p:txBody>
      </p:sp>
    </p:spTree>
    <p:extLst>
      <p:ext uri="{BB962C8B-B14F-4D97-AF65-F5344CB8AC3E}">
        <p14:creationId xmlns:p14="http://schemas.microsoft.com/office/powerpoint/2010/main" val="223995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70</a:t>
            </a:fld>
            <a:endParaRPr lang="en-US"/>
          </a:p>
        </p:txBody>
      </p:sp>
    </p:spTree>
    <p:extLst>
      <p:ext uri="{BB962C8B-B14F-4D97-AF65-F5344CB8AC3E}">
        <p14:creationId xmlns:p14="http://schemas.microsoft.com/office/powerpoint/2010/main" val="30668362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71</a:t>
            </a:fld>
            <a:endParaRPr lang="en-US"/>
          </a:p>
        </p:txBody>
      </p:sp>
    </p:spTree>
    <p:extLst>
      <p:ext uri="{BB962C8B-B14F-4D97-AF65-F5344CB8AC3E}">
        <p14:creationId xmlns:p14="http://schemas.microsoft.com/office/powerpoint/2010/main" val="37153937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72</a:t>
            </a:fld>
            <a:endParaRPr lang="en-US"/>
          </a:p>
        </p:txBody>
      </p:sp>
    </p:spTree>
    <p:extLst>
      <p:ext uri="{BB962C8B-B14F-4D97-AF65-F5344CB8AC3E}">
        <p14:creationId xmlns:p14="http://schemas.microsoft.com/office/powerpoint/2010/main" val="3376268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73</a:t>
            </a:fld>
            <a:endParaRPr lang="en-US"/>
          </a:p>
        </p:txBody>
      </p:sp>
    </p:spTree>
    <p:extLst>
      <p:ext uri="{BB962C8B-B14F-4D97-AF65-F5344CB8AC3E}">
        <p14:creationId xmlns:p14="http://schemas.microsoft.com/office/powerpoint/2010/main" val="2899106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74</a:t>
            </a:fld>
            <a:endParaRPr lang="en-US"/>
          </a:p>
        </p:txBody>
      </p:sp>
    </p:spTree>
    <p:extLst>
      <p:ext uri="{BB962C8B-B14F-4D97-AF65-F5344CB8AC3E}">
        <p14:creationId xmlns:p14="http://schemas.microsoft.com/office/powerpoint/2010/main" val="459491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start off with what a compartmental model is</a:t>
            </a:r>
          </a:p>
          <a:p>
            <a:endParaRPr lang="en-US" dirty="0"/>
          </a:p>
          <a:p>
            <a:r>
              <a:rPr lang="en-US" dirty="0"/>
              <a:t>There’s a lot of terminology in modeling, and so I want to point out that when we say compartmental model, we can also say mechanistic model, or mathematical model</a:t>
            </a:r>
          </a:p>
        </p:txBody>
      </p:sp>
      <p:sp>
        <p:nvSpPr>
          <p:cNvPr id="4" name="Slide Number Placeholder 3"/>
          <p:cNvSpPr>
            <a:spLocks noGrp="1"/>
          </p:cNvSpPr>
          <p:nvPr>
            <p:ph type="sldNum" sz="quarter" idx="5"/>
          </p:nvPr>
        </p:nvSpPr>
        <p:spPr/>
        <p:txBody>
          <a:bodyPr/>
          <a:lstStyle/>
          <a:p>
            <a:fld id="{A8C508D1-CDDD-6445-AC0B-42415DA4AB68}" type="slidenum">
              <a:rPr lang="en-US" smtClean="0"/>
              <a:t>7</a:t>
            </a:fld>
            <a:endParaRPr lang="en-US"/>
          </a:p>
        </p:txBody>
      </p:sp>
    </p:spTree>
    <p:extLst>
      <p:ext uri="{BB962C8B-B14F-4D97-AF65-F5344CB8AC3E}">
        <p14:creationId xmlns:p14="http://schemas.microsoft.com/office/powerpoint/2010/main" val="382325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75</a:t>
            </a:fld>
            <a:endParaRPr lang="en-US"/>
          </a:p>
        </p:txBody>
      </p:sp>
    </p:spTree>
    <p:extLst>
      <p:ext uri="{BB962C8B-B14F-4D97-AF65-F5344CB8AC3E}">
        <p14:creationId xmlns:p14="http://schemas.microsoft.com/office/powerpoint/2010/main" val="19140629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76</a:t>
            </a:fld>
            <a:endParaRPr lang="en-US"/>
          </a:p>
        </p:txBody>
      </p:sp>
    </p:spTree>
    <p:extLst>
      <p:ext uri="{BB962C8B-B14F-4D97-AF65-F5344CB8AC3E}">
        <p14:creationId xmlns:p14="http://schemas.microsoft.com/office/powerpoint/2010/main" val="1596230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77</a:t>
            </a:fld>
            <a:endParaRPr lang="en-US"/>
          </a:p>
        </p:txBody>
      </p:sp>
    </p:spTree>
    <p:extLst>
      <p:ext uri="{BB962C8B-B14F-4D97-AF65-F5344CB8AC3E}">
        <p14:creationId xmlns:p14="http://schemas.microsoft.com/office/powerpoint/2010/main" val="13786466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78</a:t>
            </a:fld>
            <a:endParaRPr lang="en-US"/>
          </a:p>
        </p:txBody>
      </p:sp>
    </p:spTree>
    <p:extLst>
      <p:ext uri="{BB962C8B-B14F-4D97-AF65-F5344CB8AC3E}">
        <p14:creationId xmlns:p14="http://schemas.microsoft.com/office/powerpoint/2010/main" val="5203785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79</a:t>
            </a:fld>
            <a:endParaRPr lang="en-US"/>
          </a:p>
        </p:txBody>
      </p:sp>
    </p:spTree>
    <p:extLst>
      <p:ext uri="{BB962C8B-B14F-4D97-AF65-F5344CB8AC3E}">
        <p14:creationId xmlns:p14="http://schemas.microsoft.com/office/powerpoint/2010/main" val="22851748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81</a:t>
            </a:fld>
            <a:endParaRPr lang="en-US"/>
          </a:p>
        </p:txBody>
      </p:sp>
    </p:spTree>
    <p:extLst>
      <p:ext uri="{BB962C8B-B14F-4D97-AF65-F5344CB8AC3E}">
        <p14:creationId xmlns:p14="http://schemas.microsoft.com/office/powerpoint/2010/main" val="6257365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 models aim to capture infection dynamics over time</a:t>
            </a:r>
          </a:p>
          <a:p>
            <a:endParaRPr lang="en-US" dirty="0"/>
          </a:p>
          <a:p>
            <a:r>
              <a:rPr lang="en-US" dirty="0"/>
              <a:t>This picture represents what a chain of transmission could look like , let’s say for measles through Antananarivo</a:t>
            </a:r>
          </a:p>
          <a:p>
            <a:endParaRPr lang="en-US" dirty="0"/>
          </a:p>
          <a:p>
            <a:r>
              <a:rPr lang="en-US" dirty="0"/>
              <a:t>Patient zero infects two people</a:t>
            </a:r>
          </a:p>
          <a:p>
            <a:endParaRPr lang="en-US" dirty="0"/>
          </a:p>
          <a:p>
            <a:r>
              <a:rPr lang="en-US" dirty="0"/>
              <a:t>Some infect more, some infect fewer</a:t>
            </a:r>
          </a:p>
        </p:txBody>
      </p:sp>
      <p:sp>
        <p:nvSpPr>
          <p:cNvPr id="4" name="Slide Number Placeholder 3"/>
          <p:cNvSpPr>
            <a:spLocks noGrp="1"/>
          </p:cNvSpPr>
          <p:nvPr>
            <p:ph type="sldNum" sz="quarter" idx="5"/>
          </p:nvPr>
        </p:nvSpPr>
        <p:spPr/>
        <p:txBody>
          <a:bodyPr/>
          <a:lstStyle/>
          <a:p>
            <a:fld id="{A8C508D1-CDDD-6445-AC0B-42415DA4AB68}" type="slidenum">
              <a:rPr lang="en-US" smtClean="0"/>
              <a:t>83</a:t>
            </a:fld>
            <a:endParaRPr lang="en-US"/>
          </a:p>
        </p:txBody>
      </p:sp>
    </p:spTree>
    <p:extLst>
      <p:ext uri="{BB962C8B-B14F-4D97-AF65-F5344CB8AC3E}">
        <p14:creationId xmlns:p14="http://schemas.microsoft.com/office/powerpoint/2010/main" val="314242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88</a:t>
            </a:fld>
            <a:endParaRPr lang="en-US"/>
          </a:p>
        </p:txBody>
      </p:sp>
    </p:spTree>
    <p:extLst>
      <p:ext uri="{BB962C8B-B14F-4D97-AF65-F5344CB8AC3E}">
        <p14:creationId xmlns:p14="http://schemas.microsoft.com/office/powerpoint/2010/main" val="30554194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89</a:t>
            </a:fld>
            <a:endParaRPr lang="en-US"/>
          </a:p>
        </p:txBody>
      </p:sp>
    </p:spTree>
    <p:extLst>
      <p:ext uri="{BB962C8B-B14F-4D97-AF65-F5344CB8AC3E}">
        <p14:creationId xmlns:p14="http://schemas.microsoft.com/office/powerpoint/2010/main" val="4027114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90</a:t>
            </a:fld>
            <a:endParaRPr lang="en-US"/>
          </a:p>
        </p:txBody>
      </p:sp>
    </p:spTree>
    <p:extLst>
      <p:ext uri="{BB962C8B-B14F-4D97-AF65-F5344CB8AC3E}">
        <p14:creationId xmlns:p14="http://schemas.microsoft.com/office/powerpoint/2010/main" val="326957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FOUR GOLDEN RULES, and for the rest of the lecture, we’re going to see how we can apply these four golden rules to different questions to build models</a:t>
            </a:r>
          </a:p>
        </p:txBody>
      </p:sp>
      <p:sp>
        <p:nvSpPr>
          <p:cNvPr id="4" name="Slide Number Placeholder 3"/>
          <p:cNvSpPr>
            <a:spLocks noGrp="1"/>
          </p:cNvSpPr>
          <p:nvPr>
            <p:ph type="sldNum" sz="quarter" idx="5"/>
          </p:nvPr>
        </p:nvSpPr>
        <p:spPr/>
        <p:txBody>
          <a:bodyPr/>
          <a:lstStyle/>
          <a:p>
            <a:fld id="{A8C508D1-CDDD-6445-AC0B-42415DA4AB68}" type="slidenum">
              <a:rPr lang="en-US" smtClean="0"/>
              <a:t>11</a:t>
            </a:fld>
            <a:endParaRPr lang="en-US"/>
          </a:p>
        </p:txBody>
      </p:sp>
    </p:spTree>
    <p:extLst>
      <p:ext uri="{BB962C8B-B14F-4D97-AF65-F5344CB8AC3E}">
        <p14:creationId xmlns:p14="http://schemas.microsoft.com/office/powerpoint/2010/main" val="2199740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91</a:t>
            </a:fld>
            <a:endParaRPr lang="en-US"/>
          </a:p>
        </p:txBody>
      </p:sp>
    </p:spTree>
    <p:extLst>
      <p:ext uri="{BB962C8B-B14F-4D97-AF65-F5344CB8AC3E}">
        <p14:creationId xmlns:p14="http://schemas.microsoft.com/office/powerpoint/2010/main" val="14239624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94</a:t>
            </a:fld>
            <a:endParaRPr lang="en-US"/>
          </a:p>
        </p:txBody>
      </p:sp>
    </p:spTree>
    <p:extLst>
      <p:ext uri="{BB962C8B-B14F-4D97-AF65-F5344CB8AC3E}">
        <p14:creationId xmlns:p14="http://schemas.microsoft.com/office/powerpoint/2010/main" val="350960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95</a:t>
            </a:fld>
            <a:endParaRPr lang="en-US"/>
          </a:p>
        </p:txBody>
      </p:sp>
    </p:spTree>
    <p:extLst>
      <p:ext uri="{BB962C8B-B14F-4D97-AF65-F5344CB8AC3E}">
        <p14:creationId xmlns:p14="http://schemas.microsoft.com/office/powerpoint/2010/main" val="32366698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96</a:t>
            </a:fld>
            <a:endParaRPr lang="en-US"/>
          </a:p>
        </p:txBody>
      </p:sp>
    </p:spTree>
    <p:extLst>
      <p:ext uri="{BB962C8B-B14F-4D97-AF65-F5344CB8AC3E}">
        <p14:creationId xmlns:p14="http://schemas.microsoft.com/office/powerpoint/2010/main" val="2301887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97</a:t>
            </a:fld>
            <a:endParaRPr lang="en-US"/>
          </a:p>
        </p:txBody>
      </p:sp>
    </p:spTree>
    <p:extLst>
      <p:ext uri="{BB962C8B-B14F-4D97-AF65-F5344CB8AC3E}">
        <p14:creationId xmlns:p14="http://schemas.microsoft.com/office/powerpoint/2010/main" val="29094038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98</a:t>
            </a:fld>
            <a:endParaRPr lang="en-US"/>
          </a:p>
        </p:txBody>
      </p:sp>
    </p:spTree>
    <p:extLst>
      <p:ext uri="{BB962C8B-B14F-4D97-AF65-F5344CB8AC3E}">
        <p14:creationId xmlns:p14="http://schemas.microsoft.com/office/powerpoint/2010/main" val="761267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 say “build a model” I mean “create a stylized version of reality”. …Key to remember, all models are wrong - some models are useful…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99</a:t>
            </a:fld>
            <a:endParaRPr lang="en-US"/>
          </a:p>
        </p:txBody>
      </p:sp>
    </p:spTree>
    <p:extLst>
      <p:ext uri="{BB962C8B-B14F-4D97-AF65-F5344CB8AC3E}">
        <p14:creationId xmlns:p14="http://schemas.microsoft.com/office/powerpoint/2010/main" val="5006171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100</a:t>
            </a:fld>
            <a:endParaRPr lang="en-US"/>
          </a:p>
        </p:txBody>
      </p:sp>
    </p:spTree>
    <p:extLst>
      <p:ext uri="{BB962C8B-B14F-4D97-AF65-F5344CB8AC3E}">
        <p14:creationId xmlns:p14="http://schemas.microsoft.com/office/powerpoint/2010/main" val="28656378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Everyone is either SIR</a:t>
            </a:r>
          </a:p>
          <a:p>
            <a:pPr marL="171450" indent="-171450">
              <a:buFontTx/>
              <a:buChar char="-"/>
            </a:pPr>
            <a:r>
              <a:rPr lang="en-US" dirty="0"/>
              <a:t>Uniformly mixed</a:t>
            </a:r>
          </a:p>
          <a:p>
            <a:pPr marL="171450" indent="-171450">
              <a:buFontTx/>
              <a:buChar char="-"/>
            </a:pPr>
            <a:r>
              <a:rPr lang="en-US" dirty="0"/>
              <a:t>No latent period</a:t>
            </a:r>
          </a:p>
          <a:p>
            <a:pPr marL="171450" indent="-171450">
              <a:buFontTx/>
              <a:buChar char="-"/>
            </a:pPr>
            <a:r>
              <a:rPr lang="en-US" dirty="0"/>
              <a:t>Recovery is permanent</a:t>
            </a:r>
          </a:p>
          <a:p>
            <a:pPr marL="171450" indent="-171450">
              <a:buFontTx/>
              <a:buChar char="-"/>
            </a:pPr>
            <a:r>
              <a:rPr lang="en-US" dirty="0"/>
              <a:t>constant population size</a:t>
            </a:r>
          </a:p>
        </p:txBody>
      </p:sp>
      <p:sp>
        <p:nvSpPr>
          <p:cNvPr id="4" name="Slide Number Placeholder 3"/>
          <p:cNvSpPr>
            <a:spLocks noGrp="1"/>
          </p:cNvSpPr>
          <p:nvPr>
            <p:ph type="sldNum" sz="quarter" idx="5"/>
          </p:nvPr>
        </p:nvSpPr>
        <p:spPr/>
        <p:txBody>
          <a:bodyPr/>
          <a:lstStyle/>
          <a:p>
            <a:fld id="{A8C508D1-CDDD-6445-AC0B-42415DA4AB68}" type="slidenum">
              <a:rPr lang="en-US" smtClean="0"/>
              <a:t>101</a:t>
            </a:fld>
            <a:endParaRPr lang="en-US"/>
          </a:p>
        </p:txBody>
      </p:sp>
    </p:spTree>
    <p:extLst>
      <p:ext uri="{BB962C8B-B14F-4D97-AF65-F5344CB8AC3E}">
        <p14:creationId xmlns:p14="http://schemas.microsoft.com/office/powerpoint/2010/main" val="4797203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102</a:t>
            </a:fld>
            <a:endParaRPr lang="en-US"/>
          </a:p>
        </p:txBody>
      </p:sp>
    </p:spTree>
    <p:extLst>
      <p:ext uri="{BB962C8B-B14F-4D97-AF65-F5344CB8AC3E}">
        <p14:creationId xmlns:p14="http://schemas.microsoft.com/office/powerpoint/2010/main" val="194117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the population of Madagascar over time, from 1960 to 2010.</a:t>
            </a:r>
          </a:p>
          <a:p>
            <a:endParaRPr lang="en-US" dirty="0"/>
          </a:p>
          <a:p>
            <a:r>
              <a:rPr lang="en-US" dirty="0"/>
              <a:t>Just by looking at it we can learn a few things:</a:t>
            </a:r>
          </a:p>
          <a:p>
            <a:pPr marL="228600" indent="-228600">
              <a:buAutoNum type="arabicPeriod"/>
            </a:pPr>
            <a:r>
              <a:rPr lang="en-US" dirty="0"/>
              <a:t>it’s increasing</a:t>
            </a:r>
          </a:p>
          <a:p>
            <a:pPr marL="228600" indent="-228600">
              <a:buAutoNum type="arabicPeriod"/>
            </a:pPr>
            <a:r>
              <a:rPr lang="en-US" dirty="0"/>
              <a:t>It looks like its increasing more and more quickly over time</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Just looking at it is helpful, but if we want to A) understand exactly how it’s changing over time, and B) be able to predict future change, we can create a compartmental model that captures these dynamics</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And this type of model is of course, a basic population model</a:t>
            </a:r>
          </a:p>
        </p:txBody>
      </p:sp>
      <p:sp>
        <p:nvSpPr>
          <p:cNvPr id="4" name="Slide Number Placeholder 3"/>
          <p:cNvSpPr>
            <a:spLocks noGrp="1"/>
          </p:cNvSpPr>
          <p:nvPr>
            <p:ph type="sldNum" sz="quarter" idx="5"/>
          </p:nvPr>
        </p:nvSpPr>
        <p:spPr/>
        <p:txBody>
          <a:bodyPr/>
          <a:lstStyle/>
          <a:p>
            <a:fld id="{A8C508D1-CDDD-6445-AC0B-42415DA4AB68}" type="slidenum">
              <a:rPr lang="en-US" smtClean="0"/>
              <a:t>15</a:t>
            </a:fld>
            <a:endParaRPr lang="en-US"/>
          </a:p>
        </p:txBody>
      </p:sp>
    </p:spTree>
    <p:extLst>
      <p:ext uri="{BB962C8B-B14F-4D97-AF65-F5344CB8AC3E}">
        <p14:creationId xmlns:p14="http://schemas.microsoft.com/office/powerpoint/2010/main" val="15655018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103</a:t>
            </a:fld>
            <a:endParaRPr lang="en-US"/>
          </a:p>
        </p:txBody>
      </p:sp>
    </p:spTree>
    <p:extLst>
      <p:ext uri="{BB962C8B-B14F-4D97-AF65-F5344CB8AC3E}">
        <p14:creationId xmlns:p14="http://schemas.microsoft.com/office/powerpoint/2010/main" val="8326465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104</a:t>
            </a:fld>
            <a:endParaRPr lang="en-US"/>
          </a:p>
        </p:txBody>
      </p:sp>
    </p:spTree>
    <p:extLst>
      <p:ext uri="{BB962C8B-B14F-4D97-AF65-F5344CB8AC3E}">
        <p14:creationId xmlns:p14="http://schemas.microsoft.com/office/powerpoint/2010/main" val="37524071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105</a:t>
            </a:fld>
            <a:endParaRPr lang="en-US"/>
          </a:p>
        </p:txBody>
      </p:sp>
    </p:spTree>
    <p:extLst>
      <p:ext uri="{BB962C8B-B14F-4D97-AF65-F5344CB8AC3E}">
        <p14:creationId xmlns:p14="http://schemas.microsoft.com/office/powerpoint/2010/main" val="10328075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106</a:t>
            </a:fld>
            <a:endParaRPr lang="en-US"/>
          </a:p>
        </p:txBody>
      </p:sp>
    </p:spTree>
    <p:extLst>
      <p:ext uri="{BB962C8B-B14F-4D97-AF65-F5344CB8AC3E}">
        <p14:creationId xmlns:p14="http://schemas.microsoft.com/office/powerpoint/2010/main" val="31098337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Parameters</a:t>
            </a:r>
          </a:p>
          <a:p>
            <a:endParaRPr lang="en-US" dirty="0"/>
          </a:p>
          <a:p>
            <a:r>
              <a:rPr lang="en-US" dirty="0"/>
              <a:t>equations</a:t>
            </a:r>
          </a:p>
        </p:txBody>
      </p:sp>
      <p:sp>
        <p:nvSpPr>
          <p:cNvPr id="4" name="Slide Number Placeholder 3"/>
          <p:cNvSpPr>
            <a:spLocks noGrp="1"/>
          </p:cNvSpPr>
          <p:nvPr>
            <p:ph type="sldNum" sz="quarter" idx="5"/>
          </p:nvPr>
        </p:nvSpPr>
        <p:spPr/>
        <p:txBody>
          <a:bodyPr/>
          <a:lstStyle/>
          <a:p>
            <a:fld id="{A8C508D1-CDDD-6445-AC0B-42415DA4AB68}" type="slidenum">
              <a:rPr lang="en-US" smtClean="0"/>
              <a:t>107</a:t>
            </a:fld>
            <a:endParaRPr lang="en-US"/>
          </a:p>
        </p:txBody>
      </p:sp>
    </p:spTree>
    <p:extLst>
      <p:ext uri="{BB962C8B-B14F-4D97-AF65-F5344CB8AC3E}">
        <p14:creationId xmlns:p14="http://schemas.microsoft.com/office/powerpoint/2010/main" val="24323304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108</a:t>
            </a:fld>
            <a:endParaRPr lang="en-US"/>
          </a:p>
        </p:txBody>
      </p:sp>
    </p:spTree>
    <p:extLst>
      <p:ext uri="{BB962C8B-B14F-4D97-AF65-F5344CB8AC3E}">
        <p14:creationId xmlns:p14="http://schemas.microsoft.com/office/powerpoint/2010/main" val="10704577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109</a:t>
            </a:fld>
            <a:endParaRPr lang="en-US"/>
          </a:p>
        </p:txBody>
      </p:sp>
    </p:spTree>
    <p:extLst>
      <p:ext uri="{BB962C8B-B14F-4D97-AF65-F5344CB8AC3E}">
        <p14:creationId xmlns:p14="http://schemas.microsoft.com/office/powerpoint/2010/main" val="315819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110</a:t>
            </a:fld>
            <a:endParaRPr lang="en-US"/>
          </a:p>
        </p:txBody>
      </p:sp>
    </p:spTree>
    <p:extLst>
      <p:ext uri="{BB962C8B-B14F-4D97-AF65-F5344CB8AC3E}">
        <p14:creationId xmlns:p14="http://schemas.microsoft.com/office/powerpoint/2010/main" val="9507244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just at the very start of an outbreak</a:t>
            </a:r>
          </a:p>
          <a:p>
            <a:endParaRPr lang="en-US" dirty="0"/>
          </a:p>
          <a:p>
            <a:r>
              <a:rPr lang="en-US" dirty="0"/>
              <a:t>Set I = 1, you can calculate a value for R0, which is: </a:t>
            </a:r>
          </a:p>
        </p:txBody>
      </p:sp>
      <p:sp>
        <p:nvSpPr>
          <p:cNvPr id="4" name="Slide Number Placeholder 3"/>
          <p:cNvSpPr>
            <a:spLocks noGrp="1"/>
          </p:cNvSpPr>
          <p:nvPr>
            <p:ph type="sldNum" sz="quarter" idx="5"/>
          </p:nvPr>
        </p:nvSpPr>
        <p:spPr/>
        <p:txBody>
          <a:bodyPr/>
          <a:lstStyle/>
          <a:p>
            <a:fld id="{A8C508D1-CDDD-6445-AC0B-42415DA4AB68}" type="slidenum">
              <a:rPr lang="en-US" smtClean="0"/>
              <a:t>111</a:t>
            </a:fld>
            <a:endParaRPr lang="en-US"/>
          </a:p>
        </p:txBody>
      </p:sp>
    </p:spTree>
    <p:extLst>
      <p:ext uri="{BB962C8B-B14F-4D97-AF65-F5344CB8AC3E}">
        <p14:creationId xmlns:p14="http://schemas.microsoft.com/office/powerpoint/2010/main" val="13563770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t>
            </a:r>
          </a:p>
        </p:txBody>
      </p:sp>
      <p:sp>
        <p:nvSpPr>
          <p:cNvPr id="4" name="Slide Number Placeholder 3"/>
          <p:cNvSpPr>
            <a:spLocks noGrp="1"/>
          </p:cNvSpPr>
          <p:nvPr>
            <p:ph type="sldNum" sz="quarter" idx="5"/>
          </p:nvPr>
        </p:nvSpPr>
        <p:spPr/>
        <p:txBody>
          <a:bodyPr/>
          <a:lstStyle/>
          <a:p>
            <a:fld id="{A8C508D1-CDDD-6445-AC0B-42415DA4AB68}" type="slidenum">
              <a:rPr lang="en-US" smtClean="0"/>
              <a:t>112</a:t>
            </a:fld>
            <a:endParaRPr lang="en-US"/>
          </a:p>
        </p:txBody>
      </p:sp>
    </p:spTree>
    <p:extLst>
      <p:ext uri="{BB962C8B-B14F-4D97-AF65-F5344CB8AC3E}">
        <p14:creationId xmlns:p14="http://schemas.microsoft.com/office/powerpoint/2010/main" val="3802328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basic population model has to follow the same rules of all compartmental models that we talked about a few minutes ago</a:t>
            </a:r>
          </a:p>
          <a:p>
            <a:endParaRPr lang="en-US" dirty="0"/>
          </a:p>
          <a:p>
            <a:r>
              <a:rPr lang="en-US" dirty="0"/>
              <a:t>First, </a:t>
            </a:r>
          </a:p>
        </p:txBody>
      </p:sp>
      <p:sp>
        <p:nvSpPr>
          <p:cNvPr id="4" name="Slide Number Placeholder 3"/>
          <p:cNvSpPr>
            <a:spLocks noGrp="1"/>
          </p:cNvSpPr>
          <p:nvPr>
            <p:ph type="sldNum" sz="quarter" idx="5"/>
          </p:nvPr>
        </p:nvSpPr>
        <p:spPr/>
        <p:txBody>
          <a:bodyPr/>
          <a:lstStyle/>
          <a:p>
            <a:fld id="{A8C508D1-CDDD-6445-AC0B-42415DA4AB68}" type="slidenum">
              <a:rPr lang="en-US" smtClean="0"/>
              <a:t>16</a:t>
            </a:fld>
            <a:endParaRPr lang="en-US"/>
          </a:p>
        </p:txBody>
      </p:sp>
    </p:spTree>
    <p:extLst>
      <p:ext uri="{BB962C8B-B14F-4D97-AF65-F5344CB8AC3E}">
        <p14:creationId xmlns:p14="http://schemas.microsoft.com/office/powerpoint/2010/main" val="21654288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t>
            </a:r>
          </a:p>
        </p:txBody>
      </p:sp>
      <p:sp>
        <p:nvSpPr>
          <p:cNvPr id="4" name="Slide Number Placeholder 3"/>
          <p:cNvSpPr>
            <a:spLocks noGrp="1"/>
          </p:cNvSpPr>
          <p:nvPr>
            <p:ph type="sldNum" sz="quarter" idx="5"/>
          </p:nvPr>
        </p:nvSpPr>
        <p:spPr/>
        <p:txBody>
          <a:bodyPr/>
          <a:lstStyle/>
          <a:p>
            <a:fld id="{A8C508D1-CDDD-6445-AC0B-42415DA4AB68}" type="slidenum">
              <a:rPr lang="en-US" smtClean="0"/>
              <a:t>113</a:t>
            </a:fld>
            <a:endParaRPr lang="en-US"/>
          </a:p>
        </p:txBody>
      </p:sp>
    </p:spTree>
    <p:extLst>
      <p:ext uri="{BB962C8B-B14F-4D97-AF65-F5344CB8AC3E}">
        <p14:creationId xmlns:p14="http://schemas.microsoft.com/office/powerpoint/2010/main" val="6925361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R0 (13.2) -- very fast infection</a:t>
            </a:r>
          </a:p>
          <a:p>
            <a:endParaRPr lang="en-US" dirty="0"/>
          </a:p>
          <a:p>
            <a:r>
              <a:rPr lang="en-US" dirty="0"/>
              <a:t>Lower R0 – slower infection</a:t>
            </a:r>
          </a:p>
        </p:txBody>
      </p:sp>
      <p:sp>
        <p:nvSpPr>
          <p:cNvPr id="4" name="Slide Number Placeholder 3"/>
          <p:cNvSpPr>
            <a:spLocks noGrp="1"/>
          </p:cNvSpPr>
          <p:nvPr>
            <p:ph type="sldNum" sz="quarter" idx="5"/>
          </p:nvPr>
        </p:nvSpPr>
        <p:spPr/>
        <p:txBody>
          <a:bodyPr/>
          <a:lstStyle/>
          <a:p>
            <a:fld id="{A8C508D1-CDDD-6445-AC0B-42415DA4AB68}" type="slidenum">
              <a:rPr lang="en-US" smtClean="0"/>
              <a:t>114</a:t>
            </a:fld>
            <a:endParaRPr lang="en-US"/>
          </a:p>
        </p:txBody>
      </p:sp>
    </p:spTree>
    <p:extLst>
      <p:ext uri="{BB962C8B-B14F-4D97-AF65-F5344CB8AC3E}">
        <p14:creationId xmlns:p14="http://schemas.microsoft.com/office/powerpoint/2010/main" val="9060413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R0 (13.2) -- very fast infection</a:t>
            </a:r>
          </a:p>
          <a:p>
            <a:endParaRPr lang="en-US" dirty="0"/>
          </a:p>
          <a:p>
            <a:r>
              <a:rPr lang="en-US" dirty="0"/>
              <a:t>Lower R0 – slower infection</a:t>
            </a:r>
          </a:p>
        </p:txBody>
      </p:sp>
      <p:sp>
        <p:nvSpPr>
          <p:cNvPr id="4" name="Slide Number Placeholder 3"/>
          <p:cNvSpPr>
            <a:spLocks noGrp="1"/>
          </p:cNvSpPr>
          <p:nvPr>
            <p:ph type="sldNum" sz="quarter" idx="5"/>
          </p:nvPr>
        </p:nvSpPr>
        <p:spPr/>
        <p:txBody>
          <a:bodyPr/>
          <a:lstStyle/>
          <a:p>
            <a:fld id="{A8C508D1-CDDD-6445-AC0B-42415DA4AB68}" type="slidenum">
              <a:rPr lang="en-US" smtClean="0"/>
              <a:t>115</a:t>
            </a:fld>
            <a:endParaRPr lang="en-US"/>
          </a:p>
        </p:txBody>
      </p:sp>
    </p:spTree>
    <p:extLst>
      <p:ext uri="{BB962C8B-B14F-4D97-AF65-F5344CB8AC3E}">
        <p14:creationId xmlns:p14="http://schemas.microsoft.com/office/powerpoint/2010/main" val="20947155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SIR, and how an epidemic ends with some </a:t>
            </a:r>
            <a:r>
              <a:rPr lang="en-US" dirty="0" err="1"/>
              <a:t>susceptibles</a:t>
            </a:r>
            <a:r>
              <a:rPr lang="en-US" dirty="0"/>
              <a:t> still left over</a:t>
            </a:r>
          </a:p>
          <a:p>
            <a:endParaRPr lang="en-US" dirty="0"/>
          </a:p>
          <a:p>
            <a:r>
              <a:rPr lang="en-US" dirty="0"/>
              <a:t>Another value of R that’s important is R effective, which is R0 * S</a:t>
            </a:r>
          </a:p>
          <a:p>
            <a:pPr marL="171450" indent="-171450">
              <a:buFont typeface="Arial" panose="020B0604020202020204" pitchFamily="34" charset="0"/>
              <a:buChar char="•"/>
            </a:pPr>
            <a:r>
              <a:rPr lang="en-US" dirty="0"/>
              <a:t>Number of secondary infections at points in time other than just the initial outbreak stage</a:t>
            </a:r>
          </a:p>
          <a:p>
            <a:pPr marL="171450" indent="-171450">
              <a:buFont typeface="Arial" panose="020B0604020202020204" pitchFamily="34" charset="0"/>
              <a:buChar char="•"/>
            </a:pPr>
            <a:r>
              <a:rPr lang="en-US" dirty="0"/>
              <a:t>Changes throughout an epidemic as the value of S changes</a:t>
            </a:r>
          </a:p>
        </p:txBody>
      </p:sp>
      <p:sp>
        <p:nvSpPr>
          <p:cNvPr id="4" name="Slide Number Placeholder 3"/>
          <p:cNvSpPr>
            <a:spLocks noGrp="1"/>
          </p:cNvSpPr>
          <p:nvPr>
            <p:ph type="sldNum" sz="quarter" idx="5"/>
          </p:nvPr>
        </p:nvSpPr>
        <p:spPr/>
        <p:txBody>
          <a:bodyPr/>
          <a:lstStyle/>
          <a:p>
            <a:fld id="{A8C508D1-CDDD-6445-AC0B-42415DA4AB68}" type="slidenum">
              <a:rPr lang="en-US" smtClean="0"/>
              <a:t>116</a:t>
            </a:fld>
            <a:endParaRPr lang="en-US"/>
          </a:p>
        </p:txBody>
      </p:sp>
    </p:spTree>
    <p:extLst>
      <p:ext uri="{BB962C8B-B14F-4D97-AF65-F5344CB8AC3E}">
        <p14:creationId xmlns:p14="http://schemas.microsoft.com/office/powerpoint/2010/main" val="8785247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117</a:t>
            </a:fld>
            <a:endParaRPr lang="en-US"/>
          </a:p>
        </p:txBody>
      </p:sp>
    </p:spTree>
    <p:extLst>
      <p:ext uri="{BB962C8B-B14F-4D97-AF65-F5344CB8AC3E}">
        <p14:creationId xmlns:p14="http://schemas.microsoft.com/office/powerpoint/2010/main" val="39252478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 is &lt; 1, cases fall eventually to 0</a:t>
            </a:r>
          </a:p>
        </p:txBody>
      </p:sp>
      <p:sp>
        <p:nvSpPr>
          <p:cNvPr id="4" name="Slide Number Placeholder 3"/>
          <p:cNvSpPr>
            <a:spLocks noGrp="1"/>
          </p:cNvSpPr>
          <p:nvPr>
            <p:ph type="sldNum" sz="quarter" idx="5"/>
          </p:nvPr>
        </p:nvSpPr>
        <p:spPr/>
        <p:txBody>
          <a:bodyPr/>
          <a:lstStyle/>
          <a:p>
            <a:fld id="{A8C508D1-CDDD-6445-AC0B-42415DA4AB68}" type="slidenum">
              <a:rPr lang="en-US" smtClean="0"/>
              <a:t>118</a:t>
            </a:fld>
            <a:endParaRPr lang="en-US"/>
          </a:p>
        </p:txBody>
      </p:sp>
    </p:spTree>
    <p:extLst>
      <p:ext uri="{BB962C8B-B14F-4D97-AF65-F5344CB8AC3E}">
        <p14:creationId xmlns:p14="http://schemas.microsoft.com/office/powerpoint/2010/main" val="12393351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119</a:t>
            </a:fld>
            <a:endParaRPr lang="en-US"/>
          </a:p>
        </p:txBody>
      </p:sp>
    </p:spTree>
    <p:extLst>
      <p:ext uri="{BB962C8B-B14F-4D97-AF65-F5344CB8AC3E}">
        <p14:creationId xmlns:p14="http://schemas.microsoft.com/office/powerpoint/2010/main" val="27832841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120</a:t>
            </a:fld>
            <a:endParaRPr lang="en-US"/>
          </a:p>
        </p:txBody>
      </p:sp>
    </p:spTree>
    <p:extLst>
      <p:ext uri="{BB962C8B-B14F-4D97-AF65-F5344CB8AC3E}">
        <p14:creationId xmlns:p14="http://schemas.microsoft.com/office/powerpoint/2010/main" val="8872051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121</a:t>
            </a:fld>
            <a:endParaRPr lang="en-US"/>
          </a:p>
        </p:txBody>
      </p:sp>
    </p:spTree>
    <p:extLst>
      <p:ext uri="{BB962C8B-B14F-4D97-AF65-F5344CB8AC3E}">
        <p14:creationId xmlns:p14="http://schemas.microsoft.com/office/powerpoint/2010/main" val="33030593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122</a:t>
            </a:fld>
            <a:endParaRPr lang="en-US"/>
          </a:p>
        </p:txBody>
      </p:sp>
    </p:spTree>
    <p:extLst>
      <p:ext uri="{BB962C8B-B14F-4D97-AF65-F5344CB8AC3E}">
        <p14:creationId xmlns:p14="http://schemas.microsoft.com/office/powerpoint/2010/main" val="1534951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able to make a model that follows all of those rules, we’ll be able to answer our core question: how does the population </a:t>
            </a:r>
            <a:r>
              <a:rPr lang="en-US" dirty="0" err="1"/>
              <a:t>mof</a:t>
            </a:r>
            <a:r>
              <a:rPr lang="en-US" dirty="0"/>
              <a:t> Madagascar grow over time?</a:t>
            </a:r>
          </a:p>
          <a:p>
            <a:endParaRPr lang="en-US" dirty="0"/>
          </a:p>
          <a:p>
            <a:r>
              <a:rPr lang="en-US" dirty="0"/>
              <a:t>So let’s walk through how we can implement each of these rules</a:t>
            </a:r>
          </a:p>
        </p:txBody>
      </p:sp>
      <p:sp>
        <p:nvSpPr>
          <p:cNvPr id="4" name="Slide Number Placeholder 3"/>
          <p:cNvSpPr>
            <a:spLocks noGrp="1"/>
          </p:cNvSpPr>
          <p:nvPr>
            <p:ph type="sldNum" sz="quarter" idx="5"/>
          </p:nvPr>
        </p:nvSpPr>
        <p:spPr/>
        <p:txBody>
          <a:bodyPr/>
          <a:lstStyle/>
          <a:p>
            <a:fld id="{A8C508D1-CDDD-6445-AC0B-42415DA4AB68}" type="slidenum">
              <a:rPr lang="en-US" smtClean="0"/>
              <a:t>20</a:t>
            </a:fld>
            <a:endParaRPr lang="en-US"/>
          </a:p>
        </p:txBody>
      </p:sp>
    </p:spTree>
    <p:extLst>
      <p:ext uri="{BB962C8B-B14F-4D97-AF65-F5344CB8AC3E}">
        <p14:creationId xmlns:p14="http://schemas.microsoft.com/office/powerpoint/2010/main" val="11986876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123</a:t>
            </a:fld>
            <a:endParaRPr lang="en-US"/>
          </a:p>
        </p:txBody>
      </p:sp>
    </p:spTree>
    <p:extLst>
      <p:ext uri="{BB962C8B-B14F-4D97-AF65-F5344CB8AC3E}">
        <p14:creationId xmlns:p14="http://schemas.microsoft.com/office/powerpoint/2010/main" val="721790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124</a:t>
            </a:fld>
            <a:endParaRPr lang="en-US"/>
          </a:p>
        </p:txBody>
      </p:sp>
    </p:spTree>
    <p:extLst>
      <p:ext uri="{BB962C8B-B14F-4D97-AF65-F5344CB8AC3E}">
        <p14:creationId xmlns:p14="http://schemas.microsoft.com/office/powerpoint/2010/main" val="22992364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across different diseases</a:t>
            </a:r>
          </a:p>
        </p:txBody>
      </p:sp>
      <p:sp>
        <p:nvSpPr>
          <p:cNvPr id="4" name="Slide Number Placeholder 3"/>
          <p:cNvSpPr>
            <a:spLocks noGrp="1"/>
          </p:cNvSpPr>
          <p:nvPr>
            <p:ph type="sldNum" sz="quarter" idx="5"/>
          </p:nvPr>
        </p:nvSpPr>
        <p:spPr/>
        <p:txBody>
          <a:bodyPr/>
          <a:lstStyle/>
          <a:p>
            <a:fld id="{A8C508D1-CDDD-6445-AC0B-42415DA4AB68}" type="slidenum">
              <a:rPr lang="en-US" smtClean="0"/>
              <a:t>129</a:t>
            </a:fld>
            <a:endParaRPr lang="en-US"/>
          </a:p>
        </p:txBody>
      </p:sp>
    </p:spTree>
    <p:extLst>
      <p:ext uri="{BB962C8B-B14F-4D97-AF65-F5344CB8AC3E}">
        <p14:creationId xmlns:p14="http://schemas.microsoft.com/office/powerpoint/2010/main" val="32372092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Births and deaths</a:t>
            </a:r>
          </a:p>
          <a:p>
            <a:endParaRPr lang="en-US" dirty="0"/>
          </a:p>
          <a:p>
            <a:r>
              <a:rPr lang="en-US" dirty="0"/>
              <a:t>vaccination</a:t>
            </a:r>
          </a:p>
        </p:txBody>
      </p:sp>
      <p:sp>
        <p:nvSpPr>
          <p:cNvPr id="4" name="Slide Number Placeholder 3"/>
          <p:cNvSpPr>
            <a:spLocks noGrp="1"/>
          </p:cNvSpPr>
          <p:nvPr>
            <p:ph type="sldNum" sz="quarter" idx="5"/>
          </p:nvPr>
        </p:nvSpPr>
        <p:spPr/>
        <p:txBody>
          <a:bodyPr/>
          <a:lstStyle/>
          <a:p>
            <a:fld id="{A8C508D1-CDDD-6445-AC0B-42415DA4AB68}" type="slidenum">
              <a:rPr lang="en-US" smtClean="0"/>
              <a:t>130</a:t>
            </a:fld>
            <a:endParaRPr lang="en-US"/>
          </a:p>
        </p:txBody>
      </p:sp>
    </p:spTree>
    <p:extLst>
      <p:ext uri="{BB962C8B-B14F-4D97-AF65-F5344CB8AC3E}">
        <p14:creationId xmlns:p14="http://schemas.microsoft.com/office/powerpoint/2010/main" val="15974025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Births and deaths</a:t>
            </a:r>
          </a:p>
          <a:p>
            <a:endParaRPr lang="en-US" dirty="0"/>
          </a:p>
          <a:p>
            <a:r>
              <a:rPr lang="en-US" dirty="0"/>
              <a:t>vaccination</a:t>
            </a:r>
          </a:p>
        </p:txBody>
      </p:sp>
      <p:sp>
        <p:nvSpPr>
          <p:cNvPr id="4" name="Slide Number Placeholder 3"/>
          <p:cNvSpPr>
            <a:spLocks noGrp="1"/>
          </p:cNvSpPr>
          <p:nvPr>
            <p:ph type="sldNum" sz="quarter" idx="5"/>
          </p:nvPr>
        </p:nvSpPr>
        <p:spPr/>
        <p:txBody>
          <a:bodyPr/>
          <a:lstStyle/>
          <a:p>
            <a:fld id="{A8C508D1-CDDD-6445-AC0B-42415DA4AB68}" type="slidenum">
              <a:rPr lang="en-US" smtClean="0"/>
              <a:t>131</a:t>
            </a:fld>
            <a:endParaRPr lang="en-US"/>
          </a:p>
        </p:txBody>
      </p:sp>
    </p:spTree>
    <p:extLst>
      <p:ext uri="{BB962C8B-B14F-4D97-AF65-F5344CB8AC3E}">
        <p14:creationId xmlns:p14="http://schemas.microsoft.com/office/powerpoint/2010/main" val="41015813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deaths</a:t>
            </a:r>
          </a:p>
          <a:p>
            <a:endParaRPr lang="en-US" dirty="0"/>
          </a:p>
          <a:p>
            <a:r>
              <a:rPr lang="en-US" dirty="0"/>
              <a:t>Show births</a:t>
            </a:r>
          </a:p>
          <a:p>
            <a:endParaRPr lang="en-US" dirty="0"/>
          </a:p>
          <a:p>
            <a:r>
              <a:rPr lang="en-US" dirty="0"/>
              <a:t>Show vaccinations</a:t>
            </a:r>
          </a:p>
        </p:txBody>
      </p:sp>
      <p:sp>
        <p:nvSpPr>
          <p:cNvPr id="4" name="Slide Number Placeholder 3"/>
          <p:cNvSpPr>
            <a:spLocks noGrp="1"/>
          </p:cNvSpPr>
          <p:nvPr>
            <p:ph type="sldNum" sz="quarter" idx="5"/>
          </p:nvPr>
        </p:nvSpPr>
        <p:spPr/>
        <p:txBody>
          <a:bodyPr/>
          <a:lstStyle/>
          <a:p>
            <a:fld id="{A8C508D1-CDDD-6445-AC0B-42415DA4AB68}" type="slidenum">
              <a:rPr lang="en-US" smtClean="0"/>
              <a:t>132</a:t>
            </a:fld>
            <a:endParaRPr lang="en-US"/>
          </a:p>
        </p:txBody>
      </p:sp>
    </p:spTree>
    <p:extLst>
      <p:ext uri="{BB962C8B-B14F-4D97-AF65-F5344CB8AC3E}">
        <p14:creationId xmlns:p14="http://schemas.microsoft.com/office/powerpoint/2010/main" val="11251996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508D1-CDDD-6445-AC0B-42415DA4AB68}" type="slidenum">
              <a:rPr lang="en-US" smtClean="0"/>
              <a:t>133</a:t>
            </a:fld>
            <a:endParaRPr lang="en-US"/>
          </a:p>
        </p:txBody>
      </p:sp>
    </p:spTree>
    <p:extLst>
      <p:ext uri="{BB962C8B-B14F-4D97-AF65-F5344CB8AC3E}">
        <p14:creationId xmlns:p14="http://schemas.microsoft.com/office/powerpoint/2010/main" val="1747030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Births!</a:t>
            </a:r>
          </a:p>
          <a:p>
            <a:endParaRPr lang="en-US" dirty="0"/>
          </a:p>
          <a:p>
            <a:r>
              <a:rPr lang="en-US" dirty="0"/>
              <a:t>If we keep adding </a:t>
            </a:r>
            <a:r>
              <a:rPr lang="en-US" dirty="0" err="1"/>
              <a:t>susceptibles</a:t>
            </a:r>
            <a:r>
              <a:rPr lang="en-US" dirty="0"/>
              <a:t> to the population, infection will persist</a:t>
            </a:r>
          </a:p>
        </p:txBody>
      </p:sp>
      <p:sp>
        <p:nvSpPr>
          <p:cNvPr id="4" name="Slide Number Placeholder 3"/>
          <p:cNvSpPr>
            <a:spLocks noGrp="1"/>
          </p:cNvSpPr>
          <p:nvPr>
            <p:ph type="sldNum" sz="quarter" idx="5"/>
          </p:nvPr>
        </p:nvSpPr>
        <p:spPr/>
        <p:txBody>
          <a:bodyPr/>
          <a:lstStyle/>
          <a:p>
            <a:fld id="{A8C508D1-CDDD-6445-AC0B-42415DA4AB68}" type="slidenum">
              <a:rPr lang="en-US" smtClean="0"/>
              <a:t>134</a:t>
            </a:fld>
            <a:endParaRPr lang="en-US"/>
          </a:p>
        </p:txBody>
      </p:sp>
    </p:spTree>
    <p:extLst>
      <p:ext uri="{BB962C8B-B14F-4D97-AF65-F5344CB8AC3E}">
        <p14:creationId xmlns:p14="http://schemas.microsoft.com/office/powerpoint/2010/main" val="14084148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Guess?</a:t>
            </a:r>
          </a:p>
        </p:txBody>
      </p:sp>
      <p:sp>
        <p:nvSpPr>
          <p:cNvPr id="4" name="Slide Number Placeholder 3"/>
          <p:cNvSpPr>
            <a:spLocks noGrp="1"/>
          </p:cNvSpPr>
          <p:nvPr>
            <p:ph type="sldNum" sz="quarter" idx="5"/>
          </p:nvPr>
        </p:nvSpPr>
        <p:spPr/>
        <p:txBody>
          <a:bodyPr/>
          <a:lstStyle/>
          <a:p>
            <a:fld id="{A8C508D1-CDDD-6445-AC0B-42415DA4AB68}" type="slidenum">
              <a:rPr lang="en-US" smtClean="0"/>
              <a:t>135</a:t>
            </a:fld>
            <a:endParaRPr lang="en-US"/>
          </a:p>
        </p:txBody>
      </p:sp>
    </p:spTree>
    <p:extLst>
      <p:ext uri="{BB962C8B-B14F-4D97-AF65-F5344CB8AC3E}">
        <p14:creationId xmlns:p14="http://schemas.microsoft.com/office/powerpoint/2010/main" val="23186989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recovered class, we remove it entirely and infectious individuals are lost from the population</a:t>
            </a:r>
          </a:p>
        </p:txBody>
      </p:sp>
      <p:sp>
        <p:nvSpPr>
          <p:cNvPr id="4" name="Slide Number Placeholder 3"/>
          <p:cNvSpPr>
            <a:spLocks noGrp="1"/>
          </p:cNvSpPr>
          <p:nvPr>
            <p:ph type="sldNum" sz="quarter" idx="5"/>
          </p:nvPr>
        </p:nvSpPr>
        <p:spPr/>
        <p:txBody>
          <a:bodyPr/>
          <a:lstStyle/>
          <a:p>
            <a:fld id="{A8C508D1-CDDD-6445-AC0B-42415DA4AB68}" type="slidenum">
              <a:rPr lang="en-US" smtClean="0"/>
              <a:t>136</a:t>
            </a:fld>
            <a:endParaRPr lang="en-US"/>
          </a:p>
        </p:txBody>
      </p:sp>
    </p:spTree>
    <p:extLst>
      <p:ext uri="{BB962C8B-B14F-4D97-AF65-F5344CB8AC3E}">
        <p14:creationId xmlns:p14="http://schemas.microsoft.com/office/powerpoint/2010/main" val="2014878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4AB1-161F-F442-B519-20982E7829F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DC07A98-BEFB-F045-BD05-CC78F4173A6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4340A1B-5D45-104A-B2F7-220E1EDCF08A}"/>
              </a:ext>
            </a:extLst>
          </p:cNvPr>
          <p:cNvSpPr>
            <a:spLocks noGrp="1"/>
          </p:cNvSpPr>
          <p:nvPr>
            <p:ph type="dt" sz="half" idx="10"/>
          </p:nvPr>
        </p:nvSpPr>
        <p:spPr/>
        <p:txBody>
          <a:bodyPr/>
          <a:lstStyle/>
          <a:p>
            <a:fld id="{5AE4C86A-FCC4-8247-A7C0-BE0B89853347}" type="datetimeFigureOut">
              <a:rPr lang="en-US" smtClean="0"/>
              <a:t>1/8/24</a:t>
            </a:fld>
            <a:endParaRPr lang="en-US"/>
          </a:p>
        </p:txBody>
      </p:sp>
      <p:sp>
        <p:nvSpPr>
          <p:cNvPr id="5" name="Footer Placeholder 4">
            <a:extLst>
              <a:ext uri="{FF2B5EF4-FFF2-40B4-BE49-F238E27FC236}">
                <a16:creationId xmlns:a16="http://schemas.microsoft.com/office/drawing/2014/main" id="{B3F9FE2B-6658-D843-A48B-FF274741C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EFE47F-D1A1-7D45-826F-4891BCD17225}"/>
              </a:ext>
            </a:extLst>
          </p:cNvPr>
          <p:cNvSpPr>
            <a:spLocks noGrp="1"/>
          </p:cNvSpPr>
          <p:nvPr>
            <p:ph type="sldNum" sz="quarter" idx="12"/>
          </p:nvPr>
        </p:nvSpPr>
        <p:spPr/>
        <p:txBody>
          <a:bodyPr/>
          <a:lstStyle/>
          <a:p>
            <a:fld id="{38237106-F2ED-405E-BC33-CC3CF426205F}" type="slidenum">
              <a:rPr lang="en-US" smtClean="0"/>
              <a:pPr/>
              <a:t>‹#›</a:t>
            </a:fld>
            <a:endParaRPr lang="en-US"/>
          </a:p>
        </p:txBody>
      </p:sp>
    </p:spTree>
    <p:extLst>
      <p:ext uri="{BB962C8B-B14F-4D97-AF65-F5344CB8AC3E}">
        <p14:creationId xmlns:p14="http://schemas.microsoft.com/office/powerpoint/2010/main" val="2650880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AAA15-1D5A-564E-9A5B-580AB7C4D4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117CA4-04F9-7C4F-97A1-E7C4E54390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22E752-FC1D-504A-9EF9-13BB1AE91102}"/>
              </a:ext>
            </a:extLst>
          </p:cNvPr>
          <p:cNvSpPr>
            <a:spLocks noGrp="1"/>
          </p:cNvSpPr>
          <p:nvPr>
            <p:ph type="dt" sz="half" idx="10"/>
          </p:nvPr>
        </p:nvSpPr>
        <p:spPr/>
        <p:txBody>
          <a:bodyPr/>
          <a:lstStyle/>
          <a:p>
            <a:fld id="{5AE4C86A-FCC4-8247-A7C0-BE0B89853347}" type="datetimeFigureOut">
              <a:rPr lang="en-US" smtClean="0"/>
              <a:t>1/8/24</a:t>
            </a:fld>
            <a:endParaRPr lang="en-US"/>
          </a:p>
        </p:txBody>
      </p:sp>
      <p:sp>
        <p:nvSpPr>
          <p:cNvPr id="5" name="Footer Placeholder 4">
            <a:extLst>
              <a:ext uri="{FF2B5EF4-FFF2-40B4-BE49-F238E27FC236}">
                <a16:creationId xmlns:a16="http://schemas.microsoft.com/office/drawing/2014/main" id="{47C5E249-A69D-7C49-B888-C306438638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48D370-1E7C-544C-9009-02FF7201C1F9}"/>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372907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24E427-57E3-E042-B92B-9B2EC3999DFB}"/>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D916B3-291C-9A41-BCA1-4DBC5EBCC63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2B11D-B316-C542-95FE-9A16F1FA6EB6}"/>
              </a:ext>
            </a:extLst>
          </p:cNvPr>
          <p:cNvSpPr>
            <a:spLocks noGrp="1"/>
          </p:cNvSpPr>
          <p:nvPr>
            <p:ph type="dt" sz="half" idx="10"/>
          </p:nvPr>
        </p:nvSpPr>
        <p:spPr/>
        <p:txBody>
          <a:bodyPr/>
          <a:lstStyle/>
          <a:p>
            <a:fld id="{5AE4C86A-FCC4-8247-A7C0-BE0B89853347}" type="datetimeFigureOut">
              <a:rPr lang="en-US" smtClean="0"/>
              <a:t>1/8/24</a:t>
            </a:fld>
            <a:endParaRPr lang="en-US"/>
          </a:p>
        </p:txBody>
      </p:sp>
      <p:sp>
        <p:nvSpPr>
          <p:cNvPr id="5" name="Footer Placeholder 4">
            <a:extLst>
              <a:ext uri="{FF2B5EF4-FFF2-40B4-BE49-F238E27FC236}">
                <a16:creationId xmlns:a16="http://schemas.microsoft.com/office/drawing/2014/main" id="{380C74A5-F634-6348-847D-CFB1A855C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102DAE-C131-D543-A004-5EDCF743D136}"/>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337782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6067-7A99-D84A-A24B-3F1C3659DD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A0B809-5B30-0647-A2E1-899CF0D5AD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E2FCA-0215-6B41-8E15-0DF284B1E3B0}"/>
              </a:ext>
            </a:extLst>
          </p:cNvPr>
          <p:cNvSpPr>
            <a:spLocks noGrp="1"/>
          </p:cNvSpPr>
          <p:nvPr>
            <p:ph type="dt" sz="half" idx="10"/>
          </p:nvPr>
        </p:nvSpPr>
        <p:spPr/>
        <p:txBody>
          <a:bodyPr/>
          <a:lstStyle/>
          <a:p>
            <a:fld id="{5AE4C86A-FCC4-8247-A7C0-BE0B89853347}" type="datetimeFigureOut">
              <a:rPr lang="en-US" smtClean="0"/>
              <a:t>1/8/24</a:t>
            </a:fld>
            <a:endParaRPr lang="en-US"/>
          </a:p>
        </p:txBody>
      </p:sp>
      <p:sp>
        <p:nvSpPr>
          <p:cNvPr id="5" name="Footer Placeholder 4">
            <a:extLst>
              <a:ext uri="{FF2B5EF4-FFF2-40B4-BE49-F238E27FC236}">
                <a16:creationId xmlns:a16="http://schemas.microsoft.com/office/drawing/2014/main" id="{CDDA4625-8383-E64C-8CC7-422997942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F931CE-B2BB-EB45-9B85-2FA223D899C0}"/>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546627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9FFB0-76A9-EE4B-B193-5E634760909E}"/>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803CF8E-8936-8C4B-89D5-00526645A99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6820CF-2A5B-9241-B0EE-D4098EEC922F}"/>
              </a:ext>
            </a:extLst>
          </p:cNvPr>
          <p:cNvSpPr>
            <a:spLocks noGrp="1"/>
          </p:cNvSpPr>
          <p:nvPr>
            <p:ph type="dt" sz="half" idx="10"/>
          </p:nvPr>
        </p:nvSpPr>
        <p:spPr/>
        <p:txBody>
          <a:bodyPr/>
          <a:lstStyle/>
          <a:p>
            <a:fld id="{5AE4C86A-FCC4-8247-A7C0-BE0B89853347}" type="datetimeFigureOut">
              <a:rPr lang="en-US" smtClean="0"/>
              <a:t>1/8/24</a:t>
            </a:fld>
            <a:endParaRPr lang="en-US"/>
          </a:p>
        </p:txBody>
      </p:sp>
      <p:sp>
        <p:nvSpPr>
          <p:cNvPr id="5" name="Footer Placeholder 4">
            <a:extLst>
              <a:ext uri="{FF2B5EF4-FFF2-40B4-BE49-F238E27FC236}">
                <a16:creationId xmlns:a16="http://schemas.microsoft.com/office/drawing/2014/main" id="{E958B5C4-ED49-B44A-A2B7-83926F7AE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CA49-7CC8-E841-A544-CA2BF4517E51}"/>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2935061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3A62-8F22-D84F-B43B-062C86AA2D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062344-B423-6143-ADA0-D834F6CDF6B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B59556-1D79-5E4C-A6A3-A3286B7A258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CCBACC-7CA6-F444-A0D7-6D0C7327F300}"/>
              </a:ext>
            </a:extLst>
          </p:cNvPr>
          <p:cNvSpPr>
            <a:spLocks noGrp="1"/>
          </p:cNvSpPr>
          <p:nvPr>
            <p:ph type="dt" sz="half" idx="10"/>
          </p:nvPr>
        </p:nvSpPr>
        <p:spPr/>
        <p:txBody>
          <a:bodyPr/>
          <a:lstStyle/>
          <a:p>
            <a:fld id="{5AE4C86A-FCC4-8247-A7C0-BE0B89853347}" type="datetimeFigureOut">
              <a:rPr lang="en-US" smtClean="0"/>
              <a:t>1/8/24</a:t>
            </a:fld>
            <a:endParaRPr lang="en-US"/>
          </a:p>
        </p:txBody>
      </p:sp>
      <p:sp>
        <p:nvSpPr>
          <p:cNvPr id="6" name="Footer Placeholder 5">
            <a:extLst>
              <a:ext uri="{FF2B5EF4-FFF2-40B4-BE49-F238E27FC236}">
                <a16:creationId xmlns:a16="http://schemas.microsoft.com/office/drawing/2014/main" id="{B66A9AFC-D48C-BC4C-B6A8-83C9B002F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31DA4F-924D-A64B-B031-E68C360690C7}"/>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1521279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5C4E-71D5-D247-9644-05BC6DD6DB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A42E33-6279-F249-A597-782B3036C1F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1E896D8-4814-BA45-9C2D-A35B5DD0FD09}"/>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FCA829-4433-AA47-A088-FF1471C89E9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C3A7E5C-F97A-DB49-955D-9E3659D006D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0EDB99-381C-964E-A6B7-A35FAAF01860}"/>
              </a:ext>
            </a:extLst>
          </p:cNvPr>
          <p:cNvSpPr>
            <a:spLocks noGrp="1"/>
          </p:cNvSpPr>
          <p:nvPr>
            <p:ph type="dt" sz="half" idx="10"/>
          </p:nvPr>
        </p:nvSpPr>
        <p:spPr/>
        <p:txBody>
          <a:bodyPr/>
          <a:lstStyle/>
          <a:p>
            <a:fld id="{5AE4C86A-FCC4-8247-A7C0-BE0B89853347}" type="datetimeFigureOut">
              <a:rPr lang="en-US" smtClean="0"/>
              <a:t>1/8/24</a:t>
            </a:fld>
            <a:endParaRPr lang="en-US"/>
          </a:p>
        </p:txBody>
      </p:sp>
      <p:sp>
        <p:nvSpPr>
          <p:cNvPr id="8" name="Footer Placeholder 7">
            <a:extLst>
              <a:ext uri="{FF2B5EF4-FFF2-40B4-BE49-F238E27FC236}">
                <a16:creationId xmlns:a16="http://schemas.microsoft.com/office/drawing/2014/main" id="{D29BDCA3-D30A-B645-809B-C570EEE359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13C0E6-0A17-4E4F-A3B4-414ABD5E689D}"/>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155298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35956-ECD7-8D44-BCEE-D798B7F0D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8BECF4-C39B-8B45-A410-5B4EE2C335CD}"/>
              </a:ext>
            </a:extLst>
          </p:cNvPr>
          <p:cNvSpPr>
            <a:spLocks noGrp="1"/>
          </p:cNvSpPr>
          <p:nvPr>
            <p:ph type="dt" sz="half" idx="10"/>
          </p:nvPr>
        </p:nvSpPr>
        <p:spPr/>
        <p:txBody>
          <a:bodyPr/>
          <a:lstStyle/>
          <a:p>
            <a:fld id="{5AE4C86A-FCC4-8247-A7C0-BE0B89853347}" type="datetimeFigureOut">
              <a:rPr lang="en-US" smtClean="0"/>
              <a:t>1/8/24</a:t>
            </a:fld>
            <a:endParaRPr lang="en-US"/>
          </a:p>
        </p:txBody>
      </p:sp>
      <p:sp>
        <p:nvSpPr>
          <p:cNvPr id="4" name="Footer Placeholder 3">
            <a:extLst>
              <a:ext uri="{FF2B5EF4-FFF2-40B4-BE49-F238E27FC236}">
                <a16:creationId xmlns:a16="http://schemas.microsoft.com/office/drawing/2014/main" id="{9533C415-A1D0-2647-8026-B1D65D8717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2E243C-1E84-0B45-AF02-4BA2F0AF9C6E}"/>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4225221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BA4616-4A38-5144-94B4-92580107914B}"/>
              </a:ext>
            </a:extLst>
          </p:cNvPr>
          <p:cNvSpPr>
            <a:spLocks noGrp="1"/>
          </p:cNvSpPr>
          <p:nvPr>
            <p:ph type="dt" sz="half" idx="10"/>
          </p:nvPr>
        </p:nvSpPr>
        <p:spPr/>
        <p:txBody>
          <a:bodyPr/>
          <a:lstStyle/>
          <a:p>
            <a:fld id="{5AE4C86A-FCC4-8247-A7C0-BE0B89853347}" type="datetimeFigureOut">
              <a:rPr lang="en-US" smtClean="0"/>
              <a:t>1/8/24</a:t>
            </a:fld>
            <a:endParaRPr lang="en-US"/>
          </a:p>
        </p:txBody>
      </p:sp>
      <p:sp>
        <p:nvSpPr>
          <p:cNvPr id="3" name="Footer Placeholder 2">
            <a:extLst>
              <a:ext uri="{FF2B5EF4-FFF2-40B4-BE49-F238E27FC236}">
                <a16:creationId xmlns:a16="http://schemas.microsoft.com/office/drawing/2014/main" id="{48453511-E071-1F4A-86FA-3E107D4336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7A0781-DD0B-9146-92E3-9CAFBDC4264E}"/>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181525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68FE2-8846-CF43-A216-1F16A1CF6A7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28799E-1619-864A-9455-472FB9CE0ED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06A2AC-41A4-9F4C-ADB3-B99EBC1D265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311D92F-0F1A-7247-96C2-DF88CB3DADBE}"/>
              </a:ext>
            </a:extLst>
          </p:cNvPr>
          <p:cNvSpPr>
            <a:spLocks noGrp="1"/>
          </p:cNvSpPr>
          <p:nvPr>
            <p:ph type="dt" sz="half" idx="10"/>
          </p:nvPr>
        </p:nvSpPr>
        <p:spPr/>
        <p:txBody>
          <a:bodyPr/>
          <a:lstStyle/>
          <a:p>
            <a:fld id="{5AE4C86A-FCC4-8247-A7C0-BE0B89853347}" type="datetimeFigureOut">
              <a:rPr lang="en-US" smtClean="0"/>
              <a:t>1/8/24</a:t>
            </a:fld>
            <a:endParaRPr lang="en-US"/>
          </a:p>
        </p:txBody>
      </p:sp>
      <p:sp>
        <p:nvSpPr>
          <p:cNvPr id="6" name="Footer Placeholder 5">
            <a:extLst>
              <a:ext uri="{FF2B5EF4-FFF2-40B4-BE49-F238E27FC236}">
                <a16:creationId xmlns:a16="http://schemas.microsoft.com/office/drawing/2014/main" id="{ED53AFC1-880F-1E4D-82C2-9C9492CFC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A66A13-7B77-F247-80F4-4895E479A56A}"/>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915131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D725-39E1-AA4D-AA67-6A09C40FBD7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C3A73D7-A356-684F-82B4-8D183A68E40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1EB1656-711E-DC4F-B98B-FA07E269E17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30A773C-BFC5-F046-AB2A-9EC540D44809}"/>
              </a:ext>
            </a:extLst>
          </p:cNvPr>
          <p:cNvSpPr>
            <a:spLocks noGrp="1"/>
          </p:cNvSpPr>
          <p:nvPr>
            <p:ph type="dt" sz="half" idx="10"/>
          </p:nvPr>
        </p:nvSpPr>
        <p:spPr/>
        <p:txBody>
          <a:bodyPr/>
          <a:lstStyle/>
          <a:p>
            <a:fld id="{5AE4C86A-FCC4-8247-A7C0-BE0B89853347}" type="datetimeFigureOut">
              <a:rPr lang="en-US" smtClean="0"/>
              <a:t>1/8/24</a:t>
            </a:fld>
            <a:endParaRPr lang="en-US"/>
          </a:p>
        </p:txBody>
      </p:sp>
      <p:sp>
        <p:nvSpPr>
          <p:cNvPr id="6" name="Footer Placeholder 5">
            <a:extLst>
              <a:ext uri="{FF2B5EF4-FFF2-40B4-BE49-F238E27FC236}">
                <a16:creationId xmlns:a16="http://schemas.microsoft.com/office/drawing/2014/main" id="{766A000A-4927-8B46-8BB7-A0B02D6AFA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42D8AA-CE5E-B44C-9EAF-270014226AFB}"/>
              </a:ext>
            </a:extLst>
          </p:cNvPr>
          <p:cNvSpPr>
            <a:spLocks noGrp="1"/>
          </p:cNvSpPr>
          <p:nvPr>
            <p:ph type="sldNum" sz="quarter" idx="12"/>
          </p:nvPr>
        </p:nvSpPr>
        <p:spPr/>
        <p:txBody>
          <a:bodyPr/>
          <a:lstStyle/>
          <a:p>
            <a:fld id="{D04DC0C7-8280-634E-8460-7D03CC244E41}" type="slidenum">
              <a:rPr lang="en-US" smtClean="0"/>
              <a:t>‹#›</a:t>
            </a:fld>
            <a:endParaRPr lang="en-US"/>
          </a:p>
        </p:txBody>
      </p:sp>
    </p:spTree>
    <p:extLst>
      <p:ext uri="{BB962C8B-B14F-4D97-AF65-F5344CB8AC3E}">
        <p14:creationId xmlns:p14="http://schemas.microsoft.com/office/powerpoint/2010/main" val="3926887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82B4A7-B296-6642-8EFF-4171D51A228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9F1C6C-BCED-FD45-B900-F27B1EA61A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7C90FD-41B9-9D4C-A35B-40597211596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AE4C86A-FCC4-8247-A7C0-BE0B89853347}" type="datetimeFigureOut">
              <a:rPr lang="en-US" smtClean="0"/>
              <a:t>1/8/24</a:t>
            </a:fld>
            <a:endParaRPr lang="en-US"/>
          </a:p>
        </p:txBody>
      </p:sp>
      <p:sp>
        <p:nvSpPr>
          <p:cNvPr id="5" name="Footer Placeholder 4">
            <a:extLst>
              <a:ext uri="{FF2B5EF4-FFF2-40B4-BE49-F238E27FC236}">
                <a16:creationId xmlns:a16="http://schemas.microsoft.com/office/drawing/2014/main" id="{723D8178-8A5E-5A44-AAA6-58359A820A95}"/>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A7F76B-7775-5E4C-9475-5DA973330CF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04DC0C7-8280-634E-8460-7D03CC244E41}" type="slidenum">
              <a:rPr lang="en-US" smtClean="0"/>
              <a:t>‹#›</a:t>
            </a:fld>
            <a:endParaRPr lang="en-US"/>
          </a:p>
        </p:txBody>
      </p:sp>
    </p:spTree>
    <p:extLst>
      <p:ext uri="{BB962C8B-B14F-4D97-AF65-F5344CB8AC3E}">
        <p14:creationId xmlns:p14="http://schemas.microsoft.com/office/powerpoint/2010/main" val="707767126"/>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10.png"/><Relationship Id="rId4" Type="http://schemas.openxmlformats.org/officeDocument/2006/relationships/image" Target="../media/image300.png"/></Relationships>
</file>

<file path=ppt/slides/_rels/slide10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10.png"/><Relationship Id="rId4" Type="http://schemas.openxmlformats.org/officeDocument/2006/relationships/image" Target="../media/image300.png"/></Relationships>
</file>

<file path=ppt/slides/_rels/slide10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image" Target="../media/image51.png"/></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55.emf"/><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image" Target="../media/image410.png"/></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1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1.png"/></Relationships>
</file>

<file path=ppt/slides/_rels/slide132.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64.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13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64.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1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13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00.png"/><Relationship Id="rId4" Type="http://schemas.openxmlformats.org/officeDocument/2006/relationships/image" Target="../media/image490.png"/></Relationships>
</file>

<file path=ppt/slides/_rels/slide137.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500.png"/></Relationships>
</file>

<file path=ppt/slides/_rels/slide13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500.png"/></Relationships>
</file>

<file path=ppt/slides/_rels/slide13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500.png"/></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600.png"/><Relationship Id="rId2" Type="http://schemas.openxmlformats.org/officeDocument/2006/relationships/image" Target="../media/image550.png"/><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57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tiff"/><Relationship Id="rId12"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5" Type="http://schemas.openxmlformats.org/officeDocument/2006/relationships/image" Target="../media/image20.jpeg"/><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 Id="rId14" Type="http://schemas.openxmlformats.org/officeDocument/2006/relationships/image" Target="../media/image19.jpeg"/></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1B1B-6CB2-1A4C-8856-7614162EC453}"/>
              </a:ext>
            </a:extLst>
          </p:cNvPr>
          <p:cNvSpPr>
            <a:spLocks noGrp="1"/>
          </p:cNvSpPr>
          <p:nvPr>
            <p:ph type="ctrTitle"/>
          </p:nvPr>
        </p:nvSpPr>
        <p:spPr>
          <a:xfrm>
            <a:off x="571500" y="1834948"/>
            <a:ext cx="8001000" cy="1298778"/>
          </a:xfrm>
        </p:spPr>
        <p:txBody>
          <a:bodyPr>
            <a:normAutofit fontScale="90000"/>
          </a:bodyPr>
          <a:lstStyle/>
          <a:p>
            <a:r>
              <a:rPr lang="en-US" dirty="0">
                <a:latin typeface="Helvetica" pitchFamily="2" charset="0"/>
              </a:rPr>
              <a:t>Introduction to </a:t>
            </a:r>
            <a:br>
              <a:rPr lang="en-US" dirty="0">
                <a:latin typeface="Helvetica" pitchFamily="2" charset="0"/>
              </a:rPr>
            </a:br>
            <a:r>
              <a:rPr lang="en-US" dirty="0">
                <a:latin typeface="Helvetica" pitchFamily="2" charset="0"/>
              </a:rPr>
              <a:t>Compartmental </a:t>
            </a:r>
            <a:r>
              <a:rPr lang="en-US" sz="3900" i="1" dirty="0">
                <a:latin typeface="Helvetica" pitchFamily="2" charset="0"/>
              </a:rPr>
              <a:t>(Dynamical/Mechanistic/Mathematical) </a:t>
            </a:r>
            <a:r>
              <a:rPr lang="en-US" dirty="0">
                <a:latin typeface="Helvetica" pitchFamily="2" charset="0"/>
              </a:rPr>
              <a:t>Models</a:t>
            </a:r>
          </a:p>
        </p:txBody>
      </p:sp>
      <p:sp>
        <p:nvSpPr>
          <p:cNvPr id="3" name="Subtitle 2">
            <a:extLst>
              <a:ext uri="{FF2B5EF4-FFF2-40B4-BE49-F238E27FC236}">
                <a16:creationId xmlns:a16="http://schemas.microsoft.com/office/drawing/2014/main" id="{902C0104-CCF0-E140-9CEB-BB4740C26FD6}"/>
              </a:ext>
            </a:extLst>
          </p:cNvPr>
          <p:cNvSpPr>
            <a:spLocks noGrp="1"/>
          </p:cNvSpPr>
          <p:nvPr>
            <p:ph type="subTitle" idx="1"/>
          </p:nvPr>
        </p:nvSpPr>
        <p:spPr>
          <a:xfrm>
            <a:off x="1143000" y="4079874"/>
            <a:ext cx="6858000" cy="2367421"/>
          </a:xfrm>
        </p:spPr>
        <p:txBody>
          <a:bodyPr>
            <a:normAutofit lnSpcReduction="10000"/>
          </a:bodyPr>
          <a:lstStyle/>
          <a:p>
            <a:r>
              <a:rPr lang="en-US" sz="1600" dirty="0">
                <a:latin typeface="Helvetica" pitchFamily="2" charset="0"/>
              </a:rPr>
              <a:t>Cara Brook</a:t>
            </a:r>
          </a:p>
          <a:p>
            <a:r>
              <a:rPr lang="en-US" sz="1600" dirty="0">
                <a:latin typeface="Helvetica" pitchFamily="2" charset="0"/>
              </a:rPr>
              <a:t>University of Chicago</a:t>
            </a:r>
          </a:p>
          <a:p>
            <a:endParaRPr lang="en-US" sz="1600" dirty="0">
              <a:latin typeface="Helvetica" pitchFamily="2" charset="0"/>
            </a:endParaRPr>
          </a:p>
          <a:p>
            <a:r>
              <a:rPr lang="en-US" sz="1600" dirty="0">
                <a:latin typeface="Helvetica" pitchFamily="2" charset="0"/>
              </a:rPr>
              <a:t>With some material borrowed from :</a:t>
            </a:r>
          </a:p>
          <a:p>
            <a:r>
              <a:rPr lang="en-US" sz="1600" dirty="0">
                <a:latin typeface="Helvetica" pitchFamily="2" charset="0"/>
              </a:rPr>
              <a:t>Sophia </a:t>
            </a:r>
            <a:r>
              <a:rPr lang="en-US" sz="1600" dirty="0" err="1">
                <a:latin typeface="Helvetica" pitchFamily="2" charset="0"/>
              </a:rPr>
              <a:t>Horigan</a:t>
            </a:r>
            <a:r>
              <a:rPr lang="en-US" sz="1600" dirty="0">
                <a:latin typeface="Helvetica" pitchFamily="2" charset="0"/>
              </a:rPr>
              <a:t>, University of Chicago</a:t>
            </a:r>
          </a:p>
          <a:p>
            <a:r>
              <a:rPr lang="en-US" sz="1600" dirty="0">
                <a:latin typeface="Helvetica" pitchFamily="2" charset="0"/>
              </a:rPr>
              <a:t>Amy </a:t>
            </a:r>
            <a:r>
              <a:rPr lang="en-US" sz="1600" dirty="0" err="1">
                <a:latin typeface="Helvetica" pitchFamily="2" charset="0"/>
              </a:rPr>
              <a:t>Wesolowski</a:t>
            </a:r>
            <a:r>
              <a:rPr lang="en-US" sz="1600" dirty="0">
                <a:latin typeface="Helvetica" pitchFamily="2" charset="0"/>
              </a:rPr>
              <a:t>, Johns Hopkins University </a:t>
            </a:r>
          </a:p>
          <a:p>
            <a:r>
              <a:rPr lang="en-US" sz="1600" dirty="0">
                <a:latin typeface="Helvetica" pitchFamily="2" charset="0"/>
              </a:rPr>
              <a:t>Jessica Metcalf, Princeton University</a:t>
            </a:r>
          </a:p>
          <a:p>
            <a:r>
              <a:rPr lang="en-US" sz="1600" dirty="0">
                <a:latin typeface="Helvetica" pitchFamily="2" charset="0"/>
              </a:rPr>
              <a:t>Steve </a:t>
            </a:r>
            <a:r>
              <a:rPr lang="en-US" sz="1600" dirty="0" err="1">
                <a:latin typeface="Helvetica" pitchFamily="2" charset="0"/>
              </a:rPr>
              <a:t>Bellan</a:t>
            </a:r>
            <a:r>
              <a:rPr lang="en-US" sz="1600" dirty="0">
                <a:latin typeface="Helvetica" pitchFamily="2" charset="0"/>
              </a:rPr>
              <a:t>, University of Georgia</a:t>
            </a:r>
          </a:p>
          <a:p>
            <a:endParaRPr lang="en-US" sz="1600" dirty="0">
              <a:latin typeface="Helvetica" pitchFamily="2" charset="0"/>
            </a:endParaRPr>
          </a:p>
        </p:txBody>
      </p:sp>
    </p:spTree>
    <p:extLst>
      <p:ext uri="{BB962C8B-B14F-4D97-AF65-F5344CB8AC3E}">
        <p14:creationId xmlns:p14="http://schemas.microsoft.com/office/powerpoint/2010/main" val="2988964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50225-8794-EC40-9C14-211492AB1804}"/>
              </a:ext>
            </a:extLst>
          </p:cNvPr>
          <p:cNvSpPr>
            <a:spLocks noGrp="1"/>
          </p:cNvSpPr>
          <p:nvPr>
            <p:ph idx="1"/>
          </p:nvPr>
        </p:nvSpPr>
        <p:spPr>
          <a:xfrm>
            <a:off x="91440" y="908658"/>
            <a:ext cx="8961120" cy="4807931"/>
          </a:xfrm>
        </p:spPr>
        <p:txBody>
          <a:bodyPr>
            <a:noAutofit/>
          </a:bodyPr>
          <a:lstStyle/>
          <a:p>
            <a:pPr marL="514350" indent="-514350">
              <a:buFont typeface="+mj-lt"/>
              <a:buAutoNum type="arabicPeriod"/>
            </a:pPr>
            <a:r>
              <a:rPr lang="en-US" sz="2600" dirty="0">
                <a:latin typeface="Helvetica" pitchFamily="2" charset="0"/>
              </a:rPr>
              <a:t>Populations are divided into compartments</a:t>
            </a:r>
            <a:br>
              <a:rPr lang="en-US" sz="2600" dirty="0">
                <a:latin typeface="Helvetica" pitchFamily="2" charset="0"/>
              </a:rPr>
            </a:br>
            <a:r>
              <a:rPr lang="en-US" sz="2600" dirty="0">
                <a:solidFill>
                  <a:srgbClr val="0070C0"/>
                </a:solidFill>
                <a:latin typeface="Helvetica" pitchFamily="2" charset="0"/>
              </a:rPr>
              <a:t>Les populations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subdivisées</a:t>
            </a:r>
            <a:r>
              <a:rPr lang="en-US" sz="2600" dirty="0">
                <a:solidFill>
                  <a:srgbClr val="0070C0"/>
                </a:solidFill>
                <a:latin typeface="Helvetica" pitchFamily="2" charset="0"/>
              </a:rPr>
              <a:t> </a:t>
            </a:r>
            <a:r>
              <a:rPr lang="en-US" sz="2600" dirty="0" err="1">
                <a:solidFill>
                  <a:srgbClr val="0070C0"/>
                </a:solidFill>
                <a:latin typeface="Helvetica" pitchFamily="2" charset="0"/>
              </a:rPr>
              <a:t>en</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compartiments</a:t>
            </a:r>
            <a:br>
              <a:rPr lang="en-US" sz="2600" dirty="0">
                <a:latin typeface="Helvetica" pitchFamily="2" charset="0"/>
              </a:rPr>
            </a:br>
            <a:endParaRPr lang="en-US" sz="1000" dirty="0">
              <a:latin typeface="Helvetica" pitchFamily="2" charset="0"/>
            </a:endParaRPr>
          </a:p>
          <a:p>
            <a:pPr marL="514350" indent="-514350">
              <a:buFont typeface="+mj-lt"/>
              <a:buAutoNum type="arabicPeriod"/>
            </a:pPr>
            <a:r>
              <a:rPr lang="en-US" sz="2600" dirty="0">
                <a:latin typeface="Helvetica" pitchFamily="2" charset="0"/>
              </a:rPr>
              <a:t>Individuals within a compartment are homogeneously mixed</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individus</a:t>
            </a:r>
            <a:r>
              <a:rPr lang="en-US" sz="2600" dirty="0">
                <a:solidFill>
                  <a:srgbClr val="0070C0"/>
                </a:solidFill>
                <a:latin typeface="Helvetica" pitchFamily="2" charset="0"/>
              </a:rPr>
              <a:t> d'un </a:t>
            </a:r>
            <a:r>
              <a:rPr lang="en-US" sz="2600" dirty="0" err="1">
                <a:solidFill>
                  <a:srgbClr val="0070C0"/>
                </a:solidFill>
                <a:latin typeface="Helvetica" pitchFamily="2" charset="0"/>
              </a:rPr>
              <a:t>compartiment</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mélangés</a:t>
            </a:r>
            <a:r>
              <a:rPr lang="en-US" sz="2600" dirty="0">
                <a:solidFill>
                  <a:srgbClr val="0070C0"/>
                </a:solidFill>
                <a:latin typeface="Helvetica" pitchFamily="2" charset="0"/>
              </a:rPr>
              <a:t> de manière </a:t>
            </a:r>
            <a:r>
              <a:rPr lang="en-US" sz="2600" dirty="0" err="1">
                <a:solidFill>
                  <a:srgbClr val="0070C0"/>
                </a:solidFill>
                <a:latin typeface="Helvetica" pitchFamily="2" charset="0"/>
              </a:rPr>
              <a:t>homogène</a:t>
            </a:r>
            <a:endParaRPr lang="en-US" sz="2600" dirty="0">
              <a:solidFill>
                <a:srgbClr val="0070C0"/>
              </a:solidFill>
              <a:latin typeface="Helvetica" pitchFamily="2" charset="0"/>
            </a:endParaRPr>
          </a:p>
          <a:p>
            <a:pPr marL="514350" indent="-514350">
              <a:buFont typeface="+mj-lt"/>
              <a:buAutoNum type="arabicPeriod"/>
            </a:pPr>
            <a:endParaRPr lang="en-US" sz="1000" dirty="0">
              <a:latin typeface="Helvetica" pitchFamily="2" charset="0"/>
            </a:endParaRPr>
          </a:p>
          <a:p>
            <a:pPr marL="514350" indent="-514350">
              <a:buFont typeface="+mj-lt"/>
              <a:buAutoNum type="arabicPeriod"/>
            </a:pPr>
            <a:r>
              <a:rPr lang="en-US" sz="2600" dirty="0">
                <a:latin typeface="Helvetica" pitchFamily="2" charset="0"/>
              </a:rPr>
              <a:t>Compartments and transition rates are determined by biological systems</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et les </a:t>
            </a: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déterminés</a:t>
            </a:r>
            <a:r>
              <a:rPr lang="en-US" sz="2600" dirty="0">
                <a:solidFill>
                  <a:srgbClr val="0070C0"/>
                </a:solidFill>
                <a:latin typeface="Helvetica" pitchFamily="2" charset="0"/>
              </a:rPr>
              <a:t> par les </a:t>
            </a:r>
            <a:r>
              <a:rPr lang="en-US" sz="2600" dirty="0" err="1">
                <a:solidFill>
                  <a:srgbClr val="0070C0"/>
                </a:solidFill>
                <a:latin typeface="Helvetica" pitchFamily="2" charset="0"/>
              </a:rPr>
              <a:t>systèmes</a:t>
            </a:r>
            <a:r>
              <a:rPr lang="en-US" sz="2600" dirty="0">
                <a:solidFill>
                  <a:srgbClr val="0070C0"/>
                </a:solidFill>
                <a:latin typeface="Helvetica" pitchFamily="2" charset="0"/>
              </a:rPr>
              <a:t> </a:t>
            </a:r>
            <a:r>
              <a:rPr lang="en-US" sz="2600" dirty="0" err="1">
                <a:solidFill>
                  <a:srgbClr val="0070C0"/>
                </a:solidFill>
                <a:latin typeface="Helvetica" pitchFamily="2" charset="0"/>
              </a:rPr>
              <a:t>biologiques</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r>
              <a:rPr lang="en-US" sz="2600" dirty="0">
                <a:latin typeface="Helvetica" pitchFamily="2" charset="0"/>
              </a:rPr>
              <a:t>Rates of transferring between compartments are expressed mathematically</a:t>
            </a:r>
            <a:br>
              <a:rPr lang="en-US" sz="2600" dirty="0">
                <a:latin typeface="Helvetica" pitchFamily="2" charset="0"/>
              </a:rPr>
            </a:b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entre 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exprimés</a:t>
            </a:r>
            <a:r>
              <a:rPr lang="en-US" sz="2600" dirty="0">
                <a:solidFill>
                  <a:srgbClr val="0070C0"/>
                </a:solidFill>
                <a:latin typeface="Helvetica" pitchFamily="2" charset="0"/>
              </a:rPr>
              <a:t> </a:t>
            </a:r>
            <a:r>
              <a:rPr lang="en-US" sz="2600" dirty="0" err="1">
                <a:solidFill>
                  <a:srgbClr val="0070C0"/>
                </a:solidFill>
                <a:latin typeface="Helvetica" pitchFamily="2" charset="0"/>
              </a:rPr>
              <a:t>mathématiquement</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endParaRPr lang="en-US" sz="2600" dirty="0">
              <a:latin typeface="Helvetica" pitchFamily="2" charset="0"/>
            </a:endParaRPr>
          </a:p>
        </p:txBody>
      </p:sp>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0" y="-166888"/>
            <a:ext cx="9144000" cy="1325563"/>
          </a:xfrm>
        </p:spPr>
        <p:txBody>
          <a:bodyPr>
            <a:normAutofit/>
          </a:bodyPr>
          <a:lstStyle/>
          <a:p>
            <a:pPr algn="ctr"/>
            <a:r>
              <a:rPr lang="en-US" sz="3200" b="1" dirty="0">
                <a:latin typeface="Helvetica" pitchFamily="2" charset="0"/>
              </a:rPr>
              <a:t>Compartmental</a:t>
            </a:r>
            <a:r>
              <a:rPr lang="en-US" sz="3200" b="1" dirty="0"/>
              <a:t>/Mechanistic/Mathematical Models</a:t>
            </a:r>
            <a:endParaRPr lang="en-US" sz="3200" dirty="0"/>
          </a:p>
        </p:txBody>
      </p:sp>
      <p:sp>
        <p:nvSpPr>
          <p:cNvPr id="4" name="Rectangle 3">
            <a:extLst>
              <a:ext uri="{FF2B5EF4-FFF2-40B4-BE49-F238E27FC236}">
                <a16:creationId xmlns:a16="http://schemas.microsoft.com/office/drawing/2014/main" id="{FCDEBA9A-1073-2D44-9AA7-92E5F7F21F48}"/>
              </a:ext>
            </a:extLst>
          </p:cNvPr>
          <p:cNvSpPr/>
          <p:nvPr/>
        </p:nvSpPr>
        <p:spPr>
          <a:xfrm>
            <a:off x="91440" y="5153890"/>
            <a:ext cx="8961120" cy="1704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346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906090" y="3574472"/>
            <a:ext cx="1612669" cy="1429788"/>
          </a:xfrm>
          <a:prstGeom prst="rect">
            <a:avLst/>
          </a:prstGeom>
          <a:gradFill flip="none" rotWithShape="1">
            <a:gsLst>
              <a:gs pos="0">
                <a:schemeClr val="tx1"/>
              </a:gs>
              <a:gs pos="50000">
                <a:schemeClr val="bg2">
                  <a:lumMod val="75000"/>
                </a:schemeClr>
              </a:gs>
              <a:gs pos="100000">
                <a:schemeClr val="tx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765666" y="3574472"/>
            <a:ext cx="1612669" cy="1429789"/>
          </a:xfrm>
          <a:prstGeom prst="rect">
            <a:avLst/>
          </a:prstGeom>
          <a:gradFill flip="none" rotWithShape="1">
            <a:gsLst>
              <a:gs pos="0">
                <a:srgbClr val="FF0000">
                  <a:shade val="30000"/>
                  <a:satMod val="115000"/>
                </a:srgbClr>
              </a:gs>
              <a:gs pos="50000">
                <a:srgbClr val="FF0000">
                  <a:shade val="67500"/>
                  <a:satMod val="115000"/>
                </a:srgbClr>
              </a:gs>
              <a:gs pos="100000">
                <a:srgbClr val="F0CECD"/>
              </a:gs>
            </a:gsLst>
            <a:lin ang="27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625243" y="3574472"/>
            <a:ext cx="1612669" cy="1429789"/>
          </a:xfrm>
          <a:prstGeom prst="rect">
            <a:avLst/>
          </a:prstGeom>
          <a:gradFill flip="none" rotWithShape="1">
            <a:gsLst>
              <a:gs pos="0">
                <a:schemeClr val="accent6">
                  <a:lumMod val="50000"/>
                </a:schemeClr>
              </a:gs>
              <a:gs pos="50000">
                <a:schemeClr val="accent6">
                  <a:shade val="67500"/>
                  <a:satMod val="115000"/>
                </a:schemeClr>
              </a:gs>
              <a:gs pos="100000">
                <a:srgbClr val="CCF4D6"/>
              </a:gs>
            </a:gsLst>
            <a:lin ang="2700000" scaled="1"/>
            <a:tileRect/>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655922"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5498872"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1092414"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4115526"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868762"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66276CFD-3495-6F45-AEA1-927EAB180566}"/>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DE3BE650-CD0E-994C-BD2F-F454C960900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b="1" dirty="0">
                <a:solidFill>
                  <a:srgbClr val="FF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14158132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906090" y="3574472"/>
            <a:ext cx="1612669" cy="1429788"/>
          </a:xfrm>
          <a:prstGeom prst="rect">
            <a:avLst/>
          </a:prstGeom>
          <a:gradFill flip="none" rotWithShape="1">
            <a:gsLst>
              <a:gs pos="0">
                <a:schemeClr val="tx1"/>
              </a:gs>
              <a:gs pos="50000">
                <a:schemeClr val="bg2">
                  <a:lumMod val="75000"/>
                </a:schemeClr>
              </a:gs>
              <a:gs pos="100000">
                <a:schemeClr val="tx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765666" y="3574472"/>
            <a:ext cx="1612669" cy="1429789"/>
          </a:xfrm>
          <a:prstGeom prst="rect">
            <a:avLst/>
          </a:prstGeom>
          <a:gradFill flip="none" rotWithShape="1">
            <a:gsLst>
              <a:gs pos="0">
                <a:srgbClr val="FF0000">
                  <a:shade val="30000"/>
                  <a:satMod val="115000"/>
                </a:srgbClr>
              </a:gs>
              <a:gs pos="50000">
                <a:srgbClr val="FF0000">
                  <a:shade val="67500"/>
                  <a:satMod val="115000"/>
                </a:srgbClr>
              </a:gs>
              <a:gs pos="100000">
                <a:srgbClr val="F0CECD"/>
              </a:gs>
            </a:gsLst>
            <a:lin ang="27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625243" y="3574472"/>
            <a:ext cx="1612669" cy="1429789"/>
          </a:xfrm>
          <a:prstGeom prst="rect">
            <a:avLst/>
          </a:prstGeom>
          <a:gradFill flip="none" rotWithShape="1">
            <a:gsLst>
              <a:gs pos="0">
                <a:schemeClr val="accent6">
                  <a:lumMod val="50000"/>
                </a:schemeClr>
              </a:gs>
              <a:gs pos="50000">
                <a:schemeClr val="accent6">
                  <a:shade val="67500"/>
                  <a:satMod val="115000"/>
                </a:schemeClr>
              </a:gs>
              <a:gs pos="100000">
                <a:srgbClr val="CCF4D6"/>
              </a:gs>
            </a:gsLst>
            <a:lin ang="2700000" scaled="1"/>
            <a:tileRect/>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655922"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5498872"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1092414"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4115526"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868762"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66276CFD-3495-6F45-AEA1-927EAB180566}"/>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DE3BE650-CD0E-994C-BD2F-F454C960900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b="1" dirty="0">
                <a:solidFill>
                  <a:srgbClr val="FF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6" name="Rectangle 15">
            <a:extLst>
              <a:ext uri="{FF2B5EF4-FFF2-40B4-BE49-F238E27FC236}">
                <a16:creationId xmlns:a16="http://schemas.microsoft.com/office/drawing/2014/main" id="{AE75B2E4-B38A-6A46-8492-426467968A4A}"/>
              </a:ext>
            </a:extLst>
          </p:cNvPr>
          <p:cNvSpPr/>
          <p:nvPr/>
        </p:nvSpPr>
        <p:spPr>
          <a:xfrm>
            <a:off x="1476629" y="5756114"/>
            <a:ext cx="6377067" cy="523220"/>
          </a:xfrm>
          <a:prstGeom prst="rect">
            <a:avLst/>
          </a:prstGeom>
        </p:spPr>
        <p:txBody>
          <a:bodyPr wrap="none">
            <a:spAutoFit/>
          </a:bodyPr>
          <a:lstStyle/>
          <a:p>
            <a:r>
              <a:rPr lang="en-US" sz="2800" b="1" dirty="0">
                <a:latin typeface="Helvetica" pitchFamily="2" charset="0"/>
              </a:rPr>
              <a:t>What are the big assumptions here?</a:t>
            </a:r>
          </a:p>
        </p:txBody>
      </p:sp>
    </p:spTree>
    <p:extLst>
      <p:ext uri="{BB962C8B-B14F-4D97-AF65-F5344CB8AC3E}">
        <p14:creationId xmlns:p14="http://schemas.microsoft.com/office/powerpoint/2010/main" val="3450763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906090" y="3574472"/>
            <a:ext cx="1612669" cy="1429788"/>
          </a:xfrm>
          <a:prstGeom prst="rect">
            <a:avLst/>
          </a:prstGeom>
          <a:gradFill flip="none" rotWithShape="1">
            <a:gsLst>
              <a:gs pos="0">
                <a:schemeClr val="tx1"/>
              </a:gs>
              <a:gs pos="50000">
                <a:schemeClr val="bg2">
                  <a:lumMod val="75000"/>
                </a:schemeClr>
              </a:gs>
              <a:gs pos="100000">
                <a:schemeClr val="tx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765666" y="3574472"/>
            <a:ext cx="1612669" cy="1429789"/>
          </a:xfrm>
          <a:prstGeom prst="rect">
            <a:avLst/>
          </a:prstGeom>
          <a:gradFill flip="none" rotWithShape="1">
            <a:gsLst>
              <a:gs pos="0">
                <a:srgbClr val="FF0000">
                  <a:shade val="30000"/>
                  <a:satMod val="115000"/>
                </a:srgbClr>
              </a:gs>
              <a:gs pos="50000">
                <a:srgbClr val="FF0000">
                  <a:shade val="67500"/>
                  <a:satMod val="115000"/>
                </a:srgbClr>
              </a:gs>
              <a:gs pos="100000">
                <a:srgbClr val="F0CECD"/>
              </a:gs>
            </a:gsLst>
            <a:lin ang="27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625243" y="3574472"/>
            <a:ext cx="1612669" cy="1429789"/>
          </a:xfrm>
          <a:prstGeom prst="rect">
            <a:avLst/>
          </a:prstGeom>
          <a:gradFill flip="none" rotWithShape="1">
            <a:gsLst>
              <a:gs pos="0">
                <a:schemeClr val="accent6">
                  <a:lumMod val="50000"/>
                </a:schemeClr>
              </a:gs>
              <a:gs pos="50000">
                <a:schemeClr val="accent6">
                  <a:shade val="67500"/>
                  <a:satMod val="115000"/>
                </a:schemeClr>
              </a:gs>
              <a:gs pos="100000">
                <a:srgbClr val="CCF4D6"/>
              </a:gs>
            </a:gsLst>
            <a:lin ang="2700000" scaled="1"/>
            <a:tileRect/>
          </a:gra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655922"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5498872"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1092414"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4115526"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868762"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66276CFD-3495-6F45-AEA1-927EAB180566}"/>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DE3BE650-CD0E-994C-BD2F-F454C960900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b="1" dirty="0">
                <a:solidFill>
                  <a:srgbClr val="FF0000"/>
                </a:solidFill>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6" name="Rectangle 15">
            <a:extLst>
              <a:ext uri="{FF2B5EF4-FFF2-40B4-BE49-F238E27FC236}">
                <a16:creationId xmlns:a16="http://schemas.microsoft.com/office/drawing/2014/main" id="{AE75B2E4-B38A-6A46-8492-426467968A4A}"/>
              </a:ext>
            </a:extLst>
          </p:cNvPr>
          <p:cNvSpPr/>
          <p:nvPr/>
        </p:nvSpPr>
        <p:spPr>
          <a:xfrm>
            <a:off x="1476629" y="5756114"/>
            <a:ext cx="6377067" cy="523220"/>
          </a:xfrm>
          <a:prstGeom prst="rect">
            <a:avLst/>
          </a:prstGeom>
        </p:spPr>
        <p:txBody>
          <a:bodyPr wrap="none">
            <a:spAutoFit/>
          </a:bodyPr>
          <a:lstStyle/>
          <a:p>
            <a:r>
              <a:rPr lang="en-US" sz="2800" b="1" dirty="0">
                <a:latin typeface="Helvetica" pitchFamily="2" charset="0"/>
              </a:rPr>
              <a:t>What are the big assumptions here?</a:t>
            </a:r>
          </a:p>
        </p:txBody>
      </p:sp>
      <p:sp>
        <p:nvSpPr>
          <p:cNvPr id="17" name="Rectangle 16">
            <a:extLst>
              <a:ext uri="{FF2B5EF4-FFF2-40B4-BE49-F238E27FC236}">
                <a16:creationId xmlns:a16="http://schemas.microsoft.com/office/drawing/2014/main" id="{CCE9628A-A8CE-E24F-BECF-6CFD69F2583B}"/>
              </a:ext>
            </a:extLst>
          </p:cNvPr>
          <p:cNvSpPr/>
          <p:nvPr/>
        </p:nvSpPr>
        <p:spPr>
          <a:xfrm>
            <a:off x="126508" y="2743095"/>
            <a:ext cx="1931811" cy="369332"/>
          </a:xfrm>
          <a:prstGeom prst="rect">
            <a:avLst/>
          </a:prstGeom>
        </p:spPr>
        <p:txBody>
          <a:bodyPr wrap="none">
            <a:spAutoFit/>
          </a:bodyPr>
          <a:lstStyle/>
          <a:p>
            <a:r>
              <a:rPr lang="en-US" dirty="0">
                <a:solidFill>
                  <a:srgbClr val="FF0000"/>
                </a:solidFill>
              </a:rPr>
              <a:t>everyone is either:</a:t>
            </a:r>
          </a:p>
        </p:txBody>
      </p:sp>
    </p:spTree>
    <p:extLst>
      <p:ext uri="{BB962C8B-B14F-4D97-AF65-F5344CB8AC3E}">
        <p14:creationId xmlns:p14="http://schemas.microsoft.com/office/powerpoint/2010/main" val="21320573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655922"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5498872"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1092414"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4115526"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868762"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66276CFD-3495-6F45-AEA1-927EAB180566}"/>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15" name="Rectangle 14">
            <a:extLst>
              <a:ext uri="{FF2B5EF4-FFF2-40B4-BE49-F238E27FC236}">
                <a16:creationId xmlns:a16="http://schemas.microsoft.com/office/drawing/2014/main" id="{DE3BE650-CD0E-994C-BD2F-F454C960900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b="1" dirty="0">
                <a:solidFill>
                  <a:srgbClr val="FF0000"/>
                </a:solidFill>
                <a:effectLst/>
                <a:latin typeface="Helvetica Light" panose="020B0403020202020204" pitchFamily="34" charset="0"/>
              </a:rPr>
              <a:t>2.</a:t>
            </a:r>
            <a:r>
              <a:rPr lang="en-US" b="1" dirty="0">
                <a:solidFill>
                  <a:srgbClr val="FF0000"/>
                </a:solidFill>
                <a:latin typeface="Helvetica Light" panose="020B0403020202020204" pitchFamily="34" charset="0"/>
              </a:rPr>
              <a:t> Individuals within a compartment are homogenously mixed</a:t>
            </a:r>
            <a:r>
              <a:rPr lang="en-US" b="1" dirty="0">
                <a:solidFill>
                  <a:srgbClr val="FF0000"/>
                </a:solidFill>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7" name="Rectangle 16">
            <a:extLst>
              <a:ext uri="{FF2B5EF4-FFF2-40B4-BE49-F238E27FC236}">
                <a16:creationId xmlns:a16="http://schemas.microsoft.com/office/drawing/2014/main" id="{CCE9628A-A8CE-E24F-BECF-6CFD69F2583B}"/>
              </a:ext>
            </a:extLst>
          </p:cNvPr>
          <p:cNvSpPr/>
          <p:nvPr/>
        </p:nvSpPr>
        <p:spPr>
          <a:xfrm>
            <a:off x="126508" y="2743095"/>
            <a:ext cx="1931811" cy="369332"/>
          </a:xfrm>
          <a:prstGeom prst="rect">
            <a:avLst/>
          </a:prstGeom>
        </p:spPr>
        <p:txBody>
          <a:bodyPr wrap="none">
            <a:spAutoFit/>
          </a:bodyPr>
          <a:lstStyle/>
          <a:p>
            <a:r>
              <a:rPr lang="en-US" dirty="0"/>
              <a:t>everyone is either:</a:t>
            </a:r>
          </a:p>
        </p:txBody>
      </p:sp>
      <p:sp>
        <p:nvSpPr>
          <p:cNvPr id="18" name="Rectangle 17">
            <a:extLst>
              <a:ext uri="{FF2B5EF4-FFF2-40B4-BE49-F238E27FC236}">
                <a16:creationId xmlns:a16="http://schemas.microsoft.com/office/drawing/2014/main" id="{521F71B3-60F2-B74C-9575-A91A364A98CB}"/>
              </a:ext>
            </a:extLst>
          </p:cNvPr>
          <p:cNvSpPr/>
          <p:nvPr/>
        </p:nvSpPr>
        <p:spPr>
          <a:xfrm>
            <a:off x="906090" y="357447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19" name="Rectangle 18">
            <a:extLst>
              <a:ext uri="{FF2B5EF4-FFF2-40B4-BE49-F238E27FC236}">
                <a16:creationId xmlns:a16="http://schemas.microsoft.com/office/drawing/2014/main" id="{94F170CC-CDC4-7646-B108-DEF00644E67A}"/>
              </a:ext>
            </a:extLst>
          </p:cNvPr>
          <p:cNvSpPr/>
          <p:nvPr/>
        </p:nvSpPr>
        <p:spPr>
          <a:xfrm>
            <a:off x="3765666" y="357447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20" name="Rectangle 19">
            <a:extLst>
              <a:ext uri="{FF2B5EF4-FFF2-40B4-BE49-F238E27FC236}">
                <a16:creationId xmlns:a16="http://schemas.microsoft.com/office/drawing/2014/main" id="{CF375BE5-FF33-064C-8464-A93C6A3771D8}"/>
              </a:ext>
            </a:extLst>
          </p:cNvPr>
          <p:cNvSpPr/>
          <p:nvPr/>
        </p:nvSpPr>
        <p:spPr>
          <a:xfrm>
            <a:off x="6625243" y="357447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3" name="Rectangle 2">
            <a:extLst>
              <a:ext uri="{FF2B5EF4-FFF2-40B4-BE49-F238E27FC236}">
                <a16:creationId xmlns:a16="http://schemas.microsoft.com/office/drawing/2014/main" id="{DB7333EB-6CCB-6A43-BCF6-B7B1C2809BA8}"/>
              </a:ext>
            </a:extLst>
          </p:cNvPr>
          <p:cNvSpPr/>
          <p:nvPr/>
        </p:nvSpPr>
        <p:spPr>
          <a:xfrm>
            <a:off x="372364" y="5227567"/>
            <a:ext cx="3743162" cy="369332"/>
          </a:xfrm>
          <a:prstGeom prst="rect">
            <a:avLst/>
          </a:prstGeom>
        </p:spPr>
        <p:txBody>
          <a:bodyPr wrap="square">
            <a:spAutoFit/>
          </a:bodyPr>
          <a:lstStyle/>
          <a:p>
            <a:r>
              <a:rPr lang="en-US" dirty="0"/>
              <a:t>people mix uniformly (mass action)</a:t>
            </a:r>
          </a:p>
        </p:txBody>
      </p:sp>
      <p:sp>
        <p:nvSpPr>
          <p:cNvPr id="4" name="Rectangle 3">
            <a:extLst>
              <a:ext uri="{FF2B5EF4-FFF2-40B4-BE49-F238E27FC236}">
                <a16:creationId xmlns:a16="http://schemas.microsoft.com/office/drawing/2014/main" id="{0F8FC5D3-D4B1-754C-BC22-511AC2FC405E}"/>
              </a:ext>
            </a:extLst>
          </p:cNvPr>
          <p:cNvSpPr/>
          <p:nvPr/>
        </p:nvSpPr>
        <p:spPr>
          <a:xfrm>
            <a:off x="369922" y="5560429"/>
            <a:ext cx="4572000" cy="369332"/>
          </a:xfrm>
          <a:prstGeom prst="rect">
            <a:avLst/>
          </a:prstGeom>
        </p:spPr>
        <p:txBody>
          <a:bodyPr>
            <a:spAutoFit/>
          </a:bodyPr>
          <a:lstStyle/>
          <a:p>
            <a:r>
              <a:rPr lang="en-US" dirty="0">
                <a:solidFill>
                  <a:srgbClr val="0070C0"/>
                </a:solidFill>
              </a:rPr>
              <a:t>les gens se </a:t>
            </a:r>
            <a:r>
              <a:rPr lang="en-US" dirty="0" err="1">
                <a:solidFill>
                  <a:srgbClr val="0070C0"/>
                </a:solidFill>
              </a:rPr>
              <a:t>mélangent</a:t>
            </a:r>
            <a:r>
              <a:rPr lang="en-US" dirty="0">
                <a:solidFill>
                  <a:srgbClr val="0070C0"/>
                </a:solidFill>
              </a:rPr>
              <a:t> </a:t>
            </a:r>
            <a:r>
              <a:rPr lang="en-US" dirty="0" err="1">
                <a:solidFill>
                  <a:srgbClr val="0070C0"/>
                </a:solidFill>
              </a:rPr>
              <a:t>uniformément</a:t>
            </a:r>
            <a:endParaRPr lang="en-US" dirty="0">
              <a:solidFill>
                <a:srgbClr val="0070C0"/>
              </a:solidFill>
            </a:endParaRPr>
          </a:p>
        </p:txBody>
      </p:sp>
    </p:spTree>
    <p:extLst>
      <p:ext uri="{BB962C8B-B14F-4D97-AF65-F5344CB8AC3E}">
        <p14:creationId xmlns:p14="http://schemas.microsoft.com/office/powerpoint/2010/main" val="28978820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906090" y="357447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765666" y="357447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625243" y="357447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655922"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5498872"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1092414"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4115526"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868762"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5" name="Rectangle 14">
            <a:extLst>
              <a:ext uri="{FF2B5EF4-FFF2-40B4-BE49-F238E27FC236}">
                <a16:creationId xmlns:a16="http://schemas.microsoft.com/office/drawing/2014/main" id="{4387AD0E-B18E-0141-8402-2D037DA765B5}"/>
              </a:ext>
            </a:extLst>
          </p:cNvPr>
          <p:cNvSpPr/>
          <p:nvPr/>
        </p:nvSpPr>
        <p:spPr>
          <a:xfrm>
            <a:off x="2687577" y="3891056"/>
            <a:ext cx="1009507" cy="369332"/>
          </a:xfrm>
          <a:prstGeom prst="rect">
            <a:avLst/>
          </a:prstGeom>
        </p:spPr>
        <p:txBody>
          <a:bodyPr wrap="none">
            <a:spAutoFit/>
          </a:bodyPr>
          <a:lstStyle/>
          <a:p>
            <a:r>
              <a:rPr lang="en-US" dirty="0"/>
              <a:t>infection</a:t>
            </a:r>
          </a:p>
        </p:txBody>
      </p:sp>
      <p:sp>
        <p:nvSpPr>
          <p:cNvPr id="16" name="Rectangle 15">
            <a:extLst>
              <a:ext uri="{FF2B5EF4-FFF2-40B4-BE49-F238E27FC236}">
                <a16:creationId xmlns:a16="http://schemas.microsoft.com/office/drawing/2014/main" id="{2920C1C7-AB93-9E4F-AF65-976E86DB0920}"/>
              </a:ext>
            </a:extLst>
          </p:cNvPr>
          <p:cNvSpPr/>
          <p:nvPr/>
        </p:nvSpPr>
        <p:spPr>
          <a:xfrm>
            <a:off x="5532125" y="3891056"/>
            <a:ext cx="996748" cy="369332"/>
          </a:xfrm>
          <a:prstGeom prst="rect">
            <a:avLst/>
          </a:prstGeom>
        </p:spPr>
        <p:txBody>
          <a:bodyPr wrap="none">
            <a:spAutoFit/>
          </a:bodyPr>
          <a:lstStyle/>
          <a:p>
            <a:r>
              <a:rPr lang="en-US" dirty="0"/>
              <a:t>recovery</a:t>
            </a:r>
          </a:p>
        </p:txBody>
      </p:sp>
      <p:sp>
        <p:nvSpPr>
          <p:cNvPr id="17" name="Rectangle 16">
            <a:extLst>
              <a:ext uri="{FF2B5EF4-FFF2-40B4-BE49-F238E27FC236}">
                <a16:creationId xmlns:a16="http://schemas.microsoft.com/office/drawing/2014/main" id="{6031CD9F-9CB1-1D4A-9B4E-61F9CDC7C1B4}"/>
              </a:ext>
            </a:extLst>
          </p:cNvPr>
          <p:cNvSpPr/>
          <p:nvPr/>
        </p:nvSpPr>
        <p:spPr>
          <a:xfrm>
            <a:off x="4680432" y="5119419"/>
            <a:ext cx="2751144" cy="646331"/>
          </a:xfrm>
          <a:prstGeom prst="rect">
            <a:avLst/>
          </a:prstGeom>
        </p:spPr>
        <p:txBody>
          <a:bodyPr wrap="square">
            <a:spAutoFit/>
          </a:bodyPr>
          <a:lstStyle/>
          <a:p>
            <a:pPr algn="ctr"/>
            <a:r>
              <a:rPr lang="en-US" dirty="0"/>
              <a:t>no latent period</a:t>
            </a:r>
          </a:p>
          <a:p>
            <a:pPr algn="ctr"/>
            <a:r>
              <a:rPr lang="en-US" dirty="0"/>
              <a:t>(infectious when infected)</a:t>
            </a:r>
          </a:p>
        </p:txBody>
      </p:sp>
      <p:sp>
        <p:nvSpPr>
          <p:cNvPr id="18" name="Rectangle 17">
            <a:extLst>
              <a:ext uri="{FF2B5EF4-FFF2-40B4-BE49-F238E27FC236}">
                <a16:creationId xmlns:a16="http://schemas.microsoft.com/office/drawing/2014/main" id="{A5FDB8DA-E6BE-9C4C-AD74-F25D2EC0EC85}"/>
              </a:ext>
            </a:extLst>
          </p:cNvPr>
          <p:cNvSpPr/>
          <p:nvPr/>
        </p:nvSpPr>
        <p:spPr>
          <a:xfrm>
            <a:off x="1788696" y="5139803"/>
            <a:ext cx="2283558" cy="646331"/>
          </a:xfrm>
          <a:prstGeom prst="rect">
            <a:avLst/>
          </a:prstGeom>
        </p:spPr>
        <p:txBody>
          <a:bodyPr wrap="square">
            <a:spAutoFit/>
          </a:bodyPr>
          <a:lstStyle/>
          <a:p>
            <a:pPr algn="ctr"/>
            <a:r>
              <a:rPr lang="en-US" dirty="0"/>
              <a:t>people mix uniformly (mass action)</a:t>
            </a:r>
          </a:p>
        </p:txBody>
      </p:sp>
      <p:sp>
        <p:nvSpPr>
          <p:cNvPr id="19" name="Rectangle 18">
            <a:extLst>
              <a:ext uri="{FF2B5EF4-FFF2-40B4-BE49-F238E27FC236}">
                <a16:creationId xmlns:a16="http://schemas.microsoft.com/office/drawing/2014/main" id="{D68C7145-5F7E-E94B-A442-1C3B80EC16FD}"/>
              </a:ext>
            </a:extLst>
          </p:cNvPr>
          <p:cNvSpPr/>
          <p:nvPr/>
        </p:nvSpPr>
        <p:spPr>
          <a:xfrm>
            <a:off x="4800595" y="5640873"/>
            <a:ext cx="2630981" cy="369332"/>
          </a:xfrm>
          <a:prstGeom prst="rect">
            <a:avLst/>
          </a:prstGeom>
        </p:spPr>
        <p:txBody>
          <a:bodyPr wrap="square">
            <a:spAutoFit/>
          </a:bodyPr>
          <a:lstStyle/>
          <a:p>
            <a:r>
              <a:rPr lang="en-US" dirty="0">
                <a:solidFill>
                  <a:srgbClr val="0070C0"/>
                </a:solidFill>
              </a:rPr>
              <a:t>pas de </a:t>
            </a:r>
            <a:r>
              <a:rPr lang="en-US" dirty="0" err="1">
                <a:solidFill>
                  <a:srgbClr val="0070C0"/>
                </a:solidFill>
              </a:rPr>
              <a:t>période</a:t>
            </a:r>
            <a:r>
              <a:rPr lang="en-US" dirty="0">
                <a:solidFill>
                  <a:srgbClr val="0070C0"/>
                </a:solidFill>
              </a:rPr>
              <a:t> de </a:t>
            </a:r>
            <a:r>
              <a:rPr lang="en-US" dirty="0" err="1">
                <a:solidFill>
                  <a:srgbClr val="0070C0"/>
                </a:solidFill>
              </a:rPr>
              <a:t>latence</a:t>
            </a:r>
            <a:endParaRPr lang="en-US" dirty="0">
              <a:solidFill>
                <a:srgbClr val="0070C0"/>
              </a:solidFill>
            </a:endParaRPr>
          </a:p>
        </p:txBody>
      </p:sp>
      <p:sp>
        <p:nvSpPr>
          <p:cNvPr id="21" name="Rectangle 20">
            <a:extLst>
              <a:ext uri="{FF2B5EF4-FFF2-40B4-BE49-F238E27FC236}">
                <a16:creationId xmlns:a16="http://schemas.microsoft.com/office/drawing/2014/main" id="{A614AA4F-BBC5-DF4B-8B00-5C44B3D9C5E8}"/>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22" name="Rectangle 21">
            <a:extLst>
              <a:ext uri="{FF2B5EF4-FFF2-40B4-BE49-F238E27FC236}">
                <a16:creationId xmlns:a16="http://schemas.microsoft.com/office/drawing/2014/main" id="{98A6C562-0134-FD47-B629-31276A4962C4}"/>
              </a:ext>
            </a:extLst>
          </p:cNvPr>
          <p:cNvSpPr/>
          <p:nvPr/>
        </p:nvSpPr>
        <p:spPr>
          <a:xfrm>
            <a:off x="1150612" y="5653478"/>
            <a:ext cx="3462245" cy="646331"/>
          </a:xfrm>
          <a:prstGeom prst="rect">
            <a:avLst/>
          </a:prstGeom>
        </p:spPr>
        <p:txBody>
          <a:bodyPr wrap="square">
            <a:spAutoFit/>
          </a:bodyPr>
          <a:lstStyle/>
          <a:p>
            <a:pPr algn="ctr"/>
            <a:r>
              <a:rPr lang="en-US" dirty="0">
                <a:solidFill>
                  <a:srgbClr val="0070C0"/>
                </a:solidFill>
              </a:rPr>
              <a:t>les gens se </a:t>
            </a:r>
            <a:r>
              <a:rPr lang="en-US" dirty="0" err="1">
                <a:solidFill>
                  <a:srgbClr val="0070C0"/>
                </a:solidFill>
              </a:rPr>
              <a:t>mélangent</a:t>
            </a:r>
            <a:r>
              <a:rPr lang="en-US" dirty="0">
                <a:solidFill>
                  <a:srgbClr val="0070C0"/>
                </a:solidFill>
              </a:rPr>
              <a:t> </a:t>
            </a:r>
            <a:r>
              <a:rPr lang="en-US" dirty="0" err="1">
                <a:solidFill>
                  <a:srgbClr val="0070C0"/>
                </a:solidFill>
              </a:rPr>
              <a:t>uniformément</a:t>
            </a:r>
            <a:endParaRPr lang="en-US" dirty="0">
              <a:solidFill>
                <a:srgbClr val="0070C0"/>
              </a:solidFill>
            </a:endParaRPr>
          </a:p>
        </p:txBody>
      </p:sp>
    </p:spTree>
    <p:extLst>
      <p:ext uri="{BB962C8B-B14F-4D97-AF65-F5344CB8AC3E}">
        <p14:creationId xmlns:p14="http://schemas.microsoft.com/office/powerpoint/2010/main" val="10614930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274326" y="357447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133902" y="357447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5993479" y="357447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024158"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4867108"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460650"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3483762"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236998"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5" name="Rectangle 14">
            <a:extLst>
              <a:ext uri="{FF2B5EF4-FFF2-40B4-BE49-F238E27FC236}">
                <a16:creationId xmlns:a16="http://schemas.microsoft.com/office/drawing/2014/main" id="{4387AD0E-B18E-0141-8402-2D037DA765B5}"/>
              </a:ext>
            </a:extLst>
          </p:cNvPr>
          <p:cNvSpPr/>
          <p:nvPr/>
        </p:nvSpPr>
        <p:spPr>
          <a:xfrm>
            <a:off x="2055813" y="3891056"/>
            <a:ext cx="1009507" cy="369332"/>
          </a:xfrm>
          <a:prstGeom prst="rect">
            <a:avLst/>
          </a:prstGeom>
        </p:spPr>
        <p:txBody>
          <a:bodyPr wrap="none">
            <a:spAutoFit/>
          </a:bodyPr>
          <a:lstStyle/>
          <a:p>
            <a:r>
              <a:rPr lang="en-US" dirty="0"/>
              <a:t>infection</a:t>
            </a:r>
          </a:p>
        </p:txBody>
      </p:sp>
      <p:sp>
        <p:nvSpPr>
          <p:cNvPr id="16" name="Rectangle 15">
            <a:extLst>
              <a:ext uri="{FF2B5EF4-FFF2-40B4-BE49-F238E27FC236}">
                <a16:creationId xmlns:a16="http://schemas.microsoft.com/office/drawing/2014/main" id="{2920C1C7-AB93-9E4F-AF65-976E86DB0920}"/>
              </a:ext>
            </a:extLst>
          </p:cNvPr>
          <p:cNvSpPr/>
          <p:nvPr/>
        </p:nvSpPr>
        <p:spPr>
          <a:xfrm>
            <a:off x="4900361" y="3891056"/>
            <a:ext cx="996748" cy="369332"/>
          </a:xfrm>
          <a:prstGeom prst="rect">
            <a:avLst/>
          </a:prstGeom>
        </p:spPr>
        <p:txBody>
          <a:bodyPr wrap="none">
            <a:spAutoFit/>
          </a:bodyPr>
          <a:lstStyle/>
          <a:p>
            <a:r>
              <a:rPr lang="en-US" dirty="0"/>
              <a:t>recovery</a:t>
            </a:r>
          </a:p>
        </p:txBody>
      </p:sp>
      <p:sp>
        <p:nvSpPr>
          <p:cNvPr id="17" name="Rectangle 16">
            <a:extLst>
              <a:ext uri="{FF2B5EF4-FFF2-40B4-BE49-F238E27FC236}">
                <a16:creationId xmlns:a16="http://schemas.microsoft.com/office/drawing/2014/main" id="{6031CD9F-9CB1-1D4A-9B4E-61F9CDC7C1B4}"/>
              </a:ext>
            </a:extLst>
          </p:cNvPr>
          <p:cNvSpPr/>
          <p:nvPr/>
        </p:nvSpPr>
        <p:spPr>
          <a:xfrm>
            <a:off x="4048668" y="5119419"/>
            <a:ext cx="2751144" cy="646331"/>
          </a:xfrm>
          <a:prstGeom prst="rect">
            <a:avLst/>
          </a:prstGeom>
        </p:spPr>
        <p:txBody>
          <a:bodyPr wrap="square">
            <a:spAutoFit/>
          </a:bodyPr>
          <a:lstStyle/>
          <a:p>
            <a:pPr algn="ctr"/>
            <a:r>
              <a:rPr lang="en-US" dirty="0"/>
              <a:t>no latent period</a:t>
            </a:r>
          </a:p>
          <a:p>
            <a:pPr algn="ctr"/>
            <a:r>
              <a:rPr lang="en-US" dirty="0"/>
              <a:t>(infectious when infected)</a:t>
            </a:r>
          </a:p>
        </p:txBody>
      </p:sp>
      <p:sp>
        <p:nvSpPr>
          <p:cNvPr id="18" name="Rectangle 17">
            <a:extLst>
              <a:ext uri="{FF2B5EF4-FFF2-40B4-BE49-F238E27FC236}">
                <a16:creationId xmlns:a16="http://schemas.microsoft.com/office/drawing/2014/main" id="{A5FDB8DA-E6BE-9C4C-AD74-F25D2EC0EC85}"/>
              </a:ext>
            </a:extLst>
          </p:cNvPr>
          <p:cNvSpPr/>
          <p:nvPr/>
        </p:nvSpPr>
        <p:spPr>
          <a:xfrm>
            <a:off x="1156932" y="5139803"/>
            <a:ext cx="2283558" cy="646330"/>
          </a:xfrm>
          <a:prstGeom prst="rect">
            <a:avLst/>
          </a:prstGeom>
        </p:spPr>
        <p:txBody>
          <a:bodyPr wrap="square">
            <a:spAutoFit/>
          </a:bodyPr>
          <a:lstStyle/>
          <a:p>
            <a:pPr algn="ctr"/>
            <a:r>
              <a:rPr lang="en-US" dirty="0"/>
              <a:t>people mix uniformly (mass action)</a:t>
            </a:r>
          </a:p>
        </p:txBody>
      </p:sp>
      <p:sp>
        <p:nvSpPr>
          <p:cNvPr id="19" name="Rectangle 18">
            <a:extLst>
              <a:ext uri="{FF2B5EF4-FFF2-40B4-BE49-F238E27FC236}">
                <a16:creationId xmlns:a16="http://schemas.microsoft.com/office/drawing/2014/main" id="{D68C7145-5F7E-E94B-A442-1C3B80EC16FD}"/>
              </a:ext>
            </a:extLst>
          </p:cNvPr>
          <p:cNvSpPr/>
          <p:nvPr/>
        </p:nvSpPr>
        <p:spPr>
          <a:xfrm>
            <a:off x="4168831" y="5640873"/>
            <a:ext cx="2630981" cy="369332"/>
          </a:xfrm>
          <a:prstGeom prst="rect">
            <a:avLst/>
          </a:prstGeom>
        </p:spPr>
        <p:txBody>
          <a:bodyPr wrap="square">
            <a:spAutoFit/>
          </a:bodyPr>
          <a:lstStyle/>
          <a:p>
            <a:r>
              <a:rPr lang="en-US" dirty="0">
                <a:solidFill>
                  <a:srgbClr val="0070C0"/>
                </a:solidFill>
              </a:rPr>
              <a:t>pas de </a:t>
            </a:r>
            <a:r>
              <a:rPr lang="en-US" dirty="0" err="1">
                <a:solidFill>
                  <a:srgbClr val="0070C0"/>
                </a:solidFill>
              </a:rPr>
              <a:t>période</a:t>
            </a:r>
            <a:r>
              <a:rPr lang="en-US" dirty="0">
                <a:solidFill>
                  <a:srgbClr val="0070C0"/>
                </a:solidFill>
              </a:rPr>
              <a:t> de </a:t>
            </a:r>
            <a:r>
              <a:rPr lang="en-US" dirty="0" err="1">
                <a:solidFill>
                  <a:srgbClr val="0070C0"/>
                </a:solidFill>
              </a:rPr>
              <a:t>latence</a:t>
            </a:r>
            <a:endParaRPr lang="en-US" dirty="0">
              <a:solidFill>
                <a:srgbClr val="0070C0"/>
              </a:solidFill>
            </a:endParaRPr>
          </a:p>
        </p:txBody>
      </p:sp>
      <p:sp>
        <p:nvSpPr>
          <p:cNvPr id="3" name="Rectangle 2">
            <a:extLst>
              <a:ext uri="{FF2B5EF4-FFF2-40B4-BE49-F238E27FC236}">
                <a16:creationId xmlns:a16="http://schemas.microsoft.com/office/drawing/2014/main" id="{CC3D05A1-B4C6-E247-8EBE-4BA357335F36}"/>
              </a:ext>
            </a:extLst>
          </p:cNvPr>
          <p:cNvSpPr/>
          <p:nvPr/>
        </p:nvSpPr>
        <p:spPr>
          <a:xfrm>
            <a:off x="7759938" y="3674279"/>
            <a:ext cx="1438098" cy="646331"/>
          </a:xfrm>
          <a:prstGeom prst="rect">
            <a:avLst/>
          </a:prstGeom>
        </p:spPr>
        <p:txBody>
          <a:bodyPr wrap="square">
            <a:spAutoFit/>
          </a:bodyPr>
          <a:lstStyle/>
          <a:p>
            <a:r>
              <a:rPr lang="en-US" dirty="0"/>
              <a:t>recovery is permanent</a:t>
            </a:r>
          </a:p>
        </p:txBody>
      </p:sp>
      <p:sp>
        <p:nvSpPr>
          <p:cNvPr id="4" name="Rectangle 3">
            <a:extLst>
              <a:ext uri="{FF2B5EF4-FFF2-40B4-BE49-F238E27FC236}">
                <a16:creationId xmlns:a16="http://schemas.microsoft.com/office/drawing/2014/main" id="{0D1CC412-8E10-8743-9AD8-972D71337D95}"/>
              </a:ext>
            </a:extLst>
          </p:cNvPr>
          <p:cNvSpPr/>
          <p:nvPr/>
        </p:nvSpPr>
        <p:spPr>
          <a:xfrm>
            <a:off x="7581206" y="4302066"/>
            <a:ext cx="1612669" cy="923330"/>
          </a:xfrm>
          <a:prstGeom prst="rect">
            <a:avLst/>
          </a:prstGeom>
        </p:spPr>
        <p:txBody>
          <a:bodyPr wrap="square">
            <a:spAutoFit/>
          </a:bodyPr>
          <a:lstStyle/>
          <a:p>
            <a:pPr algn="ctr"/>
            <a:r>
              <a:rPr lang="en-US" dirty="0">
                <a:solidFill>
                  <a:srgbClr val="0365C0"/>
                </a:solidFill>
                <a:effectLst/>
              </a:rPr>
              <a:t>la </a:t>
            </a:r>
            <a:r>
              <a:rPr lang="en-US" dirty="0" err="1">
                <a:solidFill>
                  <a:srgbClr val="0365C0"/>
                </a:solidFill>
                <a:effectLst/>
              </a:rPr>
              <a:t>récupération</a:t>
            </a:r>
            <a:r>
              <a:rPr lang="en-US" dirty="0">
                <a:solidFill>
                  <a:srgbClr val="0365C0"/>
                </a:solidFill>
                <a:effectLst/>
              </a:rPr>
              <a:t> </a:t>
            </a:r>
            <a:r>
              <a:rPr lang="en-US" dirty="0" err="1">
                <a:solidFill>
                  <a:srgbClr val="0365C0"/>
                </a:solidFill>
                <a:effectLst/>
              </a:rPr>
              <a:t>est</a:t>
            </a:r>
            <a:r>
              <a:rPr lang="en-US" dirty="0">
                <a:solidFill>
                  <a:srgbClr val="0365C0"/>
                </a:solidFill>
                <a:effectLst/>
              </a:rPr>
              <a:t> </a:t>
            </a:r>
            <a:r>
              <a:rPr lang="en-US" dirty="0" err="1">
                <a:solidFill>
                  <a:srgbClr val="0365C0"/>
                </a:solidFill>
                <a:effectLst/>
              </a:rPr>
              <a:t>permanente</a:t>
            </a:r>
            <a:endParaRPr lang="en-US" dirty="0">
              <a:solidFill>
                <a:srgbClr val="0365C0"/>
              </a:solidFill>
              <a:effectLst/>
            </a:endParaRPr>
          </a:p>
        </p:txBody>
      </p:sp>
      <p:sp>
        <p:nvSpPr>
          <p:cNvPr id="20" name="Rectangle 19">
            <a:extLst>
              <a:ext uri="{FF2B5EF4-FFF2-40B4-BE49-F238E27FC236}">
                <a16:creationId xmlns:a16="http://schemas.microsoft.com/office/drawing/2014/main" id="{BA7567FF-3979-9340-9635-09FA216037B7}"/>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21" name="Rectangle 20">
            <a:extLst>
              <a:ext uri="{FF2B5EF4-FFF2-40B4-BE49-F238E27FC236}">
                <a16:creationId xmlns:a16="http://schemas.microsoft.com/office/drawing/2014/main" id="{7095176B-A039-7C47-80D9-802234BC38FC}"/>
              </a:ext>
            </a:extLst>
          </p:cNvPr>
          <p:cNvSpPr/>
          <p:nvPr/>
        </p:nvSpPr>
        <p:spPr>
          <a:xfrm>
            <a:off x="460650" y="5687039"/>
            <a:ext cx="3462245" cy="646331"/>
          </a:xfrm>
          <a:prstGeom prst="rect">
            <a:avLst/>
          </a:prstGeom>
        </p:spPr>
        <p:txBody>
          <a:bodyPr wrap="square">
            <a:spAutoFit/>
          </a:bodyPr>
          <a:lstStyle/>
          <a:p>
            <a:pPr algn="ctr"/>
            <a:r>
              <a:rPr lang="en-US" dirty="0">
                <a:solidFill>
                  <a:srgbClr val="0070C0"/>
                </a:solidFill>
              </a:rPr>
              <a:t>les gens se </a:t>
            </a:r>
            <a:r>
              <a:rPr lang="en-US" dirty="0" err="1">
                <a:solidFill>
                  <a:srgbClr val="0070C0"/>
                </a:solidFill>
              </a:rPr>
              <a:t>mélangent</a:t>
            </a:r>
            <a:r>
              <a:rPr lang="en-US" dirty="0">
                <a:solidFill>
                  <a:srgbClr val="0070C0"/>
                </a:solidFill>
              </a:rPr>
              <a:t> </a:t>
            </a:r>
            <a:r>
              <a:rPr lang="en-US" dirty="0" err="1">
                <a:solidFill>
                  <a:srgbClr val="0070C0"/>
                </a:solidFill>
              </a:rPr>
              <a:t>uniformément</a:t>
            </a:r>
            <a:endParaRPr lang="en-US" dirty="0">
              <a:solidFill>
                <a:srgbClr val="0070C0"/>
              </a:solidFill>
            </a:endParaRPr>
          </a:p>
        </p:txBody>
      </p:sp>
    </p:spTree>
    <p:extLst>
      <p:ext uri="{BB962C8B-B14F-4D97-AF65-F5344CB8AC3E}">
        <p14:creationId xmlns:p14="http://schemas.microsoft.com/office/powerpoint/2010/main" val="25063118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274326" y="357447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133902" y="357447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5993479" y="357447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024158" y="42893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4867108" y="430206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460650" y="324433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3483762" y="322413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236998" y="315464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b="1" dirty="0">
                <a:solidFill>
                  <a:srgbClr val="FF0000"/>
                </a:solidFill>
                <a:latin typeface="Helvetica Light" panose="020B0403020202020204" pitchFamily="34" charset="0"/>
              </a:rPr>
              <a:t>3. </a:t>
            </a:r>
            <a:r>
              <a:rPr lang="en-US" b="1" dirty="0">
                <a:solidFill>
                  <a:srgbClr val="FF0000"/>
                </a:solidFill>
                <a:effectLst/>
                <a:latin typeface="Helvetica Light" panose="020B0403020202020204" pitchFamily="34" charset="0"/>
              </a:rPr>
              <a:t>Compartments and transition rates are </a:t>
            </a:r>
          </a:p>
          <a:p>
            <a:pPr algn="ctr"/>
            <a:r>
              <a:rPr lang="en-US" b="1" dirty="0">
                <a:solidFill>
                  <a:srgbClr val="FF0000"/>
                </a:solidFill>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
        <p:nvSpPr>
          <p:cNvPr id="15" name="Rectangle 14">
            <a:extLst>
              <a:ext uri="{FF2B5EF4-FFF2-40B4-BE49-F238E27FC236}">
                <a16:creationId xmlns:a16="http://schemas.microsoft.com/office/drawing/2014/main" id="{4387AD0E-B18E-0141-8402-2D037DA765B5}"/>
              </a:ext>
            </a:extLst>
          </p:cNvPr>
          <p:cNvSpPr/>
          <p:nvPr/>
        </p:nvSpPr>
        <p:spPr>
          <a:xfrm>
            <a:off x="2055813" y="3891056"/>
            <a:ext cx="1009507" cy="369332"/>
          </a:xfrm>
          <a:prstGeom prst="rect">
            <a:avLst/>
          </a:prstGeom>
        </p:spPr>
        <p:txBody>
          <a:bodyPr wrap="none">
            <a:spAutoFit/>
          </a:bodyPr>
          <a:lstStyle/>
          <a:p>
            <a:r>
              <a:rPr lang="en-US" dirty="0"/>
              <a:t>infection</a:t>
            </a:r>
          </a:p>
        </p:txBody>
      </p:sp>
      <p:sp>
        <p:nvSpPr>
          <p:cNvPr id="16" name="Rectangle 15">
            <a:extLst>
              <a:ext uri="{FF2B5EF4-FFF2-40B4-BE49-F238E27FC236}">
                <a16:creationId xmlns:a16="http://schemas.microsoft.com/office/drawing/2014/main" id="{2920C1C7-AB93-9E4F-AF65-976E86DB0920}"/>
              </a:ext>
            </a:extLst>
          </p:cNvPr>
          <p:cNvSpPr/>
          <p:nvPr/>
        </p:nvSpPr>
        <p:spPr>
          <a:xfrm>
            <a:off x="4900361" y="3891056"/>
            <a:ext cx="996748" cy="369332"/>
          </a:xfrm>
          <a:prstGeom prst="rect">
            <a:avLst/>
          </a:prstGeom>
        </p:spPr>
        <p:txBody>
          <a:bodyPr wrap="none">
            <a:spAutoFit/>
          </a:bodyPr>
          <a:lstStyle/>
          <a:p>
            <a:r>
              <a:rPr lang="en-US" dirty="0"/>
              <a:t>recovery</a:t>
            </a:r>
          </a:p>
        </p:txBody>
      </p:sp>
      <p:sp>
        <p:nvSpPr>
          <p:cNvPr id="17" name="Rectangle 16">
            <a:extLst>
              <a:ext uri="{FF2B5EF4-FFF2-40B4-BE49-F238E27FC236}">
                <a16:creationId xmlns:a16="http://schemas.microsoft.com/office/drawing/2014/main" id="{6031CD9F-9CB1-1D4A-9B4E-61F9CDC7C1B4}"/>
              </a:ext>
            </a:extLst>
          </p:cNvPr>
          <p:cNvSpPr/>
          <p:nvPr/>
        </p:nvSpPr>
        <p:spPr>
          <a:xfrm>
            <a:off x="4048668" y="5119419"/>
            <a:ext cx="2751144" cy="646331"/>
          </a:xfrm>
          <a:prstGeom prst="rect">
            <a:avLst/>
          </a:prstGeom>
        </p:spPr>
        <p:txBody>
          <a:bodyPr wrap="square">
            <a:spAutoFit/>
          </a:bodyPr>
          <a:lstStyle/>
          <a:p>
            <a:pPr algn="ctr"/>
            <a:r>
              <a:rPr lang="en-US" dirty="0"/>
              <a:t>no latent period</a:t>
            </a:r>
          </a:p>
          <a:p>
            <a:pPr algn="ctr"/>
            <a:r>
              <a:rPr lang="en-US" dirty="0"/>
              <a:t>(infectious when infected)</a:t>
            </a:r>
          </a:p>
        </p:txBody>
      </p:sp>
      <p:sp>
        <p:nvSpPr>
          <p:cNvPr id="18" name="Rectangle 17">
            <a:extLst>
              <a:ext uri="{FF2B5EF4-FFF2-40B4-BE49-F238E27FC236}">
                <a16:creationId xmlns:a16="http://schemas.microsoft.com/office/drawing/2014/main" id="{A5FDB8DA-E6BE-9C4C-AD74-F25D2EC0EC85}"/>
              </a:ext>
            </a:extLst>
          </p:cNvPr>
          <p:cNvSpPr/>
          <p:nvPr/>
        </p:nvSpPr>
        <p:spPr>
          <a:xfrm>
            <a:off x="1156932" y="5139803"/>
            <a:ext cx="2283558" cy="646330"/>
          </a:xfrm>
          <a:prstGeom prst="rect">
            <a:avLst/>
          </a:prstGeom>
        </p:spPr>
        <p:txBody>
          <a:bodyPr wrap="square">
            <a:spAutoFit/>
          </a:bodyPr>
          <a:lstStyle/>
          <a:p>
            <a:pPr algn="ctr"/>
            <a:r>
              <a:rPr lang="en-US" dirty="0"/>
              <a:t>people mix uniformly (mass action)</a:t>
            </a:r>
          </a:p>
        </p:txBody>
      </p:sp>
      <p:sp>
        <p:nvSpPr>
          <p:cNvPr id="19" name="Rectangle 18">
            <a:extLst>
              <a:ext uri="{FF2B5EF4-FFF2-40B4-BE49-F238E27FC236}">
                <a16:creationId xmlns:a16="http://schemas.microsoft.com/office/drawing/2014/main" id="{D68C7145-5F7E-E94B-A442-1C3B80EC16FD}"/>
              </a:ext>
            </a:extLst>
          </p:cNvPr>
          <p:cNvSpPr/>
          <p:nvPr/>
        </p:nvSpPr>
        <p:spPr>
          <a:xfrm>
            <a:off x="4168831" y="5640873"/>
            <a:ext cx="2630981" cy="369332"/>
          </a:xfrm>
          <a:prstGeom prst="rect">
            <a:avLst/>
          </a:prstGeom>
        </p:spPr>
        <p:txBody>
          <a:bodyPr wrap="square">
            <a:spAutoFit/>
          </a:bodyPr>
          <a:lstStyle/>
          <a:p>
            <a:r>
              <a:rPr lang="en-US" dirty="0">
                <a:solidFill>
                  <a:srgbClr val="0070C0"/>
                </a:solidFill>
              </a:rPr>
              <a:t>pas de </a:t>
            </a:r>
            <a:r>
              <a:rPr lang="en-US" dirty="0" err="1">
                <a:solidFill>
                  <a:srgbClr val="0070C0"/>
                </a:solidFill>
              </a:rPr>
              <a:t>période</a:t>
            </a:r>
            <a:r>
              <a:rPr lang="en-US" dirty="0">
                <a:solidFill>
                  <a:srgbClr val="0070C0"/>
                </a:solidFill>
              </a:rPr>
              <a:t> de </a:t>
            </a:r>
            <a:r>
              <a:rPr lang="en-US" dirty="0" err="1">
                <a:solidFill>
                  <a:srgbClr val="0070C0"/>
                </a:solidFill>
              </a:rPr>
              <a:t>latence</a:t>
            </a:r>
            <a:endParaRPr lang="en-US" dirty="0">
              <a:solidFill>
                <a:srgbClr val="0070C0"/>
              </a:solidFill>
            </a:endParaRPr>
          </a:p>
        </p:txBody>
      </p:sp>
      <p:sp>
        <p:nvSpPr>
          <p:cNvPr id="3" name="Rectangle 2">
            <a:extLst>
              <a:ext uri="{FF2B5EF4-FFF2-40B4-BE49-F238E27FC236}">
                <a16:creationId xmlns:a16="http://schemas.microsoft.com/office/drawing/2014/main" id="{CC3D05A1-B4C6-E247-8EBE-4BA357335F36}"/>
              </a:ext>
            </a:extLst>
          </p:cNvPr>
          <p:cNvSpPr/>
          <p:nvPr/>
        </p:nvSpPr>
        <p:spPr>
          <a:xfrm>
            <a:off x="7759938" y="3674279"/>
            <a:ext cx="1438098" cy="646331"/>
          </a:xfrm>
          <a:prstGeom prst="rect">
            <a:avLst/>
          </a:prstGeom>
        </p:spPr>
        <p:txBody>
          <a:bodyPr wrap="square">
            <a:spAutoFit/>
          </a:bodyPr>
          <a:lstStyle/>
          <a:p>
            <a:r>
              <a:rPr lang="en-US" dirty="0"/>
              <a:t>recovery is permanent</a:t>
            </a:r>
          </a:p>
        </p:txBody>
      </p:sp>
      <p:sp>
        <p:nvSpPr>
          <p:cNvPr id="4" name="Rectangle 3">
            <a:extLst>
              <a:ext uri="{FF2B5EF4-FFF2-40B4-BE49-F238E27FC236}">
                <a16:creationId xmlns:a16="http://schemas.microsoft.com/office/drawing/2014/main" id="{0D1CC412-8E10-8743-9AD8-972D71337D95}"/>
              </a:ext>
            </a:extLst>
          </p:cNvPr>
          <p:cNvSpPr/>
          <p:nvPr/>
        </p:nvSpPr>
        <p:spPr>
          <a:xfrm>
            <a:off x="7581206" y="4302066"/>
            <a:ext cx="1612669" cy="923330"/>
          </a:xfrm>
          <a:prstGeom prst="rect">
            <a:avLst/>
          </a:prstGeom>
        </p:spPr>
        <p:txBody>
          <a:bodyPr wrap="square">
            <a:spAutoFit/>
          </a:bodyPr>
          <a:lstStyle/>
          <a:p>
            <a:pPr algn="ctr"/>
            <a:r>
              <a:rPr lang="en-US" dirty="0">
                <a:solidFill>
                  <a:srgbClr val="0365C0"/>
                </a:solidFill>
                <a:effectLst/>
              </a:rPr>
              <a:t>la </a:t>
            </a:r>
            <a:r>
              <a:rPr lang="en-US" dirty="0" err="1">
                <a:solidFill>
                  <a:srgbClr val="0365C0"/>
                </a:solidFill>
                <a:effectLst/>
              </a:rPr>
              <a:t>récupération</a:t>
            </a:r>
            <a:r>
              <a:rPr lang="en-US" dirty="0">
                <a:solidFill>
                  <a:srgbClr val="0365C0"/>
                </a:solidFill>
                <a:effectLst/>
              </a:rPr>
              <a:t> </a:t>
            </a:r>
            <a:r>
              <a:rPr lang="en-US" dirty="0" err="1">
                <a:solidFill>
                  <a:srgbClr val="0365C0"/>
                </a:solidFill>
                <a:effectLst/>
              </a:rPr>
              <a:t>est</a:t>
            </a:r>
            <a:r>
              <a:rPr lang="en-US" dirty="0">
                <a:solidFill>
                  <a:srgbClr val="0365C0"/>
                </a:solidFill>
                <a:effectLst/>
              </a:rPr>
              <a:t> </a:t>
            </a:r>
            <a:r>
              <a:rPr lang="en-US" dirty="0" err="1">
                <a:solidFill>
                  <a:srgbClr val="0365C0"/>
                </a:solidFill>
                <a:effectLst/>
              </a:rPr>
              <a:t>permanente</a:t>
            </a:r>
            <a:endParaRPr lang="en-US" dirty="0">
              <a:solidFill>
                <a:srgbClr val="0365C0"/>
              </a:solidFill>
              <a:effectLst/>
            </a:endParaRPr>
          </a:p>
        </p:txBody>
      </p:sp>
      <p:sp>
        <p:nvSpPr>
          <p:cNvPr id="7" name="Rectangle 6">
            <a:extLst>
              <a:ext uri="{FF2B5EF4-FFF2-40B4-BE49-F238E27FC236}">
                <a16:creationId xmlns:a16="http://schemas.microsoft.com/office/drawing/2014/main" id="{2D31FCFE-3BD0-9B49-8356-5510DC667BC7}"/>
              </a:ext>
            </a:extLst>
          </p:cNvPr>
          <p:cNvSpPr/>
          <p:nvPr/>
        </p:nvSpPr>
        <p:spPr>
          <a:xfrm>
            <a:off x="159400" y="809530"/>
            <a:ext cx="2751144" cy="923330"/>
          </a:xfrm>
          <a:prstGeom prst="rect">
            <a:avLst/>
          </a:prstGeom>
        </p:spPr>
        <p:txBody>
          <a:bodyPr wrap="square">
            <a:spAutoFit/>
          </a:bodyPr>
          <a:lstStyle/>
          <a:p>
            <a:r>
              <a:rPr lang="en-US" dirty="0"/>
              <a:t>population size constant - no births or deaths, migration</a:t>
            </a:r>
          </a:p>
        </p:txBody>
      </p:sp>
      <p:sp>
        <p:nvSpPr>
          <p:cNvPr id="20" name="Rectangle 19">
            <a:extLst>
              <a:ext uri="{FF2B5EF4-FFF2-40B4-BE49-F238E27FC236}">
                <a16:creationId xmlns:a16="http://schemas.microsoft.com/office/drawing/2014/main" id="{74928167-5665-2A47-8BDA-8957A15F35FD}"/>
              </a:ext>
            </a:extLst>
          </p:cNvPr>
          <p:cNvSpPr/>
          <p:nvPr/>
        </p:nvSpPr>
        <p:spPr>
          <a:xfrm>
            <a:off x="159400" y="1681300"/>
            <a:ext cx="2080722" cy="646331"/>
          </a:xfrm>
          <a:prstGeom prst="rect">
            <a:avLst/>
          </a:prstGeom>
        </p:spPr>
        <p:txBody>
          <a:bodyPr wrap="square">
            <a:spAutoFit/>
          </a:bodyPr>
          <a:lstStyle/>
          <a:p>
            <a:r>
              <a:rPr lang="en-US" dirty="0" err="1">
                <a:solidFill>
                  <a:srgbClr val="0365C0"/>
                </a:solidFill>
                <a:effectLst/>
              </a:rPr>
              <a:t>taille</a:t>
            </a:r>
            <a:r>
              <a:rPr lang="en-US" dirty="0">
                <a:solidFill>
                  <a:srgbClr val="0365C0"/>
                </a:solidFill>
                <a:effectLst/>
              </a:rPr>
              <a:t> de population </a:t>
            </a:r>
            <a:r>
              <a:rPr lang="en-US" dirty="0" err="1">
                <a:solidFill>
                  <a:srgbClr val="0365C0"/>
                </a:solidFill>
                <a:effectLst/>
              </a:rPr>
              <a:t>constante</a:t>
            </a:r>
            <a:endParaRPr lang="en-US" dirty="0">
              <a:solidFill>
                <a:srgbClr val="0365C0"/>
              </a:solidFill>
              <a:effectLst/>
            </a:endParaRPr>
          </a:p>
        </p:txBody>
      </p:sp>
      <p:sp>
        <p:nvSpPr>
          <p:cNvPr id="21" name="Rectangle 20">
            <a:extLst>
              <a:ext uri="{FF2B5EF4-FFF2-40B4-BE49-F238E27FC236}">
                <a16:creationId xmlns:a16="http://schemas.microsoft.com/office/drawing/2014/main" id="{2125098A-2724-F649-A56D-6276CD81A84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22" name="Rectangle 21">
            <a:extLst>
              <a:ext uri="{FF2B5EF4-FFF2-40B4-BE49-F238E27FC236}">
                <a16:creationId xmlns:a16="http://schemas.microsoft.com/office/drawing/2014/main" id="{B61E127F-1B6C-804B-9B5C-E75D16248C24}"/>
              </a:ext>
            </a:extLst>
          </p:cNvPr>
          <p:cNvSpPr/>
          <p:nvPr/>
        </p:nvSpPr>
        <p:spPr>
          <a:xfrm>
            <a:off x="460650" y="5687039"/>
            <a:ext cx="3462245" cy="646331"/>
          </a:xfrm>
          <a:prstGeom prst="rect">
            <a:avLst/>
          </a:prstGeom>
        </p:spPr>
        <p:txBody>
          <a:bodyPr wrap="square">
            <a:spAutoFit/>
          </a:bodyPr>
          <a:lstStyle/>
          <a:p>
            <a:pPr algn="ctr"/>
            <a:r>
              <a:rPr lang="en-US" dirty="0">
                <a:solidFill>
                  <a:srgbClr val="0070C0"/>
                </a:solidFill>
              </a:rPr>
              <a:t>les gens se </a:t>
            </a:r>
            <a:r>
              <a:rPr lang="en-US" dirty="0" err="1">
                <a:solidFill>
                  <a:srgbClr val="0070C0"/>
                </a:solidFill>
              </a:rPr>
              <a:t>mélangent</a:t>
            </a:r>
            <a:r>
              <a:rPr lang="en-US" dirty="0">
                <a:solidFill>
                  <a:srgbClr val="0070C0"/>
                </a:solidFill>
              </a:rPr>
              <a:t> </a:t>
            </a:r>
            <a:r>
              <a:rPr lang="en-US" dirty="0" err="1">
                <a:solidFill>
                  <a:srgbClr val="0070C0"/>
                </a:solidFill>
              </a:rPr>
              <a:t>uniformément</a:t>
            </a:r>
            <a:endParaRPr lang="en-US" dirty="0">
              <a:solidFill>
                <a:srgbClr val="0070C0"/>
              </a:solidFill>
            </a:endParaRPr>
          </a:p>
        </p:txBody>
      </p:sp>
    </p:spTree>
    <p:extLst>
      <p:ext uri="{BB962C8B-B14F-4D97-AF65-F5344CB8AC3E}">
        <p14:creationId xmlns:p14="http://schemas.microsoft.com/office/powerpoint/2010/main" val="32658076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2FB0B-7C8F-254F-BC3B-ED818C3BE123}"/>
              </a:ext>
            </a:extLst>
          </p:cNvPr>
          <p:cNvSpPr/>
          <p:nvPr/>
        </p:nvSpPr>
        <p:spPr>
          <a:xfrm>
            <a:off x="374079" y="311016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233655" y="311016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093232" y="311016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123911" y="38250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4966861" y="38377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560403" y="278002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3583515" y="275982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336751" y="269033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a:t>
            </a:r>
            <a:r>
              <a:rPr lang="en-US" dirty="0">
                <a:effectLst/>
                <a:latin typeface="Helvetica Light" panose="020B0403020202020204" pitchFamily="34" charset="0"/>
              </a:rPr>
              <a:t> </a:t>
            </a:r>
          </a:p>
        </p:txBody>
      </p:sp>
      <p:sp>
        <p:nvSpPr>
          <p:cNvPr id="15" name="Rectangle 14">
            <a:extLst>
              <a:ext uri="{FF2B5EF4-FFF2-40B4-BE49-F238E27FC236}">
                <a16:creationId xmlns:a16="http://schemas.microsoft.com/office/drawing/2014/main" id="{4387AD0E-B18E-0141-8402-2D037DA765B5}"/>
              </a:ext>
            </a:extLst>
          </p:cNvPr>
          <p:cNvSpPr/>
          <p:nvPr/>
        </p:nvSpPr>
        <p:spPr>
          <a:xfrm>
            <a:off x="2155566" y="3426746"/>
            <a:ext cx="1009507" cy="369332"/>
          </a:xfrm>
          <a:prstGeom prst="rect">
            <a:avLst/>
          </a:prstGeom>
        </p:spPr>
        <p:txBody>
          <a:bodyPr wrap="none">
            <a:spAutoFit/>
          </a:bodyPr>
          <a:lstStyle/>
          <a:p>
            <a:r>
              <a:rPr lang="en-US" dirty="0"/>
              <a:t>infection</a:t>
            </a:r>
          </a:p>
        </p:txBody>
      </p:sp>
      <p:sp>
        <p:nvSpPr>
          <p:cNvPr id="16" name="Rectangle 15">
            <a:extLst>
              <a:ext uri="{FF2B5EF4-FFF2-40B4-BE49-F238E27FC236}">
                <a16:creationId xmlns:a16="http://schemas.microsoft.com/office/drawing/2014/main" id="{2920C1C7-AB93-9E4F-AF65-976E86DB0920}"/>
              </a:ext>
            </a:extLst>
          </p:cNvPr>
          <p:cNvSpPr/>
          <p:nvPr/>
        </p:nvSpPr>
        <p:spPr>
          <a:xfrm>
            <a:off x="5000114" y="3426746"/>
            <a:ext cx="996748" cy="369332"/>
          </a:xfrm>
          <a:prstGeom prst="rect">
            <a:avLst/>
          </a:prstGeom>
        </p:spPr>
        <p:txBody>
          <a:bodyPr wrap="none">
            <a:spAutoFit/>
          </a:bodyPr>
          <a:lstStyle/>
          <a:p>
            <a:r>
              <a:rPr lang="en-US" dirty="0"/>
              <a:t>recovery</a:t>
            </a:r>
          </a:p>
        </p:txBody>
      </p:sp>
      <p:sp>
        <p:nvSpPr>
          <p:cNvPr id="21" name="Rectangle 20">
            <a:extLst>
              <a:ext uri="{FF2B5EF4-FFF2-40B4-BE49-F238E27FC236}">
                <a16:creationId xmlns:a16="http://schemas.microsoft.com/office/drawing/2014/main" id="{2125098A-2724-F649-A56D-6276CD81A84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FBBEF92-33E1-0441-8CC3-FBC3E9F101DA}"/>
                  </a:ext>
                </a:extLst>
              </p:cNvPr>
              <p:cNvSpPr/>
              <p:nvPr/>
            </p:nvSpPr>
            <p:spPr>
              <a:xfrm>
                <a:off x="166257" y="871686"/>
                <a:ext cx="4572000" cy="923330"/>
              </a:xfrm>
              <a:prstGeom prst="rect">
                <a:avLst/>
              </a:prstGeom>
            </p:spPr>
            <p:txBody>
              <a:bodyPr>
                <a:spAutoFit/>
              </a:bodyPr>
              <a:lstStyle/>
              <a:p>
                <a:r>
                  <a:rPr lang="en-US" b="1" dirty="0">
                    <a:solidFill>
                      <a:srgbClr val="000000"/>
                    </a:solidFill>
                    <a:effectLst/>
                    <a:latin typeface="Helvetica" pitchFamily="2" charset="0"/>
                  </a:rPr>
                  <a:t>Parameters</a:t>
                </a:r>
                <a:endParaRPr lang="en-US" dirty="0">
                  <a:solidFill>
                    <a:srgbClr val="000000"/>
                  </a:solidFill>
                  <a:effectLst/>
                  <a:latin typeface="Helvetica" pitchFamily="2" charset="0"/>
                </a:endParaRP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𝛽</m:t>
                    </m:r>
                  </m:oMath>
                </a14:m>
                <a:r>
                  <a:rPr lang="en-US" dirty="0">
                    <a:solidFill>
                      <a:srgbClr val="000000"/>
                    </a:solidFill>
                    <a:effectLst/>
                    <a:latin typeface="Helvetica" pitchFamily="2" charset="0"/>
                  </a:rPr>
                  <a:t>: transmission rate</a:t>
                </a: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𝛾</m:t>
                    </m:r>
                  </m:oMath>
                </a14:m>
                <a:r>
                  <a:rPr lang="en-US" dirty="0">
                    <a:solidFill>
                      <a:srgbClr val="000000"/>
                    </a:solidFill>
                    <a:effectLst/>
                    <a:latin typeface="Helvetica" pitchFamily="2" charset="0"/>
                  </a:rPr>
                  <a:t>: rate of recovery</a:t>
                </a:r>
              </a:p>
            </p:txBody>
          </p:sp>
        </mc:Choice>
        <mc:Fallback xmlns="">
          <p:sp>
            <p:nvSpPr>
              <p:cNvPr id="6" name="Rectangle 5">
                <a:extLst>
                  <a:ext uri="{FF2B5EF4-FFF2-40B4-BE49-F238E27FC236}">
                    <a16:creationId xmlns:a16="http://schemas.microsoft.com/office/drawing/2014/main" id="{6FBBEF92-33E1-0441-8CC3-FBC3E9F101DA}"/>
                  </a:ext>
                </a:extLst>
              </p:cNvPr>
              <p:cNvSpPr>
                <a:spLocks noRot="1" noChangeAspect="1" noMove="1" noResize="1" noEditPoints="1" noAdjustHandles="1" noChangeArrowheads="1" noChangeShapeType="1" noTextEdit="1"/>
              </p:cNvSpPr>
              <p:nvPr/>
            </p:nvSpPr>
            <p:spPr>
              <a:xfrm>
                <a:off x="166257" y="871686"/>
                <a:ext cx="4572000" cy="923330"/>
              </a:xfrm>
              <a:prstGeom prst="rect">
                <a:avLst/>
              </a:prstGeom>
              <a:blipFill>
                <a:blip r:embed="rId3"/>
                <a:stretch>
                  <a:fillRect l="-831" t="-274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18C641B-A780-774D-8D42-5A94AA019A93}"/>
                  </a:ext>
                </a:extLst>
              </p:cNvPr>
              <p:cNvSpPr/>
              <p:nvPr/>
            </p:nvSpPr>
            <p:spPr>
              <a:xfrm>
                <a:off x="2468311" y="3869087"/>
                <a:ext cx="49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𝛽</m:t>
                      </m:r>
                    </m:oMath>
                  </m:oMathPara>
                </a14:m>
                <a:endParaRPr lang="en-US" sz="2800" dirty="0"/>
              </a:p>
            </p:txBody>
          </p:sp>
        </mc:Choice>
        <mc:Fallback xmlns="">
          <p:sp>
            <p:nvSpPr>
              <p:cNvPr id="22" name="Rectangle 21">
                <a:extLst>
                  <a:ext uri="{FF2B5EF4-FFF2-40B4-BE49-F238E27FC236}">
                    <a16:creationId xmlns:a16="http://schemas.microsoft.com/office/drawing/2014/main" id="{A18C641B-A780-774D-8D42-5A94AA019A93}"/>
                  </a:ext>
                </a:extLst>
              </p:cNvPr>
              <p:cNvSpPr>
                <a:spLocks noRot="1" noChangeAspect="1" noMove="1" noResize="1" noEditPoints="1" noAdjustHandles="1" noChangeArrowheads="1" noChangeShapeType="1" noTextEdit="1"/>
              </p:cNvSpPr>
              <p:nvPr/>
            </p:nvSpPr>
            <p:spPr>
              <a:xfrm>
                <a:off x="2468311" y="3869087"/>
                <a:ext cx="495327" cy="523220"/>
              </a:xfrm>
              <a:prstGeom prst="rect">
                <a:avLst/>
              </a:prstGeom>
              <a:blipFill>
                <a:blip r:embed="rId4"/>
                <a:stretch>
                  <a:fillRect l="-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43D27B-CB61-4246-B50F-FB14FB46707A}"/>
                  </a:ext>
                </a:extLst>
              </p:cNvPr>
              <p:cNvSpPr/>
              <p:nvPr/>
            </p:nvSpPr>
            <p:spPr>
              <a:xfrm>
                <a:off x="5286971" y="3894487"/>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𝛾</m:t>
                      </m:r>
                    </m:oMath>
                  </m:oMathPara>
                </a14:m>
                <a:endParaRPr lang="en-US" sz="2800" dirty="0"/>
              </a:p>
            </p:txBody>
          </p:sp>
        </mc:Choice>
        <mc:Fallback xmlns="">
          <p:sp>
            <p:nvSpPr>
              <p:cNvPr id="23" name="Rectangle 22">
                <a:extLst>
                  <a:ext uri="{FF2B5EF4-FFF2-40B4-BE49-F238E27FC236}">
                    <a16:creationId xmlns:a16="http://schemas.microsoft.com/office/drawing/2014/main" id="{EC43D27B-CB61-4246-B50F-FB14FB46707A}"/>
                  </a:ext>
                </a:extLst>
              </p:cNvPr>
              <p:cNvSpPr>
                <a:spLocks noRot="1" noChangeAspect="1" noMove="1" noResize="1" noEditPoints="1" noAdjustHandles="1" noChangeArrowheads="1" noChangeShapeType="1" noTextEdit="1"/>
              </p:cNvSpPr>
              <p:nvPr/>
            </p:nvSpPr>
            <p:spPr>
              <a:xfrm>
                <a:off x="5286971" y="3894487"/>
                <a:ext cx="465191" cy="523220"/>
              </a:xfrm>
              <a:prstGeom prst="rect">
                <a:avLst/>
              </a:prstGeom>
              <a:blipFill>
                <a:blip r:embed="rId5"/>
                <a:stretch>
                  <a:fillRect b="-4762"/>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C6EF38B8-A105-6F41-87D0-480FB1C31DD5}"/>
              </a:ext>
            </a:extLst>
          </p:cNvPr>
          <p:cNvPicPr>
            <a:picLocks noChangeAspect="1"/>
          </p:cNvPicPr>
          <p:nvPr/>
        </p:nvPicPr>
        <p:blipFill>
          <a:blip r:embed="rId6"/>
          <a:stretch>
            <a:fillRect/>
          </a:stretch>
        </p:blipFill>
        <p:spPr>
          <a:xfrm>
            <a:off x="502943" y="4796614"/>
            <a:ext cx="3167153" cy="1872209"/>
          </a:xfrm>
          <a:prstGeom prst="rect">
            <a:avLst/>
          </a:prstGeom>
        </p:spPr>
      </p:pic>
    </p:spTree>
    <p:extLst>
      <p:ext uri="{BB962C8B-B14F-4D97-AF65-F5344CB8AC3E}">
        <p14:creationId xmlns:p14="http://schemas.microsoft.com/office/powerpoint/2010/main" val="20112092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803EA28A-EB54-E448-ABDA-DB05B308043F}"/>
              </a:ext>
            </a:extLst>
          </p:cNvPr>
          <p:cNvCxnSpPr>
            <a:cxnSpLocks/>
          </p:cNvCxnSpPr>
          <p:nvPr/>
        </p:nvCxnSpPr>
        <p:spPr>
          <a:xfrm rot="16200000" flipH="1" flipV="1">
            <a:off x="2916024" y="3069099"/>
            <a:ext cx="538892" cy="581886"/>
          </a:xfrm>
          <a:prstGeom prst="curvedConnector4">
            <a:avLst>
              <a:gd name="adj1" fmla="val -73271"/>
              <a:gd name="adj2" fmla="val 160716"/>
            </a:avLst>
          </a:prstGeom>
          <a:ln w="28575">
            <a:solidFill>
              <a:srgbClr val="FF0000"/>
            </a:solidFill>
            <a:prstDash val="lgDash"/>
            <a:tailEnd type="triangle"/>
          </a:ln>
          <a:scene3d>
            <a:camera prst="orthographicFront">
              <a:rot lat="0" lon="0" rev="18900000"/>
            </a:camera>
            <a:lightRig rig="threePt" dir="t"/>
          </a:scene3d>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352FB0B-7C8F-254F-BC3B-ED818C3BE123}"/>
              </a:ext>
            </a:extLst>
          </p:cNvPr>
          <p:cNvSpPr/>
          <p:nvPr/>
        </p:nvSpPr>
        <p:spPr>
          <a:xfrm>
            <a:off x="374079" y="311016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233655" y="311016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093232" y="311016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123911" y="38250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4966861" y="38377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560403" y="278002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3583515" y="275982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336751" y="269033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a:t>
            </a:r>
            <a:r>
              <a:rPr lang="en-US" dirty="0">
                <a:effectLst/>
                <a:latin typeface="Helvetica Light" panose="020B0403020202020204" pitchFamily="34" charset="0"/>
              </a:rPr>
              <a:t> </a:t>
            </a:r>
          </a:p>
        </p:txBody>
      </p:sp>
      <p:sp>
        <p:nvSpPr>
          <p:cNvPr id="15" name="Rectangle 14">
            <a:extLst>
              <a:ext uri="{FF2B5EF4-FFF2-40B4-BE49-F238E27FC236}">
                <a16:creationId xmlns:a16="http://schemas.microsoft.com/office/drawing/2014/main" id="{4387AD0E-B18E-0141-8402-2D037DA765B5}"/>
              </a:ext>
            </a:extLst>
          </p:cNvPr>
          <p:cNvSpPr/>
          <p:nvPr/>
        </p:nvSpPr>
        <p:spPr>
          <a:xfrm>
            <a:off x="1953497" y="3440059"/>
            <a:ext cx="1372555" cy="369332"/>
          </a:xfrm>
          <a:prstGeom prst="rect">
            <a:avLst/>
          </a:prstGeom>
        </p:spPr>
        <p:txBody>
          <a:bodyPr wrap="none">
            <a:spAutoFit/>
          </a:bodyPr>
          <a:lstStyle/>
          <a:p>
            <a:r>
              <a:rPr lang="en-US" dirty="0"/>
              <a:t>transmission</a:t>
            </a:r>
          </a:p>
        </p:txBody>
      </p:sp>
      <p:sp>
        <p:nvSpPr>
          <p:cNvPr id="16" name="Rectangle 15">
            <a:extLst>
              <a:ext uri="{FF2B5EF4-FFF2-40B4-BE49-F238E27FC236}">
                <a16:creationId xmlns:a16="http://schemas.microsoft.com/office/drawing/2014/main" id="{2920C1C7-AB93-9E4F-AF65-976E86DB0920}"/>
              </a:ext>
            </a:extLst>
          </p:cNvPr>
          <p:cNvSpPr/>
          <p:nvPr/>
        </p:nvSpPr>
        <p:spPr>
          <a:xfrm>
            <a:off x="5000114" y="3426746"/>
            <a:ext cx="996748" cy="369332"/>
          </a:xfrm>
          <a:prstGeom prst="rect">
            <a:avLst/>
          </a:prstGeom>
        </p:spPr>
        <p:txBody>
          <a:bodyPr wrap="none">
            <a:spAutoFit/>
          </a:bodyPr>
          <a:lstStyle/>
          <a:p>
            <a:r>
              <a:rPr lang="en-US" dirty="0"/>
              <a:t>recovery</a:t>
            </a:r>
          </a:p>
        </p:txBody>
      </p:sp>
      <p:sp>
        <p:nvSpPr>
          <p:cNvPr id="21" name="Rectangle 20">
            <a:extLst>
              <a:ext uri="{FF2B5EF4-FFF2-40B4-BE49-F238E27FC236}">
                <a16:creationId xmlns:a16="http://schemas.microsoft.com/office/drawing/2014/main" id="{2125098A-2724-F649-A56D-6276CD81A84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FBBEF92-33E1-0441-8CC3-FBC3E9F101DA}"/>
                  </a:ext>
                </a:extLst>
              </p:cNvPr>
              <p:cNvSpPr/>
              <p:nvPr/>
            </p:nvSpPr>
            <p:spPr>
              <a:xfrm>
                <a:off x="166257" y="871686"/>
                <a:ext cx="4572000" cy="923330"/>
              </a:xfrm>
              <a:prstGeom prst="rect">
                <a:avLst/>
              </a:prstGeom>
            </p:spPr>
            <p:txBody>
              <a:bodyPr>
                <a:spAutoFit/>
              </a:bodyPr>
              <a:lstStyle/>
              <a:p>
                <a:r>
                  <a:rPr lang="en-US" b="1" dirty="0">
                    <a:solidFill>
                      <a:srgbClr val="000000"/>
                    </a:solidFill>
                    <a:effectLst/>
                    <a:latin typeface="Helvetica" pitchFamily="2" charset="0"/>
                  </a:rPr>
                  <a:t>Parameters</a:t>
                </a:r>
                <a:endParaRPr lang="en-US" dirty="0">
                  <a:solidFill>
                    <a:srgbClr val="000000"/>
                  </a:solidFill>
                  <a:effectLst/>
                  <a:latin typeface="Helvetica" pitchFamily="2" charset="0"/>
                </a:endParaRP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𝛽</m:t>
                    </m:r>
                  </m:oMath>
                </a14:m>
                <a:r>
                  <a:rPr lang="en-US" dirty="0">
                    <a:solidFill>
                      <a:srgbClr val="000000"/>
                    </a:solidFill>
                    <a:effectLst/>
                    <a:latin typeface="Helvetica" pitchFamily="2" charset="0"/>
                  </a:rPr>
                  <a:t>: transmission rate</a:t>
                </a: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𝛾</m:t>
                    </m:r>
                  </m:oMath>
                </a14:m>
                <a:r>
                  <a:rPr lang="en-US" dirty="0">
                    <a:solidFill>
                      <a:srgbClr val="000000"/>
                    </a:solidFill>
                    <a:effectLst/>
                    <a:latin typeface="Helvetica" pitchFamily="2" charset="0"/>
                  </a:rPr>
                  <a:t>: rate of recovery</a:t>
                </a:r>
              </a:p>
            </p:txBody>
          </p:sp>
        </mc:Choice>
        <mc:Fallback xmlns="">
          <p:sp>
            <p:nvSpPr>
              <p:cNvPr id="6" name="Rectangle 5">
                <a:extLst>
                  <a:ext uri="{FF2B5EF4-FFF2-40B4-BE49-F238E27FC236}">
                    <a16:creationId xmlns:a16="http://schemas.microsoft.com/office/drawing/2014/main" id="{6FBBEF92-33E1-0441-8CC3-FBC3E9F101DA}"/>
                  </a:ext>
                </a:extLst>
              </p:cNvPr>
              <p:cNvSpPr>
                <a:spLocks noRot="1" noChangeAspect="1" noMove="1" noResize="1" noEditPoints="1" noAdjustHandles="1" noChangeArrowheads="1" noChangeShapeType="1" noTextEdit="1"/>
              </p:cNvSpPr>
              <p:nvPr/>
            </p:nvSpPr>
            <p:spPr>
              <a:xfrm>
                <a:off x="166257" y="871686"/>
                <a:ext cx="4572000" cy="923330"/>
              </a:xfrm>
              <a:prstGeom prst="rect">
                <a:avLst/>
              </a:prstGeom>
              <a:blipFill>
                <a:blip r:embed="rId3"/>
                <a:stretch>
                  <a:fillRect l="-831" t="-274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18C641B-A780-774D-8D42-5A94AA019A93}"/>
                  </a:ext>
                </a:extLst>
              </p:cNvPr>
              <p:cNvSpPr/>
              <p:nvPr/>
            </p:nvSpPr>
            <p:spPr>
              <a:xfrm>
                <a:off x="2468311" y="3869087"/>
                <a:ext cx="49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𝛽</m:t>
                      </m:r>
                    </m:oMath>
                  </m:oMathPara>
                </a14:m>
                <a:endParaRPr lang="en-US" sz="2800" dirty="0"/>
              </a:p>
            </p:txBody>
          </p:sp>
        </mc:Choice>
        <mc:Fallback xmlns="">
          <p:sp>
            <p:nvSpPr>
              <p:cNvPr id="22" name="Rectangle 21">
                <a:extLst>
                  <a:ext uri="{FF2B5EF4-FFF2-40B4-BE49-F238E27FC236}">
                    <a16:creationId xmlns:a16="http://schemas.microsoft.com/office/drawing/2014/main" id="{A18C641B-A780-774D-8D42-5A94AA019A93}"/>
                  </a:ext>
                </a:extLst>
              </p:cNvPr>
              <p:cNvSpPr>
                <a:spLocks noRot="1" noChangeAspect="1" noMove="1" noResize="1" noEditPoints="1" noAdjustHandles="1" noChangeArrowheads="1" noChangeShapeType="1" noTextEdit="1"/>
              </p:cNvSpPr>
              <p:nvPr/>
            </p:nvSpPr>
            <p:spPr>
              <a:xfrm>
                <a:off x="2468311" y="3869087"/>
                <a:ext cx="495327" cy="523220"/>
              </a:xfrm>
              <a:prstGeom prst="rect">
                <a:avLst/>
              </a:prstGeom>
              <a:blipFill>
                <a:blip r:embed="rId4"/>
                <a:stretch>
                  <a:fillRect l="-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43D27B-CB61-4246-B50F-FB14FB46707A}"/>
                  </a:ext>
                </a:extLst>
              </p:cNvPr>
              <p:cNvSpPr/>
              <p:nvPr/>
            </p:nvSpPr>
            <p:spPr>
              <a:xfrm>
                <a:off x="5286971" y="3894487"/>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𝛾</m:t>
                      </m:r>
                    </m:oMath>
                  </m:oMathPara>
                </a14:m>
                <a:endParaRPr lang="en-US" sz="2800" dirty="0"/>
              </a:p>
            </p:txBody>
          </p:sp>
        </mc:Choice>
        <mc:Fallback xmlns="">
          <p:sp>
            <p:nvSpPr>
              <p:cNvPr id="23" name="Rectangle 22">
                <a:extLst>
                  <a:ext uri="{FF2B5EF4-FFF2-40B4-BE49-F238E27FC236}">
                    <a16:creationId xmlns:a16="http://schemas.microsoft.com/office/drawing/2014/main" id="{EC43D27B-CB61-4246-B50F-FB14FB46707A}"/>
                  </a:ext>
                </a:extLst>
              </p:cNvPr>
              <p:cNvSpPr>
                <a:spLocks noRot="1" noChangeAspect="1" noMove="1" noResize="1" noEditPoints="1" noAdjustHandles="1" noChangeArrowheads="1" noChangeShapeType="1" noTextEdit="1"/>
              </p:cNvSpPr>
              <p:nvPr/>
            </p:nvSpPr>
            <p:spPr>
              <a:xfrm>
                <a:off x="5286971" y="3894487"/>
                <a:ext cx="465191" cy="523220"/>
              </a:xfrm>
              <a:prstGeom prst="rect">
                <a:avLst/>
              </a:prstGeom>
              <a:blipFill>
                <a:blip r:embed="rId5"/>
                <a:stretch>
                  <a:fillRect b="-4762"/>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C6EF38B8-A105-6F41-87D0-480FB1C31DD5}"/>
              </a:ext>
            </a:extLst>
          </p:cNvPr>
          <p:cNvPicPr>
            <a:picLocks noChangeAspect="1"/>
          </p:cNvPicPr>
          <p:nvPr/>
        </p:nvPicPr>
        <p:blipFill>
          <a:blip r:embed="rId6"/>
          <a:stretch>
            <a:fillRect/>
          </a:stretch>
        </p:blipFill>
        <p:spPr>
          <a:xfrm>
            <a:off x="502943" y="4796614"/>
            <a:ext cx="3167153" cy="1872209"/>
          </a:xfrm>
          <a:prstGeom prst="rect">
            <a:avLst/>
          </a:prstGeom>
        </p:spPr>
      </p:pic>
      <p:sp>
        <p:nvSpPr>
          <p:cNvPr id="25" name="Rectangle 24">
            <a:extLst>
              <a:ext uri="{FF2B5EF4-FFF2-40B4-BE49-F238E27FC236}">
                <a16:creationId xmlns:a16="http://schemas.microsoft.com/office/drawing/2014/main" id="{E13187AE-8463-2D45-AC69-1B6FAF6E37CB}"/>
              </a:ext>
            </a:extLst>
          </p:cNvPr>
          <p:cNvSpPr/>
          <p:nvPr/>
        </p:nvSpPr>
        <p:spPr>
          <a:xfrm>
            <a:off x="1986748" y="4892909"/>
            <a:ext cx="481563" cy="455083"/>
          </a:xfrm>
          <a:prstGeom prst="rect">
            <a:avLst/>
          </a:prstGeom>
          <a:noFill/>
          <a:ln w="38100">
            <a:solidFill>
              <a:srgbClr val="0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C701D3F-CEC2-5449-B951-C8D41FDC879D}"/>
              </a:ext>
            </a:extLst>
          </p:cNvPr>
          <p:cNvSpPr/>
          <p:nvPr/>
        </p:nvSpPr>
        <p:spPr>
          <a:xfrm>
            <a:off x="3749049" y="4906326"/>
            <a:ext cx="4563678" cy="646331"/>
          </a:xfrm>
          <a:prstGeom prst="rect">
            <a:avLst/>
          </a:prstGeom>
        </p:spPr>
        <p:txBody>
          <a:bodyPr wrap="square">
            <a:spAutoFit/>
          </a:bodyPr>
          <a:lstStyle/>
          <a:p>
            <a:pPr algn="ctr"/>
            <a:r>
              <a:rPr lang="en-US" dirty="0">
                <a:solidFill>
                  <a:srgbClr val="FF0000"/>
                </a:solidFill>
                <a:effectLst/>
                <a:latin typeface="Helvetica" pitchFamily="2" charset="0"/>
              </a:rPr>
              <a:t>…infected numbers influence the transmission rate….</a:t>
            </a:r>
          </a:p>
        </p:txBody>
      </p:sp>
      <p:sp>
        <p:nvSpPr>
          <p:cNvPr id="20" name="Rectangle 19">
            <a:extLst>
              <a:ext uri="{FF2B5EF4-FFF2-40B4-BE49-F238E27FC236}">
                <a16:creationId xmlns:a16="http://schemas.microsoft.com/office/drawing/2014/main" id="{56FEA8FD-EC1D-FF48-AF44-DDC8418D17CC}"/>
              </a:ext>
            </a:extLst>
          </p:cNvPr>
          <p:cNvSpPr/>
          <p:nvPr/>
        </p:nvSpPr>
        <p:spPr>
          <a:xfrm>
            <a:off x="2455029" y="4895684"/>
            <a:ext cx="481563" cy="4550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46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urved Connector 25">
            <a:extLst>
              <a:ext uri="{FF2B5EF4-FFF2-40B4-BE49-F238E27FC236}">
                <a16:creationId xmlns:a16="http://schemas.microsoft.com/office/drawing/2014/main" id="{803EA28A-EB54-E448-ABDA-DB05B308043F}"/>
              </a:ext>
            </a:extLst>
          </p:cNvPr>
          <p:cNvCxnSpPr>
            <a:cxnSpLocks/>
          </p:cNvCxnSpPr>
          <p:nvPr/>
        </p:nvCxnSpPr>
        <p:spPr>
          <a:xfrm rot="16200000" flipH="1" flipV="1">
            <a:off x="2916024" y="3069099"/>
            <a:ext cx="538892" cy="581886"/>
          </a:xfrm>
          <a:prstGeom prst="curvedConnector4">
            <a:avLst>
              <a:gd name="adj1" fmla="val -73271"/>
              <a:gd name="adj2" fmla="val 160716"/>
            </a:avLst>
          </a:prstGeom>
          <a:ln w="28575">
            <a:solidFill>
              <a:srgbClr val="FF0000"/>
            </a:solidFill>
            <a:prstDash val="lgDash"/>
            <a:tailEnd type="triangle"/>
          </a:ln>
          <a:scene3d>
            <a:camera prst="orthographicFront">
              <a:rot lat="0" lon="0" rev="18900000"/>
            </a:camera>
            <a:lightRig rig="threePt" dir="t"/>
          </a:scene3d>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352FB0B-7C8F-254F-BC3B-ED818C3BE123}"/>
              </a:ext>
            </a:extLst>
          </p:cNvPr>
          <p:cNvSpPr/>
          <p:nvPr/>
        </p:nvSpPr>
        <p:spPr>
          <a:xfrm>
            <a:off x="374079" y="3110162"/>
            <a:ext cx="1612669" cy="14297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sp>
        <p:nvSpPr>
          <p:cNvPr id="8" name="Rectangle 7">
            <a:extLst>
              <a:ext uri="{FF2B5EF4-FFF2-40B4-BE49-F238E27FC236}">
                <a16:creationId xmlns:a16="http://schemas.microsoft.com/office/drawing/2014/main" id="{4B983DE3-A399-E046-9070-05F0BF7F3FC6}"/>
              </a:ext>
            </a:extLst>
          </p:cNvPr>
          <p:cNvSpPr/>
          <p:nvPr/>
        </p:nvSpPr>
        <p:spPr>
          <a:xfrm>
            <a:off x="3233655" y="3110162"/>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9" name="Rectangle 8">
            <a:extLst>
              <a:ext uri="{FF2B5EF4-FFF2-40B4-BE49-F238E27FC236}">
                <a16:creationId xmlns:a16="http://schemas.microsoft.com/office/drawing/2014/main" id="{C9E4B30C-7F12-6A46-BB1A-C8BD6F041FD7}"/>
              </a:ext>
            </a:extLst>
          </p:cNvPr>
          <p:cNvSpPr/>
          <p:nvPr/>
        </p:nvSpPr>
        <p:spPr>
          <a:xfrm>
            <a:off x="6093232" y="3110162"/>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10" name="Curved Connector 9">
            <a:extLst>
              <a:ext uri="{FF2B5EF4-FFF2-40B4-BE49-F238E27FC236}">
                <a16:creationId xmlns:a16="http://schemas.microsoft.com/office/drawing/2014/main" id="{CE32EF70-147A-5F4E-8E8B-FD1F6E89924F}"/>
              </a:ext>
            </a:extLst>
          </p:cNvPr>
          <p:cNvCxnSpPr>
            <a:cxnSpLocks/>
          </p:cNvCxnSpPr>
          <p:nvPr/>
        </p:nvCxnSpPr>
        <p:spPr>
          <a:xfrm>
            <a:off x="2123911" y="38250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D53E5748-8990-2942-B6C7-27E15CD76908}"/>
              </a:ext>
            </a:extLst>
          </p:cNvPr>
          <p:cNvCxnSpPr>
            <a:cxnSpLocks/>
          </p:cNvCxnSpPr>
          <p:nvPr/>
        </p:nvCxnSpPr>
        <p:spPr>
          <a:xfrm>
            <a:off x="4966861" y="3837756"/>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E074D18-FB83-3E4E-972E-2E596D1627DC}"/>
              </a:ext>
            </a:extLst>
          </p:cNvPr>
          <p:cNvSpPr/>
          <p:nvPr/>
        </p:nvSpPr>
        <p:spPr>
          <a:xfrm>
            <a:off x="560403" y="2780024"/>
            <a:ext cx="1240019" cy="369332"/>
          </a:xfrm>
          <a:prstGeom prst="rect">
            <a:avLst/>
          </a:prstGeom>
        </p:spPr>
        <p:txBody>
          <a:bodyPr wrap="none">
            <a:spAutoFit/>
          </a:bodyPr>
          <a:lstStyle/>
          <a:p>
            <a:r>
              <a:rPr lang="en-US" dirty="0"/>
              <a:t>susceptible</a:t>
            </a:r>
          </a:p>
        </p:txBody>
      </p:sp>
      <p:sp>
        <p:nvSpPr>
          <p:cNvPr id="12" name="Rectangle 11">
            <a:extLst>
              <a:ext uri="{FF2B5EF4-FFF2-40B4-BE49-F238E27FC236}">
                <a16:creationId xmlns:a16="http://schemas.microsoft.com/office/drawing/2014/main" id="{E7CAA4D1-1495-8E46-BBD1-7D1373D7FC94}"/>
              </a:ext>
            </a:extLst>
          </p:cNvPr>
          <p:cNvSpPr/>
          <p:nvPr/>
        </p:nvSpPr>
        <p:spPr>
          <a:xfrm>
            <a:off x="3583515" y="2759826"/>
            <a:ext cx="1099275" cy="369332"/>
          </a:xfrm>
          <a:prstGeom prst="rect">
            <a:avLst/>
          </a:prstGeom>
        </p:spPr>
        <p:txBody>
          <a:bodyPr wrap="none">
            <a:spAutoFit/>
          </a:bodyPr>
          <a:lstStyle/>
          <a:p>
            <a:r>
              <a:rPr lang="en-US" dirty="0"/>
              <a:t>infectious</a:t>
            </a:r>
          </a:p>
        </p:txBody>
      </p:sp>
      <p:sp>
        <p:nvSpPr>
          <p:cNvPr id="13" name="Rectangle 12">
            <a:extLst>
              <a:ext uri="{FF2B5EF4-FFF2-40B4-BE49-F238E27FC236}">
                <a16:creationId xmlns:a16="http://schemas.microsoft.com/office/drawing/2014/main" id="{28008D94-FD3E-7743-B9BF-4F3D6B5DE5F2}"/>
              </a:ext>
            </a:extLst>
          </p:cNvPr>
          <p:cNvSpPr/>
          <p:nvPr/>
        </p:nvSpPr>
        <p:spPr>
          <a:xfrm>
            <a:off x="6336751" y="2690336"/>
            <a:ext cx="1125629" cy="369332"/>
          </a:xfrm>
          <a:prstGeom prst="rect">
            <a:avLst/>
          </a:prstGeom>
        </p:spPr>
        <p:txBody>
          <a:bodyPr wrap="none">
            <a:spAutoFit/>
          </a:bodyPr>
          <a:lstStyle/>
          <a:p>
            <a:r>
              <a:rPr lang="en-US" dirty="0"/>
              <a:t>recovered</a:t>
            </a:r>
          </a:p>
        </p:txBody>
      </p:sp>
      <p:sp>
        <p:nvSpPr>
          <p:cNvPr id="14" name="Rectangle 13">
            <a:extLst>
              <a:ext uri="{FF2B5EF4-FFF2-40B4-BE49-F238E27FC236}">
                <a16:creationId xmlns:a16="http://schemas.microsoft.com/office/drawing/2014/main" id="{8880B429-F53C-5E4D-888F-9EDFED5163A7}"/>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b="1" dirty="0">
                <a:solidFill>
                  <a:srgbClr val="FF0000"/>
                </a:solidFill>
                <a:effectLst/>
                <a:latin typeface="Helvetica Light" panose="020B0403020202020204" pitchFamily="34" charset="0"/>
              </a:rPr>
              <a:t>4. Rates of transferring between compartments </a:t>
            </a:r>
          </a:p>
          <a:p>
            <a:pPr algn="ctr"/>
            <a:r>
              <a:rPr lang="en-US" b="1" dirty="0">
                <a:solidFill>
                  <a:srgbClr val="FF0000"/>
                </a:solidFill>
                <a:effectLst/>
                <a:latin typeface="Helvetica Light" panose="020B0403020202020204" pitchFamily="34" charset="0"/>
              </a:rPr>
              <a:t>are expressed mathematically</a:t>
            </a:r>
            <a:r>
              <a:rPr lang="en-US" dirty="0">
                <a:effectLst/>
                <a:latin typeface="Helvetica Light" panose="020B0403020202020204" pitchFamily="34" charset="0"/>
              </a:rPr>
              <a:t> </a:t>
            </a:r>
          </a:p>
        </p:txBody>
      </p:sp>
      <p:sp>
        <p:nvSpPr>
          <p:cNvPr id="15" name="Rectangle 14">
            <a:extLst>
              <a:ext uri="{FF2B5EF4-FFF2-40B4-BE49-F238E27FC236}">
                <a16:creationId xmlns:a16="http://schemas.microsoft.com/office/drawing/2014/main" id="{4387AD0E-B18E-0141-8402-2D037DA765B5}"/>
              </a:ext>
            </a:extLst>
          </p:cNvPr>
          <p:cNvSpPr/>
          <p:nvPr/>
        </p:nvSpPr>
        <p:spPr>
          <a:xfrm>
            <a:off x="1953497" y="3440059"/>
            <a:ext cx="1372555" cy="369332"/>
          </a:xfrm>
          <a:prstGeom prst="rect">
            <a:avLst/>
          </a:prstGeom>
        </p:spPr>
        <p:txBody>
          <a:bodyPr wrap="none">
            <a:spAutoFit/>
          </a:bodyPr>
          <a:lstStyle/>
          <a:p>
            <a:r>
              <a:rPr lang="en-US" dirty="0"/>
              <a:t>transmission</a:t>
            </a:r>
          </a:p>
        </p:txBody>
      </p:sp>
      <p:sp>
        <p:nvSpPr>
          <p:cNvPr id="16" name="Rectangle 15">
            <a:extLst>
              <a:ext uri="{FF2B5EF4-FFF2-40B4-BE49-F238E27FC236}">
                <a16:creationId xmlns:a16="http://schemas.microsoft.com/office/drawing/2014/main" id="{2920C1C7-AB93-9E4F-AF65-976E86DB0920}"/>
              </a:ext>
            </a:extLst>
          </p:cNvPr>
          <p:cNvSpPr/>
          <p:nvPr/>
        </p:nvSpPr>
        <p:spPr>
          <a:xfrm>
            <a:off x="5000114" y="3426746"/>
            <a:ext cx="996748" cy="369332"/>
          </a:xfrm>
          <a:prstGeom prst="rect">
            <a:avLst/>
          </a:prstGeom>
        </p:spPr>
        <p:txBody>
          <a:bodyPr wrap="none">
            <a:spAutoFit/>
          </a:bodyPr>
          <a:lstStyle/>
          <a:p>
            <a:r>
              <a:rPr lang="en-US" dirty="0"/>
              <a:t>recovery</a:t>
            </a:r>
          </a:p>
        </p:txBody>
      </p:sp>
      <p:sp>
        <p:nvSpPr>
          <p:cNvPr id="21" name="Rectangle 20">
            <a:extLst>
              <a:ext uri="{FF2B5EF4-FFF2-40B4-BE49-F238E27FC236}">
                <a16:creationId xmlns:a16="http://schemas.microsoft.com/office/drawing/2014/main" id="{2125098A-2724-F649-A56D-6276CD81A84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FBBEF92-33E1-0441-8CC3-FBC3E9F101DA}"/>
                  </a:ext>
                </a:extLst>
              </p:cNvPr>
              <p:cNvSpPr/>
              <p:nvPr/>
            </p:nvSpPr>
            <p:spPr>
              <a:xfrm>
                <a:off x="166257" y="871686"/>
                <a:ext cx="4572000" cy="923330"/>
              </a:xfrm>
              <a:prstGeom prst="rect">
                <a:avLst/>
              </a:prstGeom>
            </p:spPr>
            <p:txBody>
              <a:bodyPr>
                <a:spAutoFit/>
              </a:bodyPr>
              <a:lstStyle/>
              <a:p>
                <a:r>
                  <a:rPr lang="en-US" b="1" dirty="0">
                    <a:solidFill>
                      <a:srgbClr val="000000"/>
                    </a:solidFill>
                    <a:effectLst/>
                    <a:latin typeface="Helvetica" pitchFamily="2" charset="0"/>
                  </a:rPr>
                  <a:t>Parameters</a:t>
                </a:r>
                <a:endParaRPr lang="en-US" dirty="0">
                  <a:solidFill>
                    <a:srgbClr val="000000"/>
                  </a:solidFill>
                  <a:effectLst/>
                  <a:latin typeface="Helvetica" pitchFamily="2" charset="0"/>
                </a:endParaRP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𝛽</m:t>
                    </m:r>
                  </m:oMath>
                </a14:m>
                <a:r>
                  <a:rPr lang="en-US" dirty="0">
                    <a:solidFill>
                      <a:srgbClr val="000000"/>
                    </a:solidFill>
                    <a:effectLst/>
                    <a:latin typeface="Helvetica" pitchFamily="2" charset="0"/>
                  </a:rPr>
                  <a:t>: transmission rate</a:t>
                </a:r>
              </a:p>
              <a:p>
                <a14:m>
                  <m:oMath xmlns:m="http://schemas.openxmlformats.org/officeDocument/2006/math">
                    <m:r>
                      <a:rPr lang="en-US" i="1" smtClean="0">
                        <a:solidFill>
                          <a:srgbClr val="000000"/>
                        </a:solidFill>
                        <a:effectLst/>
                        <a:latin typeface="Cambria Math" panose="02040503050406030204" pitchFamily="18" charset="0"/>
                        <a:ea typeface="Cambria Math" panose="02040503050406030204" pitchFamily="18" charset="0"/>
                      </a:rPr>
                      <m:t>𝛾</m:t>
                    </m:r>
                  </m:oMath>
                </a14:m>
                <a:r>
                  <a:rPr lang="en-US" dirty="0">
                    <a:solidFill>
                      <a:srgbClr val="000000"/>
                    </a:solidFill>
                    <a:effectLst/>
                    <a:latin typeface="Helvetica" pitchFamily="2" charset="0"/>
                  </a:rPr>
                  <a:t>: rate of recovery</a:t>
                </a:r>
              </a:p>
            </p:txBody>
          </p:sp>
        </mc:Choice>
        <mc:Fallback xmlns="">
          <p:sp>
            <p:nvSpPr>
              <p:cNvPr id="6" name="Rectangle 5">
                <a:extLst>
                  <a:ext uri="{FF2B5EF4-FFF2-40B4-BE49-F238E27FC236}">
                    <a16:creationId xmlns:a16="http://schemas.microsoft.com/office/drawing/2014/main" id="{6FBBEF92-33E1-0441-8CC3-FBC3E9F101DA}"/>
                  </a:ext>
                </a:extLst>
              </p:cNvPr>
              <p:cNvSpPr>
                <a:spLocks noRot="1" noChangeAspect="1" noMove="1" noResize="1" noEditPoints="1" noAdjustHandles="1" noChangeArrowheads="1" noChangeShapeType="1" noTextEdit="1"/>
              </p:cNvSpPr>
              <p:nvPr/>
            </p:nvSpPr>
            <p:spPr>
              <a:xfrm>
                <a:off x="166257" y="871686"/>
                <a:ext cx="4572000" cy="923330"/>
              </a:xfrm>
              <a:prstGeom prst="rect">
                <a:avLst/>
              </a:prstGeom>
              <a:blipFill>
                <a:blip r:embed="rId3"/>
                <a:stretch>
                  <a:fillRect l="-831" t="-2740" b="-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18C641B-A780-774D-8D42-5A94AA019A93}"/>
                  </a:ext>
                </a:extLst>
              </p:cNvPr>
              <p:cNvSpPr/>
              <p:nvPr/>
            </p:nvSpPr>
            <p:spPr>
              <a:xfrm>
                <a:off x="2468311" y="3869087"/>
                <a:ext cx="49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𝛽</m:t>
                      </m:r>
                    </m:oMath>
                  </m:oMathPara>
                </a14:m>
                <a:endParaRPr lang="en-US" sz="2800" dirty="0"/>
              </a:p>
            </p:txBody>
          </p:sp>
        </mc:Choice>
        <mc:Fallback xmlns="">
          <p:sp>
            <p:nvSpPr>
              <p:cNvPr id="22" name="Rectangle 21">
                <a:extLst>
                  <a:ext uri="{FF2B5EF4-FFF2-40B4-BE49-F238E27FC236}">
                    <a16:creationId xmlns:a16="http://schemas.microsoft.com/office/drawing/2014/main" id="{A18C641B-A780-774D-8D42-5A94AA019A93}"/>
                  </a:ext>
                </a:extLst>
              </p:cNvPr>
              <p:cNvSpPr>
                <a:spLocks noRot="1" noChangeAspect="1" noMove="1" noResize="1" noEditPoints="1" noAdjustHandles="1" noChangeArrowheads="1" noChangeShapeType="1" noTextEdit="1"/>
              </p:cNvSpPr>
              <p:nvPr/>
            </p:nvSpPr>
            <p:spPr>
              <a:xfrm>
                <a:off x="2468311" y="3869087"/>
                <a:ext cx="495327" cy="523220"/>
              </a:xfrm>
              <a:prstGeom prst="rect">
                <a:avLst/>
              </a:prstGeom>
              <a:blipFill>
                <a:blip r:embed="rId4"/>
                <a:stretch>
                  <a:fillRect l="-5000" r="-5000"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C43D27B-CB61-4246-B50F-FB14FB46707A}"/>
                  </a:ext>
                </a:extLst>
              </p:cNvPr>
              <p:cNvSpPr/>
              <p:nvPr/>
            </p:nvSpPr>
            <p:spPr>
              <a:xfrm>
                <a:off x="5286971" y="3894487"/>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𝛾</m:t>
                      </m:r>
                    </m:oMath>
                  </m:oMathPara>
                </a14:m>
                <a:endParaRPr lang="en-US" sz="2800" dirty="0"/>
              </a:p>
            </p:txBody>
          </p:sp>
        </mc:Choice>
        <mc:Fallback xmlns="">
          <p:sp>
            <p:nvSpPr>
              <p:cNvPr id="23" name="Rectangle 22">
                <a:extLst>
                  <a:ext uri="{FF2B5EF4-FFF2-40B4-BE49-F238E27FC236}">
                    <a16:creationId xmlns:a16="http://schemas.microsoft.com/office/drawing/2014/main" id="{EC43D27B-CB61-4246-B50F-FB14FB46707A}"/>
                  </a:ext>
                </a:extLst>
              </p:cNvPr>
              <p:cNvSpPr>
                <a:spLocks noRot="1" noChangeAspect="1" noMove="1" noResize="1" noEditPoints="1" noAdjustHandles="1" noChangeArrowheads="1" noChangeShapeType="1" noTextEdit="1"/>
              </p:cNvSpPr>
              <p:nvPr/>
            </p:nvSpPr>
            <p:spPr>
              <a:xfrm>
                <a:off x="5286971" y="3894487"/>
                <a:ext cx="465191" cy="523220"/>
              </a:xfrm>
              <a:prstGeom prst="rect">
                <a:avLst/>
              </a:prstGeom>
              <a:blipFill>
                <a:blip r:embed="rId5"/>
                <a:stretch>
                  <a:fillRect b="-4762"/>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293CFFC7-CF75-7345-B08D-027766183727}"/>
              </a:ext>
            </a:extLst>
          </p:cNvPr>
          <p:cNvSpPr/>
          <p:nvPr/>
        </p:nvSpPr>
        <p:spPr>
          <a:xfrm>
            <a:off x="1790976" y="5593486"/>
            <a:ext cx="5894562" cy="523220"/>
          </a:xfrm>
          <a:prstGeom prst="rect">
            <a:avLst/>
          </a:prstGeom>
        </p:spPr>
        <p:txBody>
          <a:bodyPr wrap="none">
            <a:spAutoFit/>
          </a:bodyPr>
          <a:lstStyle/>
          <a:p>
            <a:r>
              <a:rPr lang="en-US" sz="2800" b="1" dirty="0">
                <a:latin typeface="Helvetica" pitchFamily="2" charset="0"/>
              </a:rPr>
              <a:t>What will the dynamics look like?</a:t>
            </a:r>
          </a:p>
        </p:txBody>
      </p:sp>
    </p:spTree>
    <p:extLst>
      <p:ext uri="{BB962C8B-B14F-4D97-AF65-F5344CB8AC3E}">
        <p14:creationId xmlns:p14="http://schemas.microsoft.com/office/powerpoint/2010/main" val="1034535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50225-8794-EC40-9C14-211492AB1804}"/>
              </a:ext>
            </a:extLst>
          </p:cNvPr>
          <p:cNvSpPr>
            <a:spLocks noGrp="1"/>
          </p:cNvSpPr>
          <p:nvPr>
            <p:ph idx="1"/>
          </p:nvPr>
        </p:nvSpPr>
        <p:spPr>
          <a:xfrm>
            <a:off x="91440" y="908658"/>
            <a:ext cx="8961120" cy="4807931"/>
          </a:xfrm>
        </p:spPr>
        <p:txBody>
          <a:bodyPr>
            <a:noAutofit/>
          </a:bodyPr>
          <a:lstStyle/>
          <a:p>
            <a:pPr marL="514350" indent="-514350">
              <a:buFont typeface="+mj-lt"/>
              <a:buAutoNum type="arabicPeriod"/>
            </a:pPr>
            <a:r>
              <a:rPr lang="en-US" sz="2600" dirty="0">
                <a:latin typeface="Helvetica" pitchFamily="2" charset="0"/>
              </a:rPr>
              <a:t>Populations are divided into compartments</a:t>
            </a:r>
            <a:br>
              <a:rPr lang="en-US" sz="2600" dirty="0">
                <a:latin typeface="Helvetica" pitchFamily="2" charset="0"/>
              </a:rPr>
            </a:br>
            <a:r>
              <a:rPr lang="en-US" sz="2600" dirty="0">
                <a:solidFill>
                  <a:srgbClr val="0070C0"/>
                </a:solidFill>
                <a:latin typeface="Helvetica" pitchFamily="2" charset="0"/>
              </a:rPr>
              <a:t>Les populations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subdivisées</a:t>
            </a:r>
            <a:r>
              <a:rPr lang="en-US" sz="2600" dirty="0">
                <a:solidFill>
                  <a:srgbClr val="0070C0"/>
                </a:solidFill>
                <a:latin typeface="Helvetica" pitchFamily="2" charset="0"/>
              </a:rPr>
              <a:t> </a:t>
            </a:r>
            <a:r>
              <a:rPr lang="en-US" sz="2600" dirty="0" err="1">
                <a:solidFill>
                  <a:srgbClr val="0070C0"/>
                </a:solidFill>
                <a:latin typeface="Helvetica" pitchFamily="2" charset="0"/>
              </a:rPr>
              <a:t>en</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compartiments</a:t>
            </a:r>
            <a:br>
              <a:rPr lang="en-US" sz="2600" dirty="0">
                <a:latin typeface="Helvetica" pitchFamily="2" charset="0"/>
              </a:rPr>
            </a:br>
            <a:endParaRPr lang="en-US" sz="1000" dirty="0">
              <a:latin typeface="Helvetica" pitchFamily="2" charset="0"/>
            </a:endParaRPr>
          </a:p>
          <a:p>
            <a:pPr marL="514350" indent="-514350">
              <a:buFont typeface="+mj-lt"/>
              <a:buAutoNum type="arabicPeriod"/>
            </a:pPr>
            <a:r>
              <a:rPr lang="en-US" sz="2600" dirty="0">
                <a:latin typeface="Helvetica" pitchFamily="2" charset="0"/>
              </a:rPr>
              <a:t>Individuals within a compartment are homogeneously mixed</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individus</a:t>
            </a:r>
            <a:r>
              <a:rPr lang="en-US" sz="2600" dirty="0">
                <a:solidFill>
                  <a:srgbClr val="0070C0"/>
                </a:solidFill>
                <a:latin typeface="Helvetica" pitchFamily="2" charset="0"/>
              </a:rPr>
              <a:t> d'un </a:t>
            </a:r>
            <a:r>
              <a:rPr lang="en-US" sz="2600" dirty="0" err="1">
                <a:solidFill>
                  <a:srgbClr val="0070C0"/>
                </a:solidFill>
                <a:latin typeface="Helvetica" pitchFamily="2" charset="0"/>
              </a:rPr>
              <a:t>compartiment</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mélangés</a:t>
            </a:r>
            <a:r>
              <a:rPr lang="en-US" sz="2600" dirty="0">
                <a:solidFill>
                  <a:srgbClr val="0070C0"/>
                </a:solidFill>
                <a:latin typeface="Helvetica" pitchFamily="2" charset="0"/>
              </a:rPr>
              <a:t> de manière </a:t>
            </a:r>
            <a:r>
              <a:rPr lang="en-US" sz="2600" dirty="0" err="1">
                <a:solidFill>
                  <a:srgbClr val="0070C0"/>
                </a:solidFill>
                <a:latin typeface="Helvetica" pitchFamily="2" charset="0"/>
              </a:rPr>
              <a:t>homogène</a:t>
            </a:r>
            <a:endParaRPr lang="en-US" sz="2600" dirty="0">
              <a:solidFill>
                <a:srgbClr val="0070C0"/>
              </a:solidFill>
              <a:latin typeface="Helvetica" pitchFamily="2" charset="0"/>
            </a:endParaRPr>
          </a:p>
          <a:p>
            <a:pPr marL="514350" indent="-514350">
              <a:buFont typeface="+mj-lt"/>
              <a:buAutoNum type="arabicPeriod"/>
            </a:pPr>
            <a:endParaRPr lang="en-US" sz="1000" dirty="0">
              <a:latin typeface="Helvetica" pitchFamily="2" charset="0"/>
            </a:endParaRPr>
          </a:p>
          <a:p>
            <a:pPr marL="514350" indent="-514350">
              <a:buFont typeface="+mj-lt"/>
              <a:buAutoNum type="arabicPeriod"/>
            </a:pPr>
            <a:r>
              <a:rPr lang="en-US" sz="2600" dirty="0">
                <a:latin typeface="Helvetica" pitchFamily="2" charset="0"/>
              </a:rPr>
              <a:t>Compartments and transition rates are determined by biological systems</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et les </a:t>
            </a: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déterminés</a:t>
            </a:r>
            <a:r>
              <a:rPr lang="en-US" sz="2600" dirty="0">
                <a:solidFill>
                  <a:srgbClr val="0070C0"/>
                </a:solidFill>
                <a:latin typeface="Helvetica" pitchFamily="2" charset="0"/>
              </a:rPr>
              <a:t> par les </a:t>
            </a:r>
            <a:r>
              <a:rPr lang="en-US" sz="2600" dirty="0" err="1">
                <a:solidFill>
                  <a:srgbClr val="0070C0"/>
                </a:solidFill>
                <a:latin typeface="Helvetica" pitchFamily="2" charset="0"/>
              </a:rPr>
              <a:t>systèmes</a:t>
            </a:r>
            <a:r>
              <a:rPr lang="en-US" sz="2600" dirty="0">
                <a:solidFill>
                  <a:srgbClr val="0070C0"/>
                </a:solidFill>
                <a:latin typeface="Helvetica" pitchFamily="2" charset="0"/>
              </a:rPr>
              <a:t> </a:t>
            </a:r>
            <a:r>
              <a:rPr lang="en-US" sz="2600" dirty="0" err="1">
                <a:solidFill>
                  <a:srgbClr val="0070C0"/>
                </a:solidFill>
                <a:latin typeface="Helvetica" pitchFamily="2" charset="0"/>
              </a:rPr>
              <a:t>biologiques</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r>
              <a:rPr lang="en-US" sz="2600" dirty="0">
                <a:latin typeface="Helvetica" pitchFamily="2" charset="0"/>
              </a:rPr>
              <a:t>Rates of transferring between compartments are expressed mathematically</a:t>
            </a:r>
            <a:br>
              <a:rPr lang="en-US" sz="2600" dirty="0">
                <a:latin typeface="Helvetica" pitchFamily="2" charset="0"/>
              </a:rPr>
            </a:b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entre 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exprimés</a:t>
            </a:r>
            <a:r>
              <a:rPr lang="en-US" sz="2600" dirty="0">
                <a:solidFill>
                  <a:srgbClr val="0070C0"/>
                </a:solidFill>
                <a:latin typeface="Helvetica" pitchFamily="2" charset="0"/>
              </a:rPr>
              <a:t> </a:t>
            </a:r>
            <a:r>
              <a:rPr lang="en-US" sz="2600" dirty="0" err="1">
                <a:solidFill>
                  <a:srgbClr val="0070C0"/>
                </a:solidFill>
                <a:latin typeface="Helvetica" pitchFamily="2" charset="0"/>
              </a:rPr>
              <a:t>mathématiquement</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endParaRPr lang="en-US" sz="2600" dirty="0">
              <a:latin typeface="Helvetica" pitchFamily="2" charset="0"/>
            </a:endParaRPr>
          </a:p>
        </p:txBody>
      </p:sp>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0" y="-166888"/>
            <a:ext cx="9144000" cy="1325563"/>
          </a:xfrm>
        </p:spPr>
        <p:txBody>
          <a:bodyPr>
            <a:normAutofit/>
          </a:bodyPr>
          <a:lstStyle/>
          <a:p>
            <a:pPr algn="ctr"/>
            <a:r>
              <a:rPr lang="en-US" sz="3200" b="1" dirty="0">
                <a:latin typeface="Helvetica" pitchFamily="2" charset="0"/>
              </a:rPr>
              <a:t>Compartmental</a:t>
            </a:r>
            <a:r>
              <a:rPr lang="en-US" sz="3200" b="1" dirty="0"/>
              <a:t>/Mechanistic/Mathematical Models</a:t>
            </a:r>
            <a:endParaRPr lang="en-US" sz="3200" dirty="0"/>
          </a:p>
        </p:txBody>
      </p:sp>
    </p:spTree>
    <p:extLst>
      <p:ext uri="{BB962C8B-B14F-4D97-AF65-F5344CB8AC3E}">
        <p14:creationId xmlns:p14="http://schemas.microsoft.com/office/powerpoint/2010/main" val="35633428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471C38-3BAB-3346-8FEF-002439AF3F2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pic>
        <p:nvPicPr>
          <p:cNvPr id="6" name="Picture 5">
            <a:extLst>
              <a:ext uri="{FF2B5EF4-FFF2-40B4-BE49-F238E27FC236}">
                <a16:creationId xmlns:a16="http://schemas.microsoft.com/office/drawing/2014/main" id="{4E1530C9-05A9-CE49-B926-7EC1F11B369F}"/>
              </a:ext>
            </a:extLst>
          </p:cNvPr>
          <p:cNvPicPr>
            <a:picLocks noChangeAspect="1"/>
          </p:cNvPicPr>
          <p:nvPr/>
        </p:nvPicPr>
        <p:blipFill>
          <a:blip r:embed="rId3"/>
          <a:stretch>
            <a:fillRect/>
          </a:stretch>
        </p:blipFill>
        <p:spPr>
          <a:xfrm>
            <a:off x="1135863" y="1350933"/>
            <a:ext cx="6979437" cy="5079183"/>
          </a:xfrm>
          <a:prstGeom prst="rect">
            <a:avLst/>
          </a:prstGeom>
        </p:spPr>
      </p:pic>
    </p:spTree>
    <p:extLst>
      <p:ext uri="{BB962C8B-B14F-4D97-AF65-F5344CB8AC3E}">
        <p14:creationId xmlns:p14="http://schemas.microsoft.com/office/powerpoint/2010/main" val="3673043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AA4514-F6BE-2943-89FC-744560756691}"/>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5EECE893-D716-2143-9730-597B8561DE71}"/>
              </a:ext>
            </a:extLst>
          </p:cNvPr>
          <p:cNvSpPr/>
          <p:nvPr/>
        </p:nvSpPr>
        <p:spPr>
          <a:xfrm>
            <a:off x="2630518" y="1640980"/>
            <a:ext cx="1275990" cy="523220"/>
          </a:xfrm>
          <a:prstGeom prst="rect">
            <a:avLst/>
          </a:prstGeom>
        </p:spPr>
        <p:txBody>
          <a:bodyPr wrap="none">
            <a:spAutoFit/>
          </a:bodyPr>
          <a:lstStyle/>
          <a:p>
            <a:r>
              <a:rPr lang="en-US" sz="2800" dirty="0">
                <a:solidFill>
                  <a:srgbClr val="FF0000"/>
                </a:solidFill>
              </a:rPr>
              <a:t>Set: I=1</a:t>
            </a:r>
          </a:p>
        </p:txBody>
      </p:sp>
      <p:sp>
        <p:nvSpPr>
          <p:cNvPr id="7" name="Rectangle 6">
            <a:extLst>
              <a:ext uri="{FF2B5EF4-FFF2-40B4-BE49-F238E27FC236}">
                <a16:creationId xmlns:a16="http://schemas.microsoft.com/office/drawing/2014/main" id="{AF6AA4A9-70E0-8E49-ADC0-7191B89609B3}"/>
              </a:ext>
            </a:extLst>
          </p:cNvPr>
          <p:cNvSpPr/>
          <p:nvPr/>
        </p:nvSpPr>
        <p:spPr>
          <a:xfrm>
            <a:off x="3740262" y="2383065"/>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cxnSp>
        <p:nvCxnSpPr>
          <p:cNvPr id="8" name="Curved Connector 7">
            <a:extLst>
              <a:ext uri="{FF2B5EF4-FFF2-40B4-BE49-F238E27FC236}">
                <a16:creationId xmlns:a16="http://schemas.microsoft.com/office/drawing/2014/main" id="{09372F37-45BE-9C46-BFCB-5EA8F722FC9B}"/>
              </a:ext>
            </a:extLst>
          </p:cNvPr>
          <p:cNvCxnSpPr>
            <a:cxnSpLocks/>
          </p:cNvCxnSpPr>
          <p:nvPr/>
        </p:nvCxnSpPr>
        <p:spPr>
          <a:xfrm>
            <a:off x="2630518" y="309795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423285D-F8F5-8043-874A-75EA97FD626B}"/>
              </a:ext>
            </a:extLst>
          </p:cNvPr>
          <p:cNvSpPr/>
          <p:nvPr/>
        </p:nvSpPr>
        <p:spPr>
          <a:xfrm>
            <a:off x="2460104" y="2712962"/>
            <a:ext cx="1372555" cy="369332"/>
          </a:xfrm>
          <a:prstGeom prst="rect">
            <a:avLst/>
          </a:prstGeom>
        </p:spPr>
        <p:txBody>
          <a:bodyPr wrap="none">
            <a:spAutoFit/>
          </a:bodyPr>
          <a:lstStyle/>
          <a:p>
            <a:r>
              <a:rPr lang="en-US" dirty="0"/>
              <a:t>transmission</a:t>
            </a:r>
          </a:p>
        </p:txBody>
      </p:sp>
      <p:sp>
        <p:nvSpPr>
          <p:cNvPr id="10" name="Rectangle 9">
            <a:extLst>
              <a:ext uri="{FF2B5EF4-FFF2-40B4-BE49-F238E27FC236}">
                <a16:creationId xmlns:a16="http://schemas.microsoft.com/office/drawing/2014/main" id="{7CE70D4E-697D-F74D-8D2E-9A1A1588100E}"/>
              </a:ext>
            </a:extLst>
          </p:cNvPr>
          <p:cNvSpPr/>
          <p:nvPr/>
        </p:nvSpPr>
        <p:spPr>
          <a:xfrm>
            <a:off x="5506721" y="2699649"/>
            <a:ext cx="996748" cy="369332"/>
          </a:xfrm>
          <a:prstGeom prst="rect">
            <a:avLst/>
          </a:prstGeom>
        </p:spPr>
        <p:txBody>
          <a:bodyPr wrap="none">
            <a:spAutoFit/>
          </a:bodyPr>
          <a:lstStyle/>
          <a:p>
            <a:r>
              <a:rPr lang="en-US" dirty="0"/>
              <a:t>recovery</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39A2E1-EB84-E64A-919F-E640F27D94FB}"/>
                  </a:ext>
                </a:extLst>
              </p:cNvPr>
              <p:cNvSpPr/>
              <p:nvPr/>
            </p:nvSpPr>
            <p:spPr>
              <a:xfrm>
                <a:off x="2734954" y="3159334"/>
                <a:ext cx="8228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𝛽</m:t>
                      </m:r>
                      <m:r>
                        <a:rPr lang="en-US" sz="2800" b="0" i="1" smtClean="0">
                          <a:solidFill>
                            <a:srgbClr val="000000"/>
                          </a:solidFill>
                          <a:effectLst/>
                          <a:latin typeface="Cambria Math" panose="02040503050406030204" pitchFamily="18" charset="0"/>
                          <a:ea typeface="Cambria Math" panose="02040503050406030204" pitchFamily="18" charset="0"/>
                        </a:rPr>
                        <m:t>𝑆𝐼</m:t>
                      </m:r>
                    </m:oMath>
                  </m:oMathPara>
                </a14:m>
                <a:endParaRPr lang="en-US" sz="2800" dirty="0"/>
              </a:p>
            </p:txBody>
          </p:sp>
        </mc:Choice>
        <mc:Fallback xmlns="">
          <p:sp>
            <p:nvSpPr>
              <p:cNvPr id="11" name="Rectangle 10">
                <a:extLst>
                  <a:ext uri="{FF2B5EF4-FFF2-40B4-BE49-F238E27FC236}">
                    <a16:creationId xmlns:a16="http://schemas.microsoft.com/office/drawing/2014/main" id="{DF39A2E1-EB84-E64A-919F-E640F27D94FB}"/>
                  </a:ext>
                </a:extLst>
              </p:cNvPr>
              <p:cNvSpPr>
                <a:spLocks noRot="1" noChangeAspect="1" noMove="1" noResize="1" noEditPoints="1" noAdjustHandles="1" noChangeArrowheads="1" noChangeShapeType="1" noTextEdit="1"/>
              </p:cNvSpPr>
              <p:nvPr/>
            </p:nvSpPr>
            <p:spPr>
              <a:xfrm>
                <a:off x="2734954" y="3159334"/>
                <a:ext cx="822854" cy="523220"/>
              </a:xfrm>
              <a:prstGeom prst="rect">
                <a:avLst/>
              </a:prstGeom>
              <a:blipFill>
                <a:blip r:embed="rId3"/>
                <a:stretch>
                  <a:fillRect l="-4545"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8A0A5DA-9CDB-5B49-9BBA-DEC7771352E1}"/>
                  </a:ext>
                </a:extLst>
              </p:cNvPr>
              <p:cNvSpPr/>
              <p:nvPr/>
            </p:nvSpPr>
            <p:spPr>
              <a:xfrm>
                <a:off x="5793578" y="3167390"/>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𝛾</m:t>
                      </m:r>
                    </m:oMath>
                  </m:oMathPara>
                </a14:m>
                <a:endParaRPr lang="en-US" sz="2800" dirty="0"/>
              </a:p>
            </p:txBody>
          </p:sp>
        </mc:Choice>
        <mc:Fallback xmlns="">
          <p:sp>
            <p:nvSpPr>
              <p:cNvPr id="12" name="Rectangle 11">
                <a:extLst>
                  <a:ext uri="{FF2B5EF4-FFF2-40B4-BE49-F238E27FC236}">
                    <a16:creationId xmlns:a16="http://schemas.microsoft.com/office/drawing/2014/main" id="{58A0A5DA-9CDB-5B49-9BBA-DEC7771352E1}"/>
                  </a:ext>
                </a:extLst>
              </p:cNvPr>
              <p:cNvSpPr>
                <a:spLocks noRot="1" noChangeAspect="1" noMove="1" noResize="1" noEditPoints="1" noAdjustHandles="1" noChangeArrowheads="1" noChangeShapeType="1" noTextEdit="1"/>
              </p:cNvSpPr>
              <p:nvPr/>
            </p:nvSpPr>
            <p:spPr>
              <a:xfrm>
                <a:off x="5793578" y="3167390"/>
                <a:ext cx="465191" cy="523220"/>
              </a:xfrm>
              <a:prstGeom prst="rect">
                <a:avLst/>
              </a:prstGeom>
              <a:blipFill>
                <a:blip r:embed="rId4"/>
                <a:stretch>
                  <a:fillRect b="-7143"/>
                </a:stretch>
              </a:blipFill>
            </p:spPr>
            <p:txBody>
              <a:bodyPr/>
              <a:lstStyle/>
              <a:p>
                <a:r>
                  <a:rPr lang="en-US">
                    <a:noFill/>
                  </a:rPr>
                  <a:t> </a:t>
                </a:r>
              </a:p>
            </p:txBody>
          </p:sp>
        </mc:Fallback>
      </mc:AlternateContent>
      <p:cxnSp>
        <p:nvCxnSpPr>
          <p:cNvPr id="13" name="Curved Connector 12">
            <a:extLst>
              <a:ext uri="{FF2B5EF4-FFF2-40B4-BE49-F238E27FC236}">
                <a16:creationId xmlns:a16="http://schemas.microsoft.com/office/drawing/2014/main" id="{1E9B68EF-4DBC-B646-9ED7-6E09F22F0CF6}"/>
              </a:ext>
            </a:extLst>
          </p:cNvPr>
          <p:cNvCxnSpPr>
            <a:cxnSpLocks/>
          </p:cNvCxnSpPr>
          <p:nvPr/>
        </p:nvCxnSpPr>
        <p:spPr>
          <a:xfrm>
            <a:off x="5539882" y="309795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63E4BC5-F808-B648-B596-F960B782D8AB}"/>
              </a:ext>
            </a:extLst>
          </p:cNvPr>
          <p:cNvPicPr>
            <a:picLocks noChangeAspect="1"/>
          </p:cNvPicPr>
          <p:nvPr/>
        </p:nvPicPr>
        <p:blipFill>
          <a:blip r:embed="rId5"/>
          <a:stretch>
            <a:fillRect/>
          </a:stretch>
        </p:blipFill>
        <p:spPr>
          <a:xfrm>
            <a:off x="3432698" y="4431703"/>
            <a:ext cx="2286000" cy="469900"/>
          </a:xfrm>
          <a:prstGeom prst="rect">
            <a:avLst/>
          </a:prstGeom>
        </p:spPr>
      </p:pic>
      <p:pic>
        <p:nvPicPr>
          <p:cNvPr id="15" name="Picture 14">
            <a:extLst>
              <a:ext uri="{FF2B5EF4-FFF2-40B4-BE49-F238E27FC236}">
                <a16:creationId xmlns:a16="http://schemas.microsoft.com/office/drawing/2014/main" id="{9107E696-7552-E14B-B8FA-A1CBA96F1BFB}"/>
              </a:ext>
            </a:extLst>
          </p:cNvPr>
          <p:cNvPicPr>
            <a:picLocks noChangeAspect="1"/>
          </p:cNvPicPr>
          <p:nvPr/>
        </p:nvPicPr>
        <p:blipFill>
          <a:blip r:embed="rId6"/>
          <a:stretch>
            <a:fillRect/>
          </a:stretch>
        </p:blipFill>
        <p:spPr>
          <a:xfrm>
            <a:off x="3362848" y="2353432"/>
            <a:ext cx="139700" cy="355600"/>
          </a:xfrm>
          <a:prstGeom prst="rect">
            <a:avLst/>
          </a:prstGeom>
        </p:spPr>
      </p:pic>
      <p:sp>
        <p:nvSpPr>
          <p:cNvPr id="16" name="Rectangle 15">
            <a:extLst>
              <a:ext uri="{FF2B5EF4-FFF2-40B4-BE49-F238E27FC236}">
                <a16:creationId xmlns:a16="http://schemas.microsoft.com/office/drawing/2014/main" id="{677EF1AD-3FB6-7745-A220-7BBE63DAC48E}"/>
              </a:ext>
            </a:extLst>
          </p:cNvPr>
          <p:cNvSpPr/>
          <p:nvPr/>
        </p:nvSpPr>
        <p:spPr>
          <a:xfrm>
            <a:off x="544395" y="5336484"/>
            <a:ext cx="8212973" cy="707886"/>
          </a:xfrm>
          <a:prstGeom prst="rect">
            <a:avLst/>
          </a:prstGeom>
        </p:spPr>
        <p:txBody>
          <a:bodyPr wrap="square">
            <a:spAutoFit/>
          </a:bodyPr>
          <a:lstStyle/>
          <a:p>
            <a:r>
              <a:rPr lang="en-US" sz="2000" dirty="0">
                <a:solidFill>
                  <a:srgbClr val="000000"/>
                </a:solidFill>
                <a:effectLst/>
                <a:latin typeface="Helvetica Light" panose="020B0403020202020204" pitchFamily="34" charset="0"/>
              </a:rPr>
              <a:t>The average number of persons infected by an infectious individual when everyone is susceptible (</a:t>
            </a:r>
            <a:r>
              <a:rPr lang="en-US" sz="2000" i="1" dirty="0">
                <a:solidFill>
                  <a:srgbClr val="000000"/>
                </a:solidFill>
                <a:effectLst/>
                <a:latin typeface="Helvetica Light" panose="020B0403020202020204" pitchFamily="34" charset="0"/>
              </a:rPr>
              <a:t>S</a:t>
            </a:r>
            <a:r>
              <a:rPr lang="en-US" sz="2000" dirty="0">
                <a:solidFill>
                  <a:srgbClr val="000000"/>
                </a:solidFill>
                <a:effectLst/>
                <a:latin typeface="Helvetica Light" panose="020B0403020202020204" pitchFamily="34" charset="0"/>
              </a:rPr>
              <a:t>=100%, or </a:t>
            </a:r>
            <a:r>
              <a:rPr lang="en-US" sz="2000" i="1" dirty="0">
                <a:solidFill>
                  <a:srgbClr val="000000"/>
                </a:solidFill>
                <a:effectLst/>
                <a:latin typeface="Helvetica Light" panose="020B0403020202020204" pitchFamily="34" charset="0"/>
              </a:rPr>
              <a:t>S</a:t>
            </a:r>
            <a:r>
              <a:rPr lang="en-US" sz="2000" dirty="0">
                <a:solidFill>
                  <a:srgbClr val="000000"/>
                </a:solidFill>
                <a:effectLst/>
                <a:latin typeface="Helvetica Light" panose="020B0403020202020204" pitchFamily="34" charset="0"/>
              </a:rPr>
              <a:t>=1, start of an epidemic)</a:t>
            </a:r>
          </a:p>
        </p:txBody>
      </p:sp>
    </p:spTree>
    <p:extLst>
      <p:ext uri="{BB962C8B-B14F-4D97-AF65-F5344CB8AC3E}">
        <p14:creationId xmlns:p14="http://schemas.microsoft.com/office/powerpoint/2010/main" val="22659278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AA4514-F6BE-2943-89FC-744560756691}"/>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DBFCC291-9A13-EE4C-952D-47C222C3EE20}"/>
              </a:ext>
            </a:extLst>
          </p:cNvPr>
          <p:cNvPicPr>
            <a:picLocks noChangeAspect="1"/>
          </p:cNvPicPr>
          <p:nvPr/>
        </p:nvPicPr>
        <p:blipFill>
          <a:blip r:embed="rId3"/>
          <a:stretch>
            <a:fillRect/>
          </a:stretch>
        </p:blipFill>
        <p:spPr>
          <a:xfrm>
            <a:off x="3075709" y="1805105"/>
            <a:ext cx="2699048" cy="3531254"/>
          </a:xfrm>
          <a:prstGeom prst="rect">
            <a:avLst/>
          </a:prstGeom>
        </p:spPr>
      </p:pic>
      <p:sp>
        <p:nvSpPr>
          <p:cNvPr id="3" name="Rectangle 2">
            <a:extLst>
              <a:ext uri="{FF2B5EF4-FFF2-40B4-BE49-F238E27FC236}">
                <a16:creationId xmlns:a16="http://schemas.microsoft.com/office/drawing/2014/main" id="{245ADA78-656A-BACC-4018-80695BF9CB32}"/>
              </a:ext>
            </a:extLst>
          </p:cNvPr>
          <p:cNvSpPr/>
          <p:nvPr/>
        </p:nvSpPr>
        <p:spPr>
          <a:xfrm>
            <a:off x="3721100" y="4457700"/>
            <a:ext cx="1397000" cy="71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04917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AA4514-F6BE-2943-89FC-744560756691}"/>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DBFCC291-9A13-EE4C-952D-47C222C3EE20}"/>
              </a:ext>
            </a:extLst>
          </p:cNvPr>
          <p:cNvPicPr>
            <a:picLocks noChangeAspect="1"/>
          </p:cNvPicPr>
          <p:nvPr/>
        </p:nvPicPr>
        <p:blipFill>
          <a:blip r:embed="rId3"/>
          <a:stretch>
            <a:fillRect/>
          </a:stretch>
        </p:blipFill>
        <p:spPr>
          <a:xfrm>
            <a:off x="3075709" y="1805105"/>
            <a:ext cx="2699048" cy="3531254"/>
          </a:xfrm>
          <a:prstGeom prst="rect">
            <a:avLst/>
          </a:prstGeom>
        </p:spPr>
      </p:pic>
    </p:spTree>
    <p:extLst>
      <p:ext uri="{BB962C8B-B14F-4D97-AF65-F5344CB8AC3E}">
        <p14:creationId xmlns:p14="http://schemas.microsoft.com/office/powerpoint/2010/main" val="28203349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64CBA4-C713-4E4F-B395-4D02379E0EE0}"/>
              </a:ext>
            </a:extLst>
          </p:cNvPr>
          <p:cNvPicPr>
            <a:picLocks noChangeAspect="1"/>
          </p:cNvPicPr>
          <p:nvPr/>
        </p:nvPicPr>
        <p:blipFill>
          <a:blip r:embed="rId3"/>
          <a:stretch>
            <a:fillRect/>
          </a:stretch>
        </p:blipFill>
        <p:spPr>
          <a:xfrm>
            <a:off x="627805" y="987519"/>
            <a:ext cx="6618390" cy="5372179"/>
          </a:xfrm>
          <a:prstGeom prst="rect">
            <a:avLst/>
          </a:prstGeom>
        </p:spPr>
      </p:pic>
      <p:sp>
        <p:nvSpPr>
          <p:cNvPr id="5" name="Rectangle 4">
            <a:extLst>
              <a:ext uri="{FF2B5EF4-FFF2-40B4-BE49-F238E27FC236}">
                <a16:creationId xmlns:a16="http://schemas.microsoft.com/office/drawing/2014/main" id="{09F090D3-DC7A-1A42-8CB1-9F52B8342639}"/>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2" name="Rectangle 1">
            <a:extLst>
              <a:ext uri="{FF2B5EF4-FFF2-40B4-BE49-F238E27FC236}">
                <a16:creationId xmlns:a16="http://schemas.microsoft.com/office/drawing/2014/main" id="{4DA46D36-782D-C841-10FE-1D15C370651E}"/>
              </a:ext>
            </a:extLst>
          </p:cNvPr>
          <p:cNvSpPr/>
          <p:nvPr/>
        </p:nvSpPr>
        <p:spPr>
          <a:xfrm>
            <a:off x="3111500" y="1930400"/>
            <a:ext cx="838200" cy="215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DF2FBB-0350-6045-9E62-782C4CFE8637}"/>
              </a:ext>
            </a:extLst>
          </p:cNvPr>
          <p:cNvSpPr/>
          <p:nvPr/>
        </p:nvSpPr>
        <p:spPr>
          <a:xfrm>
            <a:off x="3708400" y="2898681"/>
            <a:ext cx="838200" cy="215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92DE88D-0D25-45C8-0016-7D40FBDB8AAE}"/>
              </a:ext>
            </a:extLst>
          </p:cNvPr>
          <p:cNvSpPr txBox="1"/>
          <p:nvPr/>
        </p:nvSpPr>
        <p:spPr>
          <a:xfrm>
            <a:off x="6661995" y="3114581"/>
            <a:ext cx="2286000" cy="707886"/>
          </a:xfrm>
          <a:prstGeom prst="rect">
            <a:avLst/>
          </a:prstGeom>
          <a:noFill/>
        </p:spPr>
        <p:txBody>
          <a:bodyPr wrap="square" rtlCol="0">
            <a:spAutoFit/>
          </a:bodyPr>
          <a:lstStyle/>
          <a:p>
            <a:r>
              <a:rPr lang="en-US" sz="2000" dirty="0">
                <a:solidFill>
                  <a:srgbClr val="FF0000"/>
                </a:solidFill>
              </a:rPr>
              <a:t>Which has the higher R0 value? </a:t>
            </a:r>
          </a:p>
        </p:txBody>
      </p:sp>
    </p:spTree>
    <p:extLst>
      <p:ext uri="{BB962C8B-B14F-4D97-AF65-F5344CB8AC3E}">
        <p14:creationId xmlns:p14="http://schemas.microsoft.com/office/powerpoint/2010/main" val="35313964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64CBA4-C713-4E4F-B395-4D02379E0EE0}"/>
              </a:ext>
            </a:extLst>
          </p:cNvPr>
          <p:cNvPicPr>
            <a:picLocks noChangeAspect="1"/>
          </p:cNvPicPr>
          <p:nvPr/>
        </p:nvPicPr>
        <p:blipFill>
          <a:blip r:embed="rId3"/>
          <a:stretch>
            <a:fillRect/>
          </a:stretch>
        </p:blipFill>
        <p:spPr>
          <a:xfrm>
            <a:off x="1262805" y="962119"/>
            <a:ext cx="6618390" cy="5372179"/>
          </a:xfrm>
          <a:prstGeom prst="rect">
            <a:avLst/>
          </a:prstGeom>
        </p:spPr>
      </p:pic>
      <p:sp>
        <p:nvSpPr>
          <p:cNvPr id="5" name="Rectangle 4">
            <a:extLst>
              <a:ext uri="{FF2B5EF4-FFF2-40B4-BE49-F238E27FC236}">
                <a16:creationId xmlns:a16="http://schemas.microsoft.com/office/drawing/2014/main" id="{09F090D3-DC7A-1A42-8CB1-9F52B8342639}"/>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17582527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AA4514-F6BE-2943-89FC-744560756691}"/>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5EECE893-D716-2143-9730-597B8561DE71}"/>
              </a:ext>
            </a:extLst>
          </p:cNvPr>
          <p:cNvSpPr/>
          <p:nvPr/>
        </p:nvSpPr>
        <p:spPr>
          <a:xfrm>
            <a:off x="1741518" y="975961"/>
            <a:ext cx="1275990" cy="523220"/>
          </a:xfrm>
          <a:prstGeom prst="rect">
            <a:avLst/>
          </a:prstGeom>
        </p:spPr>
        <p:txBody>
          <a:bodyPr wrap="none">
            <a:spAutoFit/>
          </a:bodyPr>
          <a:lstStyle/>
          <a:p>
            <a:r>
              <a:rPr lang="en-US" sz="2800" dirty="0">
                <a:solidFill>
                  <a:srgbClr val="FF0000"/>
                </a:solidFill>
              </a:rPr>
              <a:t>Set: I=1</a:t>
            </a:r>
          </a:p>
        </p:txBody>
      </p:sp>
      <p:sp>
        <p:nvSpPr>
          <p:cNvPr id="7" name="Rectangle 6">
            <a:extLst>
              <a:ext uri="{FF2B5EF4-FFF2-40B4-BE49-F238E27FC236}">
                <a16:creationId xmlns:a16="http://schemas.microsoft.com/office/drawing/2014/main" id="{AF6AA4A9-70E0-8E49-ADC0-7191B89609B3}"/>
              </a:ext>
            </a:extLst>
          </p:cNvPr>
          <p:cNvSpPr/>
          <p:nvPr/>
        </p:nvSpPr>
        <p:spPr>
          <a:xfrm>
            <a:off x="2851262" y="1718046"/>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cxnSp>
        <p:nvCxnSpPr>
          <p:cNvPr id="8" name="Curved Connector 7">
            <a:extLst>
              <a:ext uri="{FF2B5EF4-FFF2-40B4-BE49-F238E27FC236}">
                <a16:creationId xmlns:a16="http://schemas.microsoft.com/office/drawing/2014/main" id="{09372F37-45BE-9C46-BFCB-5EA8F722FC9B}"/>
              </a:ext>
            </a:extLst>
          </p:cNvPr>
          <p:cNvCxnSpPr>
            <a:cxnSpLocks/>
          </p:cNvCxnSpPr>
          <p:nvPr/>
        </p:nvCxnSpPr>
        <p:spPr>
          <a:xfrm>
            <a:off x="1741518" y="2432940"/>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423285D-F8F5-8043-874A-75EA97FD626B}"/>
              </a:ext>
            </a:extLst>
          </p:cNvPr>
          <p:cNvSpPr/>
          <p:nvPr/>
        </p:nvSpPr>
        <p:spPr>
          <a:xfrm>
            <a:off x="1571104" y="2047943"/>
            <a:ext cx="1372555" cy="369332"/>
          </a:xfrm>
          <a:prstGeom prst="rect">
            <a:avLst/>
          </a:prstGeom>
        </p:spPr>
        <p:txBody>
          <a:bodyPr wrap="none">
            <a:spAutoFit/>
          </a:bodyPr>
          <a:lstStyle/>
          <a:p>
            <a:r>
              <a:rPr lang="en-US" dirty="0"/>
              <a:t>transmission</a:t>
            </a:r>
          </a:p>
        </p:txBody>
      </p:sp>
      <p:sp>
        <p:nvSpPr>
          <p:cNvPr id="10" name="Rectangle 9">
            <a:extLst>
              <a:ext uri="{FF2B5EF4-FFF2-40B4-BE49-F238E27FC236}">
                <a16:creationId xmlns:a16="http://schemas.microsoft.com/office/drawing/2014/main" id="{7CE70D4E-697D-F74D-8D2E-9A1A1588100E}"/>
              </a:ext>
            </a:extLst>
          </p:cNvPr>
          <p:cNvSpPr/>
          <p:nvPr/>
        </p:nvSpPr>
        <p:spPr>
          <a:xfrm>
            <a:off x="4617721" y="2034630"/>
            <a:ext cx="996748" cy="369332"/>
          </a:xfrm>
          <a:prstGeom prst="rect">
            <a:avLst/>
          </a:prstGeom>
        </p:spPr>
        <p:txBody>
          <a:bodyPr wrap="none">
            <a:spAutoFit/>
          </a:bodyPr>
          <a:lstStyle/>
          <a:p>
            <a:r>
              <a:rPr lang="en-US" dirty="0"/>
              <a:t>recovery</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F39A2E1-EB84-E64A-919F-E640F27D94FB}"/>
                  </a:ext>
                </a:extLst>
              </p:cNvPr>
              <p:cNvSpPr/>
              <p:nvPr/>
            </p:nvSpPr>
            <p:spPr>
              <a:xfrm>
                <a:off x="1845954" y="2494315"/>
                <a:ext cx="8228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𝛽</m:t>
                      </m:r>
                      <m:r>
                        <a:rPr lang="en-US" sz="2800" b="0" i="1" smtClean="0">
                          <a:solidFill>
                            <a:srgbClr val="000000"/>
                          </a:solidFill>
                          <a:effectLst/>
                          <a:latin typeface="Cambria Math" panose="02040503050406030204" pitchFamily="18" charset="0"/>
                          <a:ea typeface="Cambria Math" panose="02040503050406030204" pitchFamily="18" charset="0"/>
                        </a:rPr>
                        <m:t>𝑆𝐼</m:t>
                      </m:r>
                    </m:oMath>
                  </m:oMathPara>
                </a14:m>
                <a:endParaRPr lang="en-US" sz="2800" dirty="0"/>
              </a:p>
            </p:txBody>
          </p:sp>
        </mc:Choice>
        <mc:Fallback xmlns="">
          <p:sp>
            <p:nvSpPr>
              <p:cNvPr id="11" name="Rectangle 10">
                <a:extLst>
                  <a:ext uri="{FF2B5EF4-FFF2-40B4-BE49-F238E27FC236}">
                    <a16:creationId xmlns:a16="http://schemas.microsoft.com/office/drawing/2014/main" id="{DF39A2E1-EB84-E64A-919F-E640F27D94FB}"/>
                  </a:ext>
                </a:extLst>
              </p:cNvPr>
              <p:cNvSpPr>
                <a:spLocks noRot="1" noChangeAspect="1" noMove="1" noResize="1" noEditPoints="1" noAdjustHandles="1" noChangeArrowheads="1" noChangeShapeType="1" noTextEdit="1"/>
              </p:cNvSpPr>
              <p:nvPr/>
            </p:nvSpPr>
            <p:spPr>
              <a:xfrm>
                <a:off x="1845954" y="2494315"/>
                <a:ext cx="822854" cy="523220"/>
              </a:xfrm>
              <a:prstGeom prst="rect">
                <a:avLst/>
              </a:prstGeom>
              <a:blipFill>
                <a:blip r:embed="rId3"/>
                <a:stretch>
                  <a:fillRect l="-1515" b="-16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8A0A5DA-9CDB-5B49-9BBA-DEC7771352E1}"/>
                  </a:ext>
                </a:extLst>
              </p:cNvPr>
              <p:cNvSpPr/>
              <p:nvPr/>
            </p:nvSpPr>
            <p:spPr>
              <a:xfrm>
                <a:off x="4904578" y="2502371"/>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000000"/>
                          </a:solidFill>
                          <a:effectLst/>
                          <a:latin typeface="Cambria Math" panose="02040503050406030204" pitchFamily="18" charset="0"/>
                          <a:ea typeface="Cambria Math" panose="02040503050406030204" pitchFamily="18" charset="0"/>
                        </a:rPr>
                        <m:t>𝛾</m:t>
                      </m:r>
                    </m:oMath>
                  </m:oMathPara>
                </a14:m>
                <a:endParaRPr lang="en-US" sz="2800" dirty="0"/>
              </a:p>
            </p:txBody>
          </p:sp>
        </mc:Choice>
        <mc:Fallback xmlns="">
          <p:sp>
            <p:nvSpPr>
              <p:cNvPr id="12" name="Rectangle 11">
                <a:extLst>
                  <a:ext uri="{FF2B5EF4-FFF2-40B4-BE49-F238E27FC236}">
                    <a16:creationId xmlns:a16="http://schemas.microsoft.com/office/drawing/2014/main" id="{58A0A5DA-9CDB-5B49-9BBA-DEC7771352E1}"/>
                  </a:ext>
                </a:extLst>
              </p:cNvPr>
              <p:cNvSpPr>
                <a:spLocks noRot="1" noChangeAspect="1" noMove="1" noResize="1" noEditPoints="1" noAdjustHandles="1" noChangeArrowheads="1" noChangeShapeType="1" noTextEdit="1"/>
              </p:cNvSpPr>
              <p:nvPr/>
            </p:nvSpPr>
            <p:spPr>
              <a:xfrm>
                <a:off x="4904578" y="2502371"/>
                <a:ext cx="465191" cy="523220"/>
              </a:xfrm>
              <a:prstGeom prst="rect">
                <a:avLst/>
              </a:prstGeom>
              <a:blipFill>
                <a:blip r:embed="rId4"/>
                <a:stretch>
                  <a:fillRect b="-4762"/>
                </a:stretch>
              </a:blipFill>
            </p:spPr>
            <p:txBody>
              <a:bodyPr/>
              <a:lstStyle/>
              <a:p>
                <a:r>
                  <a:rPr lang="en-US">
                    <a:noFill/>
                  </a:rPr>
                  <a:t> </a:t>
                </a:r>
              </a:p>
            </p:txBody>
          </p:sp>
        </mc:Fallback>
      </mc:AlternateContent>
      <p:cxnSp>
        <p:nvCxnSpPr>
          <p:cNvPr id="13" name="Curved Connector 12">
            <a:extLst>
              <a:ext uri="{FF2B5EF4-FFF2-40B4-BE49-F238E27FC236}">
                <a16:creationId xmlns:a16="http://schemas.microsoft.com/office/drawing/2014/main" id="{1E9B68EF-4DBC-B646-9ED7-6E09F22F0CF6}"/>
              </a:ext>
            </a:extLst>
          </p:cNvPr>
          <p:cNvCxnSpPr>
            <a:cxnSpLocks/>
          </p:cNvCxnSpPr>
          <p:nvPr/>
        </p:nvCxnSpPr>
        <p:spPr>
          <a:xfrm>
            <a:off x="4650882" y="2432940"/>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63E4BC5-F808-B648-B596-F960B782D8AB}"/>
              </a:ext>
            </a:extLst>
          </p:cNvPr>
          <p:cNvPicPr>
            <a:picLocks noChangeAspect="1"/>
          </p:cNvPicPr>
          <p:nvPr/>
        </p:nvPicPr>
        <p:blipFill>
          <a:blip r:embed="rId5"/>
          <a:stretch>
            <a:fillRect/>
          </a:stretch>
        </p:blipFill>
        <p:spPr>
          <a:xfrm>
            <a:off x="1932709" y="3591840"/>
            <a:ext cx="2286000" cy="469900"/>
          </a:xfrm>
          <a:prstGeom prst="rect">
            <a:avLst/>
          </a:prstGeom>
        </p:spPr>
      </p:pic>
      <p:pic>
        <p:nvPicPr>
          <p:cNvPr id="15" name="Picture 14">
            <a:extLst>
              <a:ext uri="{FF2B5EF4-FFF2-40B4-BE49-F238E27FC236}">
                <a16:creationId xmlns:a16="http://schemas.microsoft.com/office/drawing/2014/main" id="{9107E696-7552-E14B-B8FA-A1CBA96F1BFB}"/>
              </a:ext>
            </a:extLst>
          </p:cNvPr>
          <p:cNvPicPr>
            <a:picLocks noChangeAspect="1"/>
          </p:cNvPicPr>
          <p:nvPr/>
        </p:nvPicPr>
        <p:blipFill>
          <a:blip r:embed="rId6"/>
          <a:stretch>
            <a:fillRect/>
          </a:stretch>
        </p:blipFill>
        <p:spPr>
          <a:xfrm>
            <a:off x="2473848" y="1688413"/>
            <a:ext cx="139700" cy="355600"/>
          </a:xfrm>
          <a:prstGeom prst="rect">
            <a:avLst/>
          </a:prstGeom>
        </p:spPr>
      </p:pic>
      <p:sp>
        <p:nvSpPr>
          <p:cNvPr id="16" name="Rectangle 15">
            <a:extLst>
              <a:ext uri="{FF2B5EF4-FFF2-40B4-BE49-F238E27FC236}">
                <a16:creationId xmlns:a16="http://schemas.microsoft.com/office/drawing/2014/main" id="{677EF1AD-3FB6-7745-A220-7BBE63DAC48E}"/>
              </a:ext>
            </a:extLst>
          </p:cNvPr>
          <p:cNvSpPr/>
          <p:nvPr/>
        </p:nvSpPr>
        <p:spPr>
          <a:xfrm>
            <a:off x="465513" y="4412361"/>
            <a:ext cx="8212973" cy="707886"/>
          </a:xfrm>
          <a:prstGeom prst="rect">
            <a:avLst/>
          </a:prstGeom>
        </p:spPr>
        <p:txBody>
          <a:bodyPr wrap="square">
            <a:spAutoFit/>
          </a:bodyPr>
          <a:lstStyle/>
          <a:p>
            <a:r>
              <a:rPr lang="en-US" sz="2000" dirty="0">
                <a:solidFill>
                  <a:srgbClr val="000000"/>
                </a:solidFill>
                <a:effectLst/>
                <a:latin typeface="Helvetica Light" panose="020B0403020202020204" pitchFamily="34" charset="0"/>
              </a:rPr>
              <a:t>The average number of persons infected by an infectious individual when everyone is susceptible (</a:t>
            </a:r>
            <a:r>
              <a:rPr lang="en-US" sz="2000" i="1" dirty="0">
                <a:solidFill>
                  <a:srgbClr val="000000"/>
                </a:solidFill>
                <a:effectLst/>
                <a:latin typeface="Helvetica Light" panose="020B0403020202020204" pitchFamily="34" charset="0"/>
              </a:rPr>
              <a:t>S</a:t>
            </a:r>
            <a:r>
              <a:rPr lang="en-US" sz="2000" dirty="0">
                <a:solidFill>
                  <a:srgbClr val="000000"/>
                </a:solidFill>
                <a:effectLst/>
                <a:latin typeface="Helvetica Light" panose="020B0403020202020204" pitchFamily="34" charset="0"/>
              </a:rPr>
              <a:t>=100%, or </a:t>
            </a:r>
            <a:r>
              <a:rPr lang="en-US" sz="2000" i="1" dirty="0">
                <a:solidFill>
                  <a:srgbClr val="000000"/>
                </a:solidFill>
                <a:effectLst/>
                <a:latin typeface="Helvetica Light" panose="020B0403020202020204" pitchFamily="34" charset="0"/>
              </a:rPr>
              <a:t>S</a:t>
            </a:r>
            <a:r>
              <a:rPr lang="en-US" sz="2000" dirty="0">
                <a:solidFill>
                  <a:srgbClr val="000000"/>
                </a:solidFill>
                <a:effectLst/>
                <a:latin typeface="Helvetica Light" panose="020B0403020202020204" pitchFamily="34" charset="0"/>
              </a:rPr>
              <a:t>=1, start of an epidemic)</a:t>
            </a:r>
          </a:p>
        </p:txBody>
      </p:sp>
      <p:pic>
        <p:nvPicPr>
          <p:cNvPr id="2" name="Picture 1">
            <a:extLst>
              <a:ext uri="{FF2B5EF4-FFF2-40B4-BE49-F238E27FC236}">
                <a16:creationId xmlns:a16="http://schemas.microsoft.com/office/drawing/2014/main" id="{03C930A7-F370-4B4A-801F-2A80A84B5DBB}"/>
              </a:ext>
            </a:extLst>
          </p:cNvPr>
          <p:cNvPicPr>
            <a:picLocks noChangeAspect="1"/>
          </p:cNvPicPr>
          <p:nvPr/>
        </p:nvPicPr>
        <p:blipFill>
          <a:blip r:embed="rId7"/>
          <a:stretch>
            <a:fillRect/>
          </a:stretch>
        </p:blipFill>
        <p:spPr>
          <a:xfrm>
            <a:off x="2723109" y="5351955"/>
            <a:ext cx="838200" cy="406400"/>
          </a:xfrm>
          <a:prstGeom prst="rect">
            <a:avLst/>
          </a:prstGeom>
        </p:spPr>
      </p:pic>
      <p:sp>
        <p:nvSpPr>
          <p:cNvPr id="17" name="Rectangle 16">
            <a:extLst>
              <a:ext uri="{FF2B5EF4-FFF2-40B4-BE49-F238E27FC236}">
                <a16:creationId xmlns:a16="http://schemas.microsoft.com/office/drawing/2014/main" id="{43F236B8-D043-884A-B377-B4B494ECCC66}"/>
              </a:ext>
            </a:extLst>
          </p:cNvPr>
          <p:cNvSpPr/>
          <p:nvPr/>
        </p:nvSpPr>
        <p:spPr>
          <a:xfrm>
            <a:off x="1721113" y="5221194"/>
            <a:ext cx="1071127" cy="615553"/>
          </a:xfrm>
          <a:prstGeom prst="rect">
            <a:avLst/>
          </a:prstGeom>
        </p:spPr>
        <p:txBody>
          <a:bodyPr wrap="none">
            <a:spAutoFit/>
          </a:bodyPr>
          <a:lstStyle/>
          <a:p>
            <a:r>
              <a:rPr lang="en-US" sz="3400" i="1" dirty="0">
                <a:latin typeface="Cambria Math" panose="02040503050406030204" pitchFamily="18" charset="0"/>
                <a:ea typeface="Cambria Math" panose="02040503050406030204" pitchFamily="18" charset="0"/>
              </a:rPr>
              <a:t>R</a:t>
            </a:r>
            <a:r>
              <a:rPr lang="en-US" sz="3400" i="1" baseline="-25000" dirty="0">
                <a:latin typeface="Cambria Math" panose="02040503050406030204" pitchFamily="18" charset="0"/>
                <a:ea typeface="Cambria Math" panose="02040503050406030204" pitchFamily="18" charset="0"/>
              </a:rPr>
              <a:t>E  </a:t>
            </a:r>
            <a:r>
              <a:rPr lang="en-US" sz="3400" dirty="0">
                <a:latin typeface="Cambria Math" panose="02040503050406030204" pitchFamily="18" charset="0"/>
                <a:ea typeface="Cambria Math" panose="02040503050406030204" pitchFamily="18" charset="0"/>
              </a:rPr>
              <a:t>=</a:t>
            </a:r>
          </a:p>
        </p:txBody>
      </p:sp>
      <p:sp>
        <p:nvSpPr>
          <p:cNvPr id="18" name="Rectangle 17">
            <a:extLst>
              <a:ext uri="{FF2B5EF4-FFF2-40B4-BE49-F238E27FC236}">
                <a16:creationId xmlns:a16="http://schemas.microsoft.com/office/drawing/2014/main" id="{CC2F0442-7C12-5440-B2A1-9B025CE1B7BE}"/>
              </a:ext>
            </a:extLst>
          </p:cNvPr>
          <p:cNvSpPr/>
          <p:nvPr/>
        </p:nvSpPr>
        <p:spPr>
          <a:xfrm>
            <a:off x="3770629" y="5238153"/>
            <a:ext cx="2340705" cy="584775"/>
          </a:xfrm>
          <a:prstGeom prst="rect">
            <a:avLst/>
          </a:prstGeom>
        </p:spPr>
        <p:txBody>
          <a:bodyPr wrap="none">
            <a:spAutoFit/>
          </a:bodyPr>
          <a:lstStyle/>
          <a:p>
            <a:r>
              <a:rPr lang="en-US" sz="3200" dirty="0">
                <a:latin typeface="Cambria Math" panose="02040503050406030204" pitchFamily="18" charset="0"/>
                <a:ea typeface="Cambria Math" panose="02040503050406030204" pitchFamily="18" charset="0"/>
              </a:rPr>
              <a:t>“R-effective"</a:t>
            </a:r>
          </a:p>
        </p:txBody>
      </p:sp>
      <p:sp>
        <p:nvSpPr>
          <p:cNvPr id="20" name="Rectangle 19">
            <a:extLst>
              <a:ext uri="{FF2B5EF4-FFF2-40B4-BE49-F238E27FC236}">
                <a16:creationId xmlns:a16="http://schemas.microsoft.com/office/drawing/2014/main" id="{94E6BE04-DD89-F54C-B527-CF8B23B9699F}"/>
              </a:ext>
            </a:extLst>
          </p:cNvPr>
          <p:cNvSpPr/>
          <p:nvPr/>
        </p:nvSpPr>
        <p:spPr>
          <a:xfrm>
            <a:off x="874126" y="6068455"/>
            <a:ext cx="5566939" cy="400110"/>
          </a:xfrm>
          <a:prstGeom prst="rect">
            <a:avLst/>
          </a:prstGeom>
        </p:spPr>
        <p:txBody>
          <a:bodyPr wrap="square">
            <a:spAutoFit/>
          </a:bodyPr>
          <a:lstStyle/>
          <a:p>
            <a:r>
              <a:rPr lang="en-US" sz="2000" dirty="0">
                <a:solidFill>
                  <a:srgbClr val="000000"/>
                </a:solidFill>
                <a:effectLst/>
                <a:latin typeface="Helvetica Light" panose="020B0403020202020204" pitchFamily="34" charset="0"/>
              </a:rPr>
              <a:t>…as the epidemic progresses and S falls</a:t>
            </a:r>
          </a:p>
        </p:txBody>
      </p:sp>
    </p:spTree>
    <p:extLst>
      <p:ext uri="{BB962C8B-B14F-4D97-AF65-F5344CB8AC3E}">
        <p14:creationId xmlns:p14="http://schemas.microsoft.com/office/powerpoint/2010/main" val="19543341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41F246-CF3D-144D-B125-531353E41ED0}"/>
              </a:ext>
            </a:extLst>
          </p:cNvPr>
          <p:cNvPicPr>
            <a:picLocks noChangeAspect="1"/>
          </p:cNvPicPr>
          <p:nvPr/>
        </p:nvPicPr>
        <p:blipFill>
          <a:blip r:embed="rId3"/>
          <a:stretch>
            <a:fillRect/>
          </a:stretch>
        </p:blipFill>
        <p:spPr>
          <a:xfrm>
            <a:off x="1264774" y="1284893"/>
            <a:ext cx="6267140" cy="4800023"/>
          </a:xfrm>
          <a:prstGeom prst="rect">
            <a:avLst/>
          </a:prstGeom>
        </p:spPr>
      </p:pic>
      <p:sp>
        <p:nvSpPr>
          <p:cNvPr id="5" name="Rectangle 4">
            <a:extLst>
              <a:ext uri="{FF2B5EF4-FFF2-40B4-BE49-F238E27FC236}">
                <a16:creationId xmlns:a16="http://schemas.microsoft.com/office/drawing/2014/main" id="{47568011-64C4-964D-901C-77A969E0C032}"/>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8997282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0D9C8-0BEE-924A-A574-8DD44D0EC018}"/>
              </a:ext>
            </a:extLst>
          </p:cNvPr>
          <p:cNvPicPr>
            <a:picLocks noChangeAspect="1"/>
          </p:cNvPicPr>
          <p:nvPr/>
        </p:nvPicPr>
        <p:blipFill>
          <a:blip r:embed="rId3"/>
          <a:stretch>
            <a:fillRect/>
          </a:stretch>
        </p:blipFill>
        <p:spPr>
          <a:xfrm>
            <a:off x="1122795" y="987424"/>
            <a:ext cx="6764064" cy="5180619"/>
          </a:xfrm>
          <a:prstGeom prst="rect">
            <a:avLst/>
          </a:prstGeom>
        </p:spPr>
      </p:pic>
      <p:sp>
        <p:nvSpPr>
          <p:cNvPr id="5" name="Rectangle 4">
            <a:extLst>
              <a:ext uri="{FF2B5EF4-FFF2-40B4-BE49-F238E27FC236}">
                <a16:creationId xmlns:a16="http://schemas.microsoft.com/office/drawing/2014/main" id="{C77CA90A-1DBA-EF48-9C7A-BAD6EB3BF785}"/>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35448356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Meme Creator - Funny One does not simply skip a weekly check in Meme  Generator at MemeCreator.org!">
            <a:extLst>
              <a:ext uri="{FF2B5EF4-FFF2-40B4-BE49-F238E27FC236}">
                <a16:creationId xmlns:a16="http://schemas.microsoft.com/office/drawing/2014/main" id="{4ACBA7BC-67AC-A619-E1EF-BE2AEA2B8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4510703"/>
            <a:ext cx="3721100" cy="2184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254CA9EB-484A-27F7-0340-79791781606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9709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D401-788A-F24C-8C2E-D781E02903A8}"/>
              </a:ext>
            </a:extLst>
          </p:cNvPr>
          <p:cNvSpPr>
            <a:spLocks noGrp="1"/>
          </p:cNvSpPr>
          <p:nvPr>
            <p:ph type="title"/>
          </p:nvPr>
        </p:nvSpPr>
        <p:spPr>
          <a:xfrm>
            <a:off x="0" y="549939"/>
            <a:ext cx="9144000" cy="1943880"/>
          </a:xfrm>
        </p:spPr>
        <p:txBody>
          <a:bodyPr>
            <a:noAutofit/>
          </a:bodyPr>
          <a:lstStyle/>
          <a:p>
            <a:pPr algn="ctr"/>
            <a:r>
              <a:rPr lang="en-US" sz="3000" b="1" dirty="0">
                <a:latin typeface="Helvetica" pitchFamily="2" charset="0"/>
              </a:rPr>
              <a:t>How are these different from statistical models?</a:t>
            </a:r>
            <a:br>
              <a:rPr lang="en-US" sz="3000" b="1" dirty="0">
                <a:latin typeface="Helvetica" pitchFamily="2" charset="0"/>
              </a:rPr>
            </a:br>
            <a:br>
              <a:rPr lang="en-US" sz="3000" b="1" dirty="0">
                <a:latin typeface="Helvetica" pitchFamily="2" charset="0"/>
              </a:rPr>
            </a:br>
            <a:r>
              <a:rPr lang="en-US" sz="3000" b="1" dirty="0" err="1">
                <a:solidFill>
                  <a:srgbClr val="0070C0"/>
                </a:solidFill>
                <a:latin typeface="Helvetica" pitchFamily="2" charset="0"/>
              </a:rPr>
              <a:t>En</a:t>
            </a:r>
            <a:r>
              <a:rPr lang="en-US" sz="3000" b="1" dirty="0">
                <a:solidFill>
                  <a:srgbClr val="0070C0"/>
                </a:solidFill>
                <a:latin typeface="Helvetica" pitchFamily="2" charset="0"/>
              </a:rPr>
              <a:t> quoi </a:t>
            </a:r>
            <a:r>
              <a:rPr lang="en-US" sz="3000" b="1" dirty="0" err="1">
                <a:solidFill>
                  <a:srgbClr val="0070C0"/>
                </a:solidFill>
                <a:latin typeface="Helvetica" pitchFamily="2" charset="0"/>
              </a:rPr>
              <a:t>sont-ils</a:t>
            </a:r>
            <a:r>
              <a:rPr lang="en-US" sz="3000" b="1" dirty="0">
                <a:solidFill>
                  <a:srgbClr val="0070C0"/>
                </a:solidFill>
                <a:latin typeface="Helvetica" pitchFamily="2" charset="0"/>
              </a:rPr>
              <a:t> </a:t>
            </a:r>
            <a:r>
              <a:rPr lang="en-US" sz="3000" b="1" dirty="0" err="1">
                <a:solidFill>
                  <a:srgbClr val="0070C0"/>
                </a:solidFill>
                <a:latin typeface="Helvetica" pitchFamily="2" charset="0"/>
              </a:rPr>
              <a:t>différents</a:t>
            </a:r>
            <a:r>
              <a:rPr lang="en-US" sz="3000" b="1" dirty="0">
                <a:solidFill>
                  <a:srgbClr val="0070C0"/>
                </a:solidFill>
                <a:latin typeface="Helvetica" pitchFamily="2" charset="0"/>
              </a:rPr>
              <a:t> des </a:t>
            </a:r>
            <a:r>
              <a:rPr lang="en-US" sz="3000" b="1" dirty="0" err="1">
                <a:solidFill>
                  <a:srgbClr val="0070C0"/>
                </a:solidFill>
                <a:latin typeface="Helvetica" pitchFamily="2" charset="0"/>
              </a:rPr>
              <a:t>modèles</a:t>
            </a:r>
            <a:r>
              <a:rPr lang="en-US" sz="3000" b="1" dirty="0">
                <a:solidFill>
                  <a:srgbClr val="0070C0"/>
                </a:solidFill>
                <a:latin typeface="Helvetica" pitchFamily="2" charset="0"/>
              </a:rPr>
              <a:t> </a:t>
            </a:r>
            <a:r>
              <a:rPr lang="en-US" sz="3000" b="1" dirty="0" err="1">
                <a:solidFill>
                  <a:srgbClr val="0070C0"/>
                </a:solidFill>
                <a:latin typeface="Helvetica" pitchFamily="2" charset="0"/>
              </a:rPr>
              <a:t>statistiques</a:t>
            </a:r>
            <a:r>
              <a:rPr lang="en-US" sz="3000" b="1" dirty="0">
                <a:solidFill>
                  <a:srgbClr val="0070C0"/>
                </a:solidFill>
                <a:latin typeface="Helvetica" pitchFamily="2" charset="0"/>
              </a:rPr>
              <a:t>?</a:t>
            </a:r>
            <a:br>
              <a:rPr lang="en-US" sz="3000" dirty="0">
                <a:latin typeface="Helvetica" pitchFamily="2" charset="0"/>
              </a:rPr>
            </a:br>
            <a:br>
              <a:rPr lang="en-US" sz="3000" dirty="0">
                <a:latin typeface="Helvetica" pitchFamily="2" charset="0"/>
              </a:rPr>
            </a:br>
            <a:endParaRPr lang="en-US" sz="3000" dirty="0">
              <a:latin typeface="Helvetica" pitchFamily="2" charset="0"/>
            </a:endParaRPr>
          </a:p>
        </p:txBody>
      </p:sp>
      <p:sp>
        <p:nvSpPr>
          <p:cNvPr id="3" name="Content Placeholder 2">
            <a:extLst>
              <a:ext uri="{FF2B5EF4-FFF2-40B4-BE49-F238E27FC236}">
                <a16:creationId xmlns:a16="http://schemas.microsoft.com/office/drawing/2014/main" id="{54A6A1DB-B7F9-6D45-A8DF-B031C041A39B}"/>
              </a:ext>
            </a:extLst>
          </p:cNvPr>
          <p:cNvSpPr>
            <a:spLocks noGrp="1"/>
          </p:cNvSpPr>
          <p:nvPr>
            <p:ph idx="1"/>
          </p:nvPr>
        </p:nvSpPr>
        <p:spPr>
          <a:xfrm>
            <a:off x="628650" y="2078182"/>
            <a:ext cx="7886700" cy="4098781"/>
          </a:xfrm>
        </p:spPr>
        <p:txBody>
          <a:bodyPr>
            <a:normAutofit/>
          </a:bodyPr>
          <a:lstStyle/>
          <a:p>
            <a:pPr marL="0" indent="0" algn="ctr">
              <a:buNone/>
            </a:pPr>
            <a:r>
              <a:rPr lang="en-US" sz="2600" dirty="0"/>
              <a:t>Make explicit hypotheses about biological mechanisms that drive infection dynamics (may not be realistic, but still explicit) </a:t>
            </a:r>
          </a:p>
          <a:p>
            <a:pPr marL="0" indent="0" algn="ctr">
              <a:buNone/>
            </a:pPr>
            <a:br>
              <a:rPr lang="en-US" sz="2600" dirty="0"/>
            </a:br>
            <a:r>
              <a:rPr lang="en-US" sz="2600" dirty="0">
                <a:solidFill>
                  <a:srgbClr val="0070C0"/>
                </a:solidFill>
              </a:rPr>
              <a:t>Faire des </a:t>
            </a:r>
            <a:r>
              <a:rPr lang="en-US" sz="2600" dirty="0" err="1">
                <a:solidFill>
                  <a:srgbClr val="0070C0"/>
                </a:solidFill>
              </a:rPr>
              <a:t>hypothèses</a:t>
            </a:r>
            <a:r>
              <a:rPr lang="en-US" sz="2600" dirty="0">
                <a:solidFill>
                  <a:srgbClr val="0070C0"/>
                </a:solidFill>
              </a:rPr>
              <a:t> </a:t>
            </a:r>
            <a:r>
              <a:rPr lang="en-US" sz="2600" dirty="0" err="1">
                <a:solidFill>
                  <a:srgbClr val="0070C0"/>
                </a:solidFill>
              </a:rPr>
              <a:t>explicites</a:t>
            </a:r>
            <a:r>
              <a:rPr lang="en-US" sz="2600" dirty="0">
                <a:solidFill>
                  <a:srgbClr val="0070C0"/>
                </a:solidFill>
              </a:rPr>
              <a:t> sur les </a:t>
            </a:r>
            <a:r>
              <a:rPr lang="en-US" sz="2600" dirty="0" err="1">
                <a:solidFill>
                  <a:srgbClr val="0070C0"/>
                </a:solidFill>
              </a:rPr>
              <a:t>mécanismes</a:t>
            </a:r>
            <a:r>
              <a:rPr lang="en-US" sz="2600" dirty="0">
                <a:solidFill>
                  <a:srgbClr val="0070C0"/>
                </a:solidFill>
              </a:rPr>
              <a:t> </a:t>
            </a:r>
            <a:r>
              <a:rPr lang="en-US" sz="2600" dirty="0" err="1">
                <a:solidFill>
                  <a:srgbClr val="0070C0"/>
                </a:solidFill>
              </a:rPr>
              <a:t>biologiques</a:t>
            </a:r>
            <a:r>
              <a:rPr lang="en-US" sz="2600" dirty="0">
                <a:solidFill>
                  <a:srgbClr val="0070C0"/>
                </a:solidFill>
              </a:rPr>
              <a:t> qui </a:t>
            </a:r>
            <a:r>
              <a:rPr lang="en-US" sz="2600" dirty="0" err="1">
                <a:solidFill>
                  <a:srgbClr val="0070C0"/>
                </a:solidFill>
              </a:rPr>
              <a:t>régissent</a:t>
            </a:r>
            <a:r>
              <a:rPr lang="en-US" sz="2600" dirty="0">
                <a:solidFill>
                  <a:srgbClr val="0070C0"/>
                </a:solidFill>
              </a:rPr>
              <a:t> la </a:t>
            </a:r>
            <a:r>
              <a:rPr lang="en-US" sz="2600" dirty="0" err="1">
                <a:solidFill>
                  <a:srgbClr val="0070C0"/>
                </a:solidFill>
              </a:rPr>
              <a:t>dynamique</a:t>
            </a:r>
            <a:r>
              <a:rPr lang="en-US" sz="2600" dirty="0">
                <a:solidFill>
                  <a:srgbClr val="0070C0"/>
                </a:solidFill>
              </a:rPr>
              <a:t> de </a:t>
            </a:r>
            <a:r>
              <a:rPr lang="en-US" sz="2600" dirty="0" err="1">
                <a:solidFill>
                  <a:srgbClr val="0070C0"/>
                </a:solidFill>
              </a:rPr>
              <a:t>l'infection</a:t>
            </a:r>
            <a:r>
              <a:rPr lang="en-US" sz="2600" dirty="0">
                <a:solidFill>
                  <a:srgbClr val="0070C0"/>
                </a:solidFill>
              </a:rPr>
              <a:t> (</a:t>
            </a:r>
            <a:r>
              <a:rPr lang="en-US" sz="2600" dirty="0" err="1">
                <a:solidFill>
                  <a:srgbClr val="0070C0"/>
                </a:solidFill>
              </a:rPr>
              <a:t>peut</a:t>
            </a:r>
            <a:r>
              <a:rPr lang="en-US" sz="2600" dirty="0">
                <a:solidFill>
                  <a:srgbClr val="0070C0"/>
                </a:solidFill>
              </a:rPr>
              <a:t> ne pas </a:t>
            </a:r>
            <a:r>
              <a:rPr lang="en-US" sz="2600" dirty="0" err="1">
                <a:solidFill>
                  <a:srgbClr val="0070C0"/>
                </a:solidFill>
              </a:rPr>
              <a:t>être</a:t>
            </a:r>
            <a:r>
              <a:rPr lang="en-US" sz="2600" dirty="0">
                <a:solidFill>
                  <a:srgbClr val="0070C0"/>
                </a:solidFill>
              </a:rPr>
              <a:t> </a:t>
            </a:r>
            <a:r>
              <a:rPr lang="en-US" sz="2600" dirty="0" err="1">
                <a:solidFill>
                  <a:srgbClr val="0070C0"/>
                </a:solidFill>
              </a:rPr>
              <a:t>réaliste</a:t>
            </a:r>
            <a:r>
              <a:rPr lang="en-US" sz="2600" dirty="0">
                <a:solidFill>
                  <a:srgbClr val="0070C0"/>
                </a:solidFill>
              </a:rPr>
              <a:t>, </a:t>
            </a:r>
            <a:r>
              <a:rPr lang="en-US" sz="2600" dirty="0" err="1">
                <a:solidFill>
                  <a:srgbClr val="0070C0"/>
                </a:solidFill>
              </a:rPr>
              <a:t>mais</a:t>
            </a:r>
            <a:r>
              <a:rPr lang="en-US" sz="2600" dirty="0">
                <a:solidFill>
                  <a:srgbClr val="0070C0"/>
                </a:solidFill>
              </a:rPr>
              <a:t> </a:t>
            </a:r>
            <a:r>
              <a:rPr lang="en-US" sz="2600" dirty="0" err="1">
                <a:solidFill>
                  <a:srgbClr val="0070C0"/>
                </a:solidFill>
              </a:rPr>
              <a:t>toujours</a:t>
            </a:r>
            <a:r>
              <a:rPr lang="en-US" sz="2600" dirty="0">
                <a:solidFill>
                  <a:srgbClr val="0070C0"/>
                </a:solidFill>
              </a:rPr>
              <a:t> </a:t>
            </a:r>
            <a:r>
              <a:rPr lang="en-US" sz="2600" dirty="0" err="1">
                <a:solidFill>
                  <a:srgbClr val="0070C0"/>
                </a:solidFill>
              </a:rPr>
              <a:t>explicite</a:t>
            </a:r>
            <a:r>
              <a:rPr lang="en-US" sz="2600" dirty="0">
                <a:solidFill>
                  <a:srgbClr val="0070C0"/>
                </a:solidFill>
              </a:rPr>
              <a:t>)</a:t>
            </a:r>
            <a:br>
              <a:rPr lang="en-US" sz="2600" dirty="0">
                <a:solidFill>
                  <a:srgbClr val="0070C0"/>
                </a:solidFill>
              </a:rPr>
            </a:br>
            <a:endParaRPr lang="en-US" sz="2600" dirty="0">
              <a:solidFill>
                <a:srgbClr val="0070C0"/>
              </a:solidFill>
            </a:endParaRPr>
          </a:p>
        </p:txBody>
      </p:sp>
      <p:sp>
        <p:nvSpPr>
          <p:cNvPr id="4" name="Rectangle 3">
            <a:extLst>
              <a:ext uri="{FF2B5EF4-FFF2-40B4-BE49-F238E27FC236}">
                <a16:creationId xmlns:a16="http://schemas.microsoft.com/office/drawing/2014/main" id="{067FF591-E27C-1D47-AD27-4A77E63B63A7}"/>
              </a:ext>
            </a:extLst>
          </p:cNvPr>
          <p:cNvSpPr/>
          <p:nvPr/>
        </p:nvSpPr>
        <p:spPr>
          <a:xfrm>
            <a:off x="695153" y="2078182"/>
            <a:ext cx="7753694" cy="44146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1544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BEA0-20E7-BD54-F639-1419BF0BF4DE}"/>
              </a:ext>
            </a:extLst>
          </p:cNvPr>
          <p:cNvSpPr>
            <a:spLocks noGrp="1"/>
          </p:cNvSpPr>
          <p:nvPr>
            <p:ph type="title"/>
          </p:nvPr>
        </p:nvSpPr>
        <p:spPr>
          <a:xfrm>
            <a:off x="468285" y="-148194"/>
            <a:ext cx="7886700" cy="1325563"/>
          </a:xfrm>
        </p:spPr>
        <p:txBody>
          <a:bodyPr/>
          <a:lstStyle/>
          <a:p>
            <a:pPr algn="ctr"/>
            <a:r>
              <a:rPr lang="en-US" b="1" dirty="0"/>
              <a:t>What is R0?</a:t>
            </a:r>
          </a:p>
        </p:txBody>
      </p:sp>
      <p:pic>
        <p:nvPicPr>
          <p:cNvPr id="10242" name="Picture 2" descr="Meme Creator - Funny One does not simply skip a weekly check in Meme  Generator at MemeCreator.org!">
            <a:extLst>
              <a:ext uri="{FF2B5EF4-FFF2-40B4-BE49-F238E27FC236}">
                <a16:creationId xmlns:a16="http://schemas.microsoft.com/office/drawing/2014/main" id="{4ACBA7BC-67AC-A619-E1EF-BE2AEA2B8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4510703"/>
            <a:ext cx="37211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1167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BEA0-20E7-BD54-F639-1419BF0BF4DE}"/>
              </a:ext>
            </a:extLst>
          </p:cNvPr>
          <p:cNvSpPr>
            <a:spLocks noGrp="1"/>
          </p:cNvSpPr>
          <p:nvPr>
            <p:ph type="title"/>
          </p:nvPr>
        </p:nvSpPr>
        <p:spPr>
          <a:xfrm>
            <a:off x="468285" y="-148194"/>
            <a:ext cx="7886700" cy="1325563"/>
          </a:xfrm>
        </p:spPr>
        <p:txBody>
          <a:bodyPr/>
          <a:lstStyle/>
          <a:p>
            <a:pPr algn="ctr"/>
            <a:r>
              <a:rPr lang="en-US" b="1" dirty="0"/>
              <a:t>What is R0?</a:t>
            </a:r>
          </a:p>
        </p:txBody>
      </p:sp>
      <p:sp>
        <p:nvSpPr>
          <p:cNvPr id="3" name="Title 1">
            <a:extLst>
              <a:ext uri="{FF2B5EF4-FFF2-40B4-BE49-F238E27FC236}">
                <a16:creationId xmlns:a16="http://schemas.microsoft.com/office/drawing/2014/main" id="{C4D4E246-481A-CBBA-BFAC-F8C87BE64CD6}"/>
              </a:ext>
            </a:extLst>
          </p:cNvPr>
          <p:cNvSpPr txBox="1">
            <a:spLocks/>
          </p:cNvSpPr>
          <p:nvPr/>
        </p:nvSpPr>
        <p:spPr>
          <a:xfrm>
            <a:off x="468285" y="810597"/>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a:t>The average number of secondary infections from the first infectious individual in a naïve population</a:t>
            </a:r>
          </a:p>
        </p:txBody>
      </p:sp>
      <p:pic>
        <p:nvPicPr>
          <p:cNvPr id="10242" name="Picture 2" descr="Meme Creator - Funny One does not simply skip a weekly check in Meme  Generator at MemeCreator.org!">
            <a:extLst>
              <a:ext uri="{FF2B5EF4-FFF2-40B4-BE49-F238E27FC236}">
                <a16:creationId xmlns:a16="http://schemas.microsoft.com/office/drawing/2014/main" id="{4ACBA7BC-67AC-A619-E1EF-BE2AEA2B8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4510703"/>
            <a:ext cx="37211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9519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BEA0-20E7-BD54-F639-1419BF0BF4DE}"/>
              </a:ext>
            </a:extLst>
          </p:cNvPr>
          <p:cNvSpPr>
            <a:spLocks noGrp="1"/>
          </p:cNvSpPr>
          <p:nvPr>
            <p:ph type="title"/>
          </p:nvPr>
        </p:nvSpPr>
        <p:spPr>
          <a:xfrm>
            <a:off x="468285" y="-148194"/>
            <a:ext cx="7886700" cy="1325563"/>
          </a:xfrm>
        </p:spPr>
        <p:txBody>
          <a:bodyPr/>
          <a:lstStyle/>
          <a:p>
            <a:pPr algn="ctr"/>
            <a:r>
              <a:rPr lang="en-US" b="1" dirty="0"/>
              <a:t>What is R0?</a:t>
            </a:r>
          </a:p>
        </p:txBody>
      </p:sp>
      <p:sp>
        <p:nvSpPr>
          <p:cNvPr id="3" name="Title 1">
            <a:extLst>
              <a:ext uri="{FF2B5EF4-FFF2-40B4-BE49-F238E27FC236}">
                <a16:creationId xmlns:a16="http://schemas.microsoft.com/office/drawing/2014/main" id="{C4D4E246-481A-CBBA-BFAC-F8C87BE64CD6}"/>
              </a:ext>
            </a:extLst>
          </p:cNvPr>
          <p:cNvSpPr txBox="1">
            <a:spLocks/>
          </p:cNvSpPr>
          <p:nvPr/>
        </p:nvSpPr>
        <p:spPr>
          <a:xfrm>
            <a:off x="468285" y="810597"/>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a:t>The average number of secondary infections from the first infectious individual in a naïve population</a:t>
            </a:r>
          </a:p>
        </p:txBody>
      </p:sp>
      <p:pic>
        <p:nvPicPr>
          <p:cNvPr id="10242" name="Picture 2" descr="Meme Creator - Funny One does not simply skip a weekly check in Meme  Generator at MemeCreator.org!">
            <a:extLst>
              <a:ext uri="{FF2B5EF4-FFF2-40B4-BE49-F238E27FC236}">
                <a16:creationId xmlns:a16="http://schemas.microsoft.com/office/drawing/2014/main" id="{4ACBA7BC-67AC-A619-E1EF-BE2AEA2B8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4510703"/>
            <a:ext cx="3721100" cy="21844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C1BB78A-6AE0-07A4-5C16-66ACDD9BE373}"/>
              </a:ext>
            </a:extLst>
          </p:cNvPr>
          <p:cNvSpPr txBox="1">
            <a:spLocks/>
          </p:cNvSpPr>
          <p:nvPr/>
        </p:nvSpPr>
        <p:spPr>
          <a:xfrm>
            <a:off x="628650" y="1807427"/>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b="1" dirty="0"/>
              <a:t>What is R</a:t>
            </a:r>
            <a:r>
              <a:rPr lang="en-US" b="1" baseline="-25000" dirty="0"/>
              <a:t>E</a:t>
            </a:r>
            <a:r>
              <a:rPr lang="en-US" b="1" dirty="0"/>
              <a:t>?</a:t>
            </a:r>
          </a:p>
        </p:txBody>
      </p:sp>
    </p:spTree>
    <p:extLst>
      <p:ext uri="{BB962C8B-B14F-4D97-AF65-F5344CB8AC3E}">
        <p14:creationId xmlns:p14="http://schemas.microsoft.com/office/powerpoint/2010/main" val="17161635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BEA0-20E7-BD54-F639-1419BF0BF4DE}"/>
              </a:ext>
            </a:extLst>
          </p:cNvPr>
          <p:cNvSpPr>
            <a:spLocks noGrp="1"/>
          </p:cNvSpPr>
          <p:nvPr>
            <p:ph type="title"/>
          </p:nvPr>
        </p:nvSpPr>
        <p:spPr>
          <a:xfrm>
            <a:off x="468285" y="-148194"/>
            <a:ext cx="7886700" cy="1325563"/>
          </a:xfrm>
        </p:spPr>
        <p:txBody>
          <a:bodyPr/>
          <a:lstStyle/>
          <a:p>
            <a:pPr algn="ctr"/>
            <a:r>
              <a:rPr lang="en-US" b="1" dirty="0"/>
              <a:t>What is R0?</a:t>
            </a:r>
          </a:p>
        </p:txBody>
      </p:sp>
      <p:sp>
        <p:nvSpPr>
          <p:cNvPr id="3" name="Title 1">
            <a:extLst>
              <a:ext uri="{FF2B5EF4-FFF2-40B4-BE49-F238E27FC236}">
                <a16:creationId xmlns:a16="http://schemas.microsoft.com/office/drawing/2014/main" id="{C4D4E246-481A-CBBA-BFAC-F8C87BE64CD6}"/>
              </a:ext>
            </a:extLst>
          </p:cNvPr>
          <p:cNvSpPr txBox="1">
            <a:spLocks/>
          </p:cNvSpPr>
          <p:nvPr/>
        </p:nvSpPr>
        <p:spPr>
          <a:xfrm>
            <a:off x="468285" y="810597"/>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a:t>The average number of secondary infections from the first infectious individual in a naïve population</a:t>
            </a:r>
          </a:p>
        </p:txBody>
      </p:sp>
      <p:pic>
        <p:nvPicPr>
          <p:cNvPr id="10242" name="Picture 2" descr="Meme Creator - Funny One does not simply skip a weekly check in Meme  Generator at MemeCreator.org!">
            <a:extLst>
              <a:ext uri="{FF2B5EF4-FFF2-40B4-BE49-F238E27FC236}">
                <a16:creationId xmlns:a16="http://schemas.microsoft.com/office/drawing/2014/main" id="{4ACBA7BC-67AC-A619-E1EF-BE2AEA2B8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1150" y="4510703"/>
            <a:ext cx="3721100" cy="21844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C1BB78A-6AE0-07A4-5C16-66ACDD9BE373}"/>
              </a:ext>
            </a:extLst>
          </p:cNvPr>
          <p:cNvSpPr txBox="1">
            <a:spLocks/>
          </p:cNvSpPr>
          <p:nvPr/>
        </p:nvSpPr>
        <p:spPr>
          <a:xfrm>
            <a:off x="628650" y="1807427"/>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b="1" dirty="0"/>
              <a:t>What is R</a:t>
            </a:r>
            <a:r>
              <a:rPr lang="en-US" b="1" baseline="-25000" dirty="0"/>
              <a:t>E</a:t>
            </a:r>
            <a:r>
              <a:rPr lang="en-US" b="1" dirty="0"/>
              <a:t>?</a:t>
            </a:r>
          </a:p>
        </p:txBody>
      </p:sp>
      <p:sp>
        <p:nvSpPr>
          <p:cNvPr id="5" name="Title 1">
            <a:extLst>
              <a:ext uri="{FF2B5EF4-FFF2-40B4-BE49-F238E27FC236}">
                <a16:creationId xmlns:a16="http://schemas.microsoft.com/office/drawing/2014/main" id="{AAA6DB9F-188A-8E11-1160-CEAA7CF377B7}"/>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a:t>The average number of secondary infections from an infectious individual in a non-naïve population</a:t>
            </a:r>
          </a:p>
        </p:txBody>
      </p:sp>
    </p:spTree>
    <p:extLst>
      <p:ext uri="{BB962C8B-B14F-4D97-AF65-F5344CB8AC3E}">
        <p14:creationId xmlns:p14="http://schemas.microsoft.com/office/powerpoint/2010/main" val="418358816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BEA0-20E7-BD54-F639-1419BF0BF4DE}"/>
              </a:ext>
            </a:extLst>
          </p:cNvPr>
          <p:cNvSpPr>
            <a:spLocks noGrp="1"/>
          </p:cNvSpPr>
          <p:nvPr>
            <p:ph type="title"/>
          </p:nvPr>
        </p:nvSpPr>
        <p:spPr>
          <a:xfrm>
            <a:off x="468285" y="-148194"/>
            <a:ext cx="7886700" cy="1325563"/>
          </a:xfrm>
        </p:spPr>
        <p:txBody>
          <a:bodyPr/>
          <a:lstStyle/>
          <a:p>
            <a:pPr algn="ctr"/>
            <a:r>
              <a:rPr lang="en-US" b="1" dirty="0"/>
              <a:t>What is R0?</a:t>
            </a:r>
          </a:p>
        </p:txBody>
      </p:sp>
      <p:sp>
        <p:nvSpPr>
          <p:cNvPr id="3" name="Title 1">
            <a:extLst>
              <a:ext uri="{FF2B5EF4-FFF2-40B4-BE49-F238E27FC236}">
                <a16:creationId xmlns:a16="http://schemas.microsoft.com/office/drawing/2014/main" id="{C4D4E246-481A-CBBA-BFAC-F8C87BE64CD6}"/>
              </a:ext>
            </a:extLst>
          </p:cNvPr>
          <p:cNvSpPr txBox="1">
            <a:spLocks/>
          </p:cNvSpPr>
          <p:nvPr/>
        </p:nvSpPr>
        <p:spPr>
          <a:xfrm>
            <a:off x="468285" y="810597"/>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a:t>The average number of secondary infections from the first infectious individual in a naïve population</a:t>
            </a:r>
          </a:p>
        </p:txBody>
      </p:sp>
      <p:sp>
        <p:nvSpPr>
          <p:cNvPr id="4" name="Title 1">
            <a:extLst>
              <a:ext uri="{FF2B5EF4-FFF2-40B4-BE49-F238E27FC236}">
                <a16:creationId xmlns:a16="http://schemas.microsoft.com/office/drawing/2014/main" id="{6C1BB78A-6AE0-07A4-5C16-66ACDD9BE373}"/>
              </a:ext>
            </a:extLst>
          </p:cNvPr>
          <p:cNvSpPr txBox="1">
            <a:spLocks/>
          </p:cNvSpPr>
          <p:nvPr/>
        </p:nvSpPr>
        <p:spPr>
          <a:xfrm>
            <a:off x="628650" y="1807427"/>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b="1" dirty="0"/>
              <a:t>What is R</a:t>
            </a:r>
            <a:r>
              <a:rPr lang="en-US" b="1" baseline="-25000" dirty="0"/>
              <a:t>E</a:t>
            </a:r>
            <a:r>
              <a:rPr lang="en-US" b="1" dirty="0"/>
              <a:t>?</a:t>
            </a:r>
          </a:p>
        </p:txBody>
      </p:sp>
      <p:sp>
        <p:nvSpPr>
          <p:cNvPr id="5" name="Title 1">
            <a:extLst>
              <a:ext uri="{FF2B5EF4-FFF2-40B4-BE49-F238E27FC236}">
                <a16:creationId xmlns:a16="http://schemas.microsoft.com/office/drawing/2014/main" id="{AAA6DB9F-188A-8E11-1160-CEAA7CF377B7}"/>
              </a:ext>
            </a:extLst>
          </p:cNvPr>
          <p:cNvSpPr txBox="1">
            <a:spLocks/>
          </p:cNvSpPr>
          <p:nvPr/>
        </p:nvSpPr>
        <p:spPr>
          <a:xfrm>
            <a:off x="628650" y="2766218"/>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b="1" dirty="0"/>
              <a:t>The average number of secondary infections from an infectious individual in a non-naïve population</a:t>
            </a:r>
          </a:p>
        </p:txBody>
      </p:sp>
      <p:sp>
        <p:nvSpPr>
          <p:cNvPr id="6" name="Title 1">
            <a:extLst>
              <a:ext uri="{FF2B5EF4-FFF2-40B4-BE49-F238E27FC236}">
                <a16:creationId xmlns:a16="http://schemas.microsoft.com/office/drawing/2014/main" id="{BD29332E-6D9C-019D-C237-2735AC25BB42}"/>
              </a:ext>
            </a:extLst>
          </p:cNvPr>
          <p:cNvSpPr txBox="1">
            <a:spLocks/>
          </p:cNvSpPr>
          <p:nvPr/>
        </p:nvSpPr>
        <p:spPr>
          <a:xfrm>
            <a:off x="628650" y="4721839"/>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b="1" dirty="0"/>
              <a:t>How could you modify the simple SIR model to represent COVID-19?</a:t>
            </a:r>
          </a:p>
        </p:txBody>
      </p:sp>
    </p:spTree>
    <p:extLst>
      <p:ext uri="{BB962C8B-B14F-4D97-AF65-F5344CB8AC3E}">
        <p14:creationId xmlns:p14="http://schemas.microsoft.com/office/powerpoint/2010/main" val="39770859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AA996D-CEF3-8843-8E9E-EEC4BA2998FF}"/>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vaccination</a:t>
            </a:r>
            <a:endParaRPr lang="en-US" sz="2800" dirty="0">
              <a:solidFill>
                <a:srgbClr val="000000"/>
              </a:solidFill>
              <a:effectLst/>
              <a:latin typeface="Helvetica" pitchFamily="2" charset="0"/>
            </a:endParaRPr>
          </a:p>
        </p:txBody>
      </p:sp>
      <p:cxnSp>
        <p:nvCxnSpPr>
          <p:cNvPr id="5" name="Curved Connector 4">
            <a:extLst>
              <a:ext uri="{FF2B5EF4-FFF2-40B4-BE49-F238E27FC236}">
                <a16:creationId xmlns:a16="http://schemas.microsoft.com/office/drawing/2014/main" id="{1A65509F-7FA8-9A4A-8FC2-1191184AD705}"/>
              </a:ext>
            </a:extLst>
          </p:cNvPr>
          <p:cNvCxnSpPr>
            <a:cxnSpLocks/>
          </p:cNvCxnSpPr>
          <p:nvPr/>
        </p:nvCxnSpPr>
        <p:spPr>
          <a:xfrm rot="16200000" flipH="1" flipV="1">
            <a:off x="3503107" y="1739062"/>
            <a:ext cx="538892" cy="581886"/>
          </a:xfrm>
          <a:prstGeom prst="curvedConnector4">
            <a:avLst>
              <a:gd name="adj1" fmla="val -73271"/>
              <a:gd name="adj2" fmla="val 160716"/>
            </a:avLst>
          </a:prstGeom>
          <a:ln w="28575">
            <a:solidFill>
              <a:srgbClr val="FF0000"/>
            </a:solidFill>
            <a:prstDash val="lgDash"/>
            <a:tailEnd type="triangle"/>
          </a:ln>
          <a:scene3d>
            <a:camera prst="orthographicFront">
              <a:rot lat="0" lon="0" rev="18900000"/>
            </a:camera>
            <a:lightRig rig="threePt" dir="t"/>
          </a:scene3d>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22D34F2-A0B0-754A-A327-9856469DA70A}"/>
              </a:ext>
            </a:extLst>
          </p:cNvPr>
          <p:cNvSpPr/>
          <p:nvPr/>
        </p:nvSpPr>
        <p:spPr>
          <a:xfrm>
            <a:off x="3820738" y="1780125"/>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23FAEB57-41FB-FB45-8F98-E2B0A8E11034}"/>
              </a:ext>
            </a:extLst>
          </p:cNvPr>
          <p:cNvSpPr/>
          <p:nvPr/>
        </p:nvSpPr>
        <p:spPr>
          <a:xfrm>
            <a:off x="6680315" y="1780125"/>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8" name="Curved Connector 7">
            <a:extLst>
              <a:ext uri="{FF2B5EF4-FFF2-40B4-BE49-F238E27FC236}">
                <a16:creationId xmlns:a16="http://schemas.microsoft.com/office/drawing/2014/main" id="{A6421F2E-D039-444F-B158-7ABD7536A524}"/>
              </a:ext>
            </a:extLst>
          </p:cNvPr>
          <p:cNvCxnSpPr>
            <a:cxnSpLocks/>
          </p:cNvCxnSpPr>
          <p:nvPr/>
        </p:nvCxnSpPr>
        <p:spPr>
          <a:xfrm>
            <a:off x="2710994" y="249501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9CB7204E-FDE5-5541-9374-D0E36E30B2E1}"/>
              </a:ext>
            </a:extLst>
          </p:cNvPr>
          <p:cNvCxnSpPr>
            <a:cxnSpLocks/>
          </p:cNvCxnSpPr>
          <p:nvPr/>
        </p:nvCxnSpPr>
        <p:spPr>
          <a:xfrm>
            <a:off x="5553944" y="250771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BAE4DE3-9521-DC4C-8F26-D78FFA5D823A}"/>
              </a:ext>
            </a:extLst>
          </p:cNvPr>
          <p:cNvSpPr/>
          <p:nvPr/>
        </p:nvSpPr>
        <p:spPr>
          <a:xfrm>
            <a:off x="2540580" y="2110022"/>
            <a:ext cx="1372555" cy="369332"/>
          </a:xfrm>
          <a:prstGeom prst="rect">
            <a:avLst/>
          </a:prstGeom>
        </p:spPr>
        <p:txBody>
          <a:bodyPr wrap="none">
            <a:spAutoFit/>
          </a:bodyPr>
          <a:lstStyle/>
          <a:p>
            <a:r>
              <a:rPr lang="en-US" dirty="0"/>
              <a:t>transmission</a:t>
            </a:r>
          </a:p>
        </p:txBody>
      </p:sp>
      <p:sp>
        <p:nvSpPr>
          <p:cNvPr id="14" name="Rectangle 13">
            <a:extLst>
              <a:ext uri="{FF2B5EF4-FFF2-40B4-BE49-F238E27FC236}">
                <a16:creationId xmlns:a16="http://schemas.microsoft.com/office/drawing/2014/main" id="{9D6D1E1E-8C05-6644-A801-E547E6EC2620}"/>
              </a:ext>
            </a:extLst>
          </p:cNvPr>
          <p:cNvSpPr/>
          <p:nvPr/>
        </p:nvSpPr>
        <p:spPr>
          <a:xfrm>
            <a:off x="5587197" y="2096709"/>
            <a:ext cx="996748" cy="369332"/>
          </a:xfrm>
          <a:prstGeom prst="rect">
            <a:avLst/>
          </a:prstGeom>
        </p:spPr>
        <p:txBody>
          <a:bodyPr wrap="none">
            <a:spAutoFit/>
          </a:bodyPr>
          <a:lstStyle/>
          <a:p>
            <a:r>
              <a:rPr lang="en-US" dirty="0"/>
              <a:t>recovery</a:t>
            </a:r>
          </a:p>
        </p:txBody>
      </p:sp>
      <p:sp>
        <p:nvSpPr>
          <p:cNvPr id="29" name="Rectangle 28">
            <a:extLst>
              <a:ext uri="{FF2B5EF4-FFF2-40B4-BE49-F238E27FC236}">
                <a16:creationId xmlns:a16="http://schemas.microsoft.com/office/drawing/2014/main" id="{77677081-36B7-554A-83BE-FBDE561D36C4}"/>
              </a:ext>
            </a:extLst>
          </p:cNvPr>
          <p:cNvSpPr/>
          <p:nvPr/>
        </p:nvSpPr>
        <p:spPr>
          <a:xfrm>
            <a:off x="851016" y="1799174"/>
            <a:ext cx="1612669" cy="14297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30" name="Curved Connector 29">
            <a:extLst>
              <a:ext uri="{FF2B5EF4-FFF2-40B4-BE49-F238E27FC236}">
                <a16:creationId xmlns:a16="http://schemas.microsoft.com/office/drawing/2014/main" id="{BD476273-212F-BD48-B46D-41F59FCC9B5D}"/>
              </a:ext>
            </a:extLst>
          </p:cNvPr>
          <p:cNvCxnSpPr>
            <a:cxnSpLocks/>
            <a:stCxn id="29" idx="2"/>
            <a:endCxn id="7" idx="2"/>
          </p:cNvCxnSpPr>
          <p:nvPr/>
        </p:nvCxnSpPr>
        <p:spPr>
          <a:xfrm rot="5400000" flipH="1" flipV="1">
            <a:off x="4562475" y="304789"/>
            <a:ext cx="19049" cy="5829299"/>
          </a:xfrm>
          <a:prstGeom prst="curvedConnector3">
            <a:avLst>
              <a:gd name="adj1" fmla="val -442932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43772D-5B61-8743-915B-583A30136607}"/>
              </a:ext>
            </a:extLst>
          </p:cNvPr>
          <p:cNvSpPr/>
          <p:nvPr/>
        </p:nvSpPr>
        <p:spPr>
          <a:xfrm>
            <a:off x="3913135" y="3592718"/>
            <a:ext cx="1248355" cy="369332"/>
          </a:xfrm>
          <a:prstGeom prst="rect">
            <a:avLst/>
          </a:prstGeom>
        </p:spPr>
        <p:txBody>
          <a:bodyPr wrap="none">
            <a:spAutoFit/>
          </a:bodyPr>
          <a:lstStyle/>
          <a:p>
            <a:r>
              <a:rPr lang="en-US" dirty="0"/>
              <a:t>vaccination</a:t>
            </a:r>
          </a:p>
        </p:txBody>
      </p:sp>
      <p:sp>
        <p:nvSpPr>
          <p:cNvPr id="36" name="Rectangle 35">
            <a:extLst>
              <a:ext uri="{FF2B5EF4-FFF2-40B4-BE49-F238E27FC236}">
                <a16:creationId xmlns:a16="http://schemas.microsoft.com/office/drawing/2014/main" id="{39031025-E7C0-EF4D-922D-DF34BD5C8B0E}"/>
              </a:ext>
            </a:extLst>
          </p:cNvPr>
          <p:cNvSpPr/>
          <p:nvPr/>
        </p:nvSpPr>
        <p:spPr>
          <a:xfrm>
            <a:off x="1907769" y="4620654"/>
            <a:ext cx="5328461" cy="646331"/>
          </a:xfrm>
          <a:prstGeom prst="rect">
            <a:avLst/>
          </a:prstGeom>
        </p:spPr>
        <p:txBody>
          <a:bodyPr wrap="square">
            <a:spAutoFit/>
          </a:bodyPr>
          <a:lstStyle/>
          <a:p>
            <a:pPr algn="ctr"/>
            <a:r>
              <a:rPr lang="en-US" dirty="0">
                <a:solidFill>
                  <a:srgbClr val="000000"/>
                </a:solidFill>
                <a:effectLst/>
                <a:latin typeface="Helvetica Light" panose="020B0403020202020204" pitchFamily="34" charset="0"/>
              </a:rPr>
              <a:t>Vaccination moves people out of </a:t>
            </a:r>
            <a:r>
              <a:rPr lang="en-US" dirty="0" err="1">
                <a:solidFill>
                  <a:srgbClr val="000000"/>
                </a:solidFill>
                <a:effectLst/>
                <a:latin typeface="Helvetica Light" panose="020B0403020202020204" pitchFamily="34" charset="0"/>
              </a:rPr>
              <a:t>susceptibles</a:t>
            </a:r>
            <a:r>
              <a:rPr lang="en-US" dirty="0">
                <a:solidFill>
                  <a:srgbClr val="000000"/>
                </a:solidFill>
                <a:effectLst/>
                <a:latin typeface="Helvetica Light" panose="020B0403020202020204" pitchFamily="34" charset="0"/>
              </a:rPr>
              <a:t> into the immune (recovered) class. </a:t>
            </a:r>
          </a:p>
        </p:txBody>
      </p:sp>
      <p:sp>
        <p:nvSpPr>
          <p:cNvPr id="38" name="Rectangle 37">
            <a:extLst>
              <a:ext uri="{FF2B5EF4-FFF2-40B4-BE49-F238E27FC236}">
                <a16:creationId xmlns:a16="http://schemas.microsoft.com/office/drawing/2014/main" id="{36FB6ADF-BD57-E748-BDBB-F2917E895935}"/>
              </a:ext>
            </a:extLst>
          </p:cNvPr>
          <p:cNvSpPr/>
          <p:nvPr/>
        </p:nvSpPr>
        <p:spPr>
          <a:xfrm>
            <a:off x="1660468" y="5274158"/>
            <a:ext cx="5973733" cy="646331"/>
          </a:xfrm>
          <a:prstGeom prst="rect">
            <a:avLst/>
          </a:prstGeom>
        </p:spPr>
        <p:txBody>
          <a:bodyPr wrap="square">
            <a:spAutoFit/>
          </a:bodyPr>
          <a:lstStyle/>
          <a:p>
            <a:pPr algn="ctr"/>
            <a:r>
              <a:rPr lang="en-US" dirty="0">
                <a:solidFill>
                  <a:srgbClr val="0365C0"/>
                </a:solidFill>
                <a:effectLst/>
                <a:latin typeface="Helvetica" pitchFamily="2" charset="0"/>
              </a:rPr>
              <a:t>La vaccination </a:t>
            </a:r>
            <a:r>
              <a:rPr lang="en-US" dirty="0" err="1">
                <a:solidFill>
                  <a:srgbClr val="0365C0"/>
                </a:solidFill>
                <a:effectLst/>
                <a:latin typeface="Helvetica" pitchFamily="2" charset="0"/>
              </a:rPr>
              <a:t>éloigne</a:t>
            </a:r>
            <a:r>
              <a:rPr lang="en-US" dirty="0">
                <a:solidFill>
                  <a:srgbClr val="0365C0"/>
                </a:solidFill>
                <a:effectLst/>
                <a:latin typeface="Helvetica" pitchFamily="2" charset="0"/>
              </a:rPr>
              <a:t> les </a:t>
            </a:r>
            <a:r>
              <a:rPr lang="en-US" dirty="0" err="1">
                <a:solidFill>
                  <a:srgbClr val="0365C0"/>
                </a:solidFill>
                <a:effectLst/>
                <a:latin typeface="Helvetica" pitchFamily="2" charset="0"/>
              </a:rPr>
              <a:t>personnes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sensibles</a:t>
            </a:r>
            <a:r>
              <a:rPr lang="en-US" dirty="0">
                <a:solidFill>
                  <a:srgbClr val="0365C0"/>
                </a:solidFill>
                <a:effectLst/>
                <a:latin typeface="Helvetica" pitchFamily="2" charset="0"/>
              </a:rPr>
              <a:t> de la </a:t>
            </a:r>
            <a:r>
              <a:rPr lang="en-US" dirty="0" err="1">
                <a:solidFill>
                  <a:srgbClr val="0365C0"/>
                </a:solidFill>
                <a:effectLst/>
                <a:latin typeface="Helvetica" pitchFamily="2" charset="0"/>
              </a:rPr>
              <a:t>maladie</a:t>
            </a:r>
            <a:r>
              <a:rPr lang="en-US" dirty="0">
                <a:solidFill>
                  <a:srgbClr val="0365C0"/>
                </a:solidFill>
                <a:effectLst/>
                <a:latin typeface="Helvetica" pitchFamily="2" charset="0"/>
              </a:rPr>
              <a:t> dans la </a:t>
            </a:r>
            <a:r>
              <a:rPr lang="en-US" dirty="0" err="1">
                <a:solidFill>
                  <a:srgbClr val="0365C0"/>
                </a:solidFill>
                <a:effectLst/>
                <a:latin typeface="Helvetica" pitchFamily="2" charset="0"/>
              </a:rPr>
              <a:t>classe</a:t>
            </a:r>
            <a:r>
              <a:rPr lang="en-US" dirty="0">
                <a:solidFill>
                  <a:srgbClr val="0365C0"/>
                </a:solidFill>
                <a:effectLst/>
                <a:latin typeface="Helvetica" pitchFamily="2" charset="0"/>
              </a:rPr>
              <a:t> </a:t>
            </a:r>
            <a:r>
              <a:rPr lang="en-US" dirty="0" err="1">
                <a:solidFill>
                  <a:srgbClr val="0365C0"/>
                </a:solidFill>
                <a:effectLst/>
                <a:latin typeface="Helvetica" pitchFamily="2" charset="0"/>
              </a:rPr>
              <a:t>immunitaire</a:t>
            </a:r>
            <a:r>
              <a:rPr lang="en-US" dirty="0">
                <a:solidFill>
                  <a:srgbClr val="0365C0"/>
                </a:solidFill>
                <a:effectLst/>
                <a:latin typeface="Helvetica" pitchFamily="2" charset="0"/>
              </a:rPr>
              <a:t> (</a:t>
            </a:r>
            <a:r>
              <a:rPr lang="en-US" dirty="0" err="1">
                <a:solidFill>
                  <a:srgbClr val="0365C0"/>
                </a:solidFill>
                <a:effectLst/>
                <a:latin typeface="Helvetica" pitchFamily="2" charset="0"/>
              </a:rPr>
              <a:t>rétablie</a:t>
            </a:r>
            <a:r>
              <a:rPr lang="en-US" dirty="0">
                <a:solidFill>
                  <a:srgbClr val="0365C0"/>
                </a:solidFill>
                <a:effectLst/>
                <a:latin typeface="Helvetica" pitchFamily="2" charset="0"/>
              </a:rPr>
              <a:t>).</a:t>
            </a:r>
          </a:p>
        </p:txBody>
      </p:sp>
      <p:sp>
        <p:nvSpPr>
          <p:cNvPr id="2" name="Rectangle 1">
            <a:extLst>
              <a:ext uri="{FF2B5EF4-FFF2-40B4-BE49-F238E27FC236}">
                <a16:creationId xmlns:a16="http://schemas.microsoft.com/office/drawing/2014/main" id="{B2BF9EE8-CDA7-83E9-70A1-E71AC72D1389}"/>
              </a:ext>
            </a:extLst>
          </p:cNvPr>
          <p:cNvSpPr/>
          <p:nvPr/>
        </p:nvSpPr>
        <p:spPr>
          <a:xfrm>
            <a:off x="1143000" y="3228963"/>
            <a:ext cx="7048500" cy="1216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7995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AA996D-CEF3-8843-8E9E-EEC4BA2998FF}"/>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vaccination</a:t>
            </a:r>
            <a:endParaRPr lang="en-US" sz="2800" dirty="0">
              <a:solidFill>
                <a:srgbClr val="000000"/>
              </a:solidFill>
              <a:effectLst/>
              <a:latin typeface="Helvetica" pitchFamily="2" charset="0"/>
            </a:endParaRPr>
          </a:p>
        </p:txBody>
      </p:sp>
      <p:cxnSp>
        <p:nvCxnSpPr>
          <p:cNvPr id="5" name="Curved Connector 4">
            <a:extLst>
              <a:ext uri="{FF2B5EF4-FFF2-40B4-BE49-F238E27FC236}">
                <a16:creationId xmlns:a16="http://schemas.microsoft.com/office/drawing/2014/main" id="{1A65509F-7FA8-9A4A-8FC2-1191184AD705}"/>
              </a:ext>
            </a:extLst>
          </p:cNvPr>
          <p:cNvCxnSpPr>
            <a:cxnSpLocks/>
          </p:cNvCxnSpPr>
          <p:nvPr/>
        </p:nvCxnSpPr>
        <p:spPr>
          <a:xfrm rot="16200000" flipH="1" flipV="1">
            <a:off x="3503107" y="1739062"/>
            <a:ext cx="538892" cy="581886"/>
          </a:xfrm>
          <a:prstGeom prst="curvedConnector4">
            <a:avLst>
              <a:gd name="adj1" fmla="val -73271"/>
              <a:gd name="adj2" fmla="val 160716"/>
            </a:avLst>
          </a:prstGeom>
          <a:ln w="28575">
            <a:solidFill>
              <a:srgbClr val="FF0000"/>
            </a:solidFill>
            <a:prstDash val="lgDash"/>
            <a:tailEnd type="triangle"/>
          </a:ln>
          <a:scene3d>
            <a:camera prst="orthographicFront">
              <a:rot lat="0" lon="0" rev="18900000"/>
            </a:camera>
            <a:lightRig rig="threePt" dir="t"/>
          </a:scene3d>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22D34F2-A0B0-754A-A327-9856469DA70A}"/>
              </a:ext>
            </a:extLst>
          </p:cNvPr>
          <p:cNvSpPr/>
          <p:nvPr/>
        </p:nvSpPr>
        <p:spPr>
          <a:xfrm>
            <a:off x="3820738" y="1780125"/>
            <a:ext cx="1612669" cy="142978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23FAEB57-41FB-FB45-8F98-E2B0A8E11034}"/>
              </a:ext>
            </a:extLst>
          </p:cNvPr>
          <p:cNvSpPr/>
          <p:nvPr/>
        </p:nvSpPr>
        <p:spPr>
          <a:xfrm>
            <a:off x="6680315" y="1780125"/>
            <a:ext cx="1612669" cy="14297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cxnSp>
        <p:nvCxnSpPr>
          <p:cNvPr id="8" name="Curved Connector 7">
            <a:extLst>
              <a:ext uri="{FF2B5EF4-FFF2-40B4-BE49-F238E27FC236}">
                <a16:creationId xmlns:a16="http://schemas.microsoft.com/office/drawing/2014/main" id="{A6421F2E-D039-444F-B158-7ABD7536A524}"/>
              </a:ext>
            </a:extLst>
          </p:cNvPr>
          <p:cNvCxnSpPr>
            <a:cxnSpLocks/>
          </p:cNvCxnSpPr>
          <p:nvPr/>
        </p:nvCxnSpPr>
        <p:spPr>
          <a:xfrm>
            <a:off x="2710994" y="249501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a:extLst>
              <a:ext uri="{FF2B5EF4-FFF2-40B4-BE49-F238E27FC236}">
                <a16:creationId xmlns:a16="http://schemas.microsoft.com/office/drawing/2014/main" id="{9CB7204E-FDE5-5541-9374-D0E36E30B2E1}"/>
              </a:ext>
            </a:extLst>
          </p:cNvPr>
          <p:cNvCxnSpPr>
            <a:cxnSpLocks/>
          </p:cNvCxnSpPr>
          <p:nvPr/>
        </p:nvCxnSpPr>
        <p:spPr>
          <a:xfrm>
            <a:off x="5553944" y="2507719"/>
            <a:ext cx="972581" cy="1270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BAE4DE3-9521-DC4C-8F26-D78FFA5D823A}"/>
              </a:ext>
            </a:extLst>
          </p:cNvPr>
          <p:cNvSpPr/>
          <p:nvPr/>
        </p:nvSpPr>
        <p:spPr>
          <a:xfrm>
            <a:off x="2540580" y="2110022"/>
            <a:ext cx="1372555" cy="369332"/>
          </a:xfrm>
          <a:prstGeom prst="rect">
            <a:avLst/>
          </a:prstGeom>
        </p:spPr>
        <p:txBody>
          <a:bodyPr wrap="none">
            <a:spAutoFit/>
          </a:bodyPr>
          <a:lstStyle/>
          <a:p>
            <a:r>
              <a:rPr lang="en-US" dirty="0"/>
              <a:t>transmission</a:t>
            </a:r>
          </a:p>
        </p:txBody>
      </p:sp>
      <p:sp>
        <p:nvSpPr>
          <p:cNvPr id="14" name="Rectangle 13">
            <a:extLst>
              <a:ext uri="{FF2B5EF4-FFF2-40B4-BE49-F238E27FC236}">
                <a16:creationId xmlns:a16="http://schemas.microsoft.com/office/drawing/2014/main" id="{9D6D1E1E-8C05-6644-A801-E547E6EC2620}"/>
              </a:ext>
            </a:extLst>
          </p:cNvPr>
          <p:cNvSpPr/>
          <p:nvPr/>
        </p:nvSpPr>
        <p:spPr>
          <a:xfrm>
            <a:off x="5587197" y="2096709"/>
            <a:ext cx="996748" cy="369332"/>
          </a:xfrm>
          <a:prstGeom prst="rect">
            <a:avLst/>
          </a:prstGeom>
        </p:spPr>
        <p:txBody>
          <a:bodyPr wrap="none">
            <a:spAutoFit/>
          </a:bodyPr>
          <a:lstStyle/>
          <a:p>
            <a:r>
              <a:rPr lang="en-US" dirty="0"/>
              <a:t>recovery</a:t>
            </a:r>
          </a:p>
        </p:txBody>
      </p:sp>
      <p:sp>
        <p:nvSpPr>
          <p:cNvPr id="29" name="Rectangle 28">
            <a:extLst>
              <a:ext uri="{FF2B5EF4-FFF2-40B4-BE49-F238E27FC236}">
                <a16:creationId xmlns:a16="http://schemas.microsoft.com/office/drawing/2014/main" id="{77677081-36B7-554A-83BE-FBDE561D36C4}"/>
              </a:ext>
            </a:extLst>
          </p:cNvPr>
          <p:cNvSpPr/>
          <p:nvPr/>
        </p:nvSpPr>
        <p:spPr>
          <a:xfrm>
            <a:off x="851016" y="1799174"/>
            <a:ext cx="1612669" cy="14297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30" name="Curved Connector 29">
            <a:extLst>
              <a:ext uri="{FF2B5EF4-FFF2-40B4-BE49-F238E27FC236}">
                <a16:creationId xmlns:a16="http://schemas.microsoft.com/office/drawing/2014/main" id="{BD476273-212F-BD48-B46D-41F59FCC9B5D}"/>
              </a:ext>
            </a:extLst>
          </p:cNvPr>
          <p:cNvCxnSpPr>
            <a:cxnSpLocks/>
            <a:stCxn id="29" idx="2"/>
            <a:endCxn id="7" idx="2"/>
          </p:cNvCxnSpPr>
          <p:nvPr/>
        </p:nvCxnSpPr>
        <p:spPr>
          <a:xfrm rot="5400000" flipH="1" flipV="1">
            <a:off x="4562475" y="304789"/>
            <a:ext cx="19049" cy="5829299"/>
          </a:xfrm>
          <a:prstGeom prst="curvedConnector3">
            <a:avLst>
              <a:gd name="adj1" fmla="val -442932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F43772D-5B61-8743-915B-583A30136607}"/>
              </a:ext>
            </a:extLst>
          </p:cNvPr>
          <p:cNvSpPr/>
          <p:nvPr/>
        </p:nvSpPr>
        <p:spPr>
          <a:xfrm>
            <a:off x="3913135" y="3592718"/>
            <a:ext cx="1248355" cy="369332"/>
          </a:xfrm>
          <a:prstGeom prst="rect">
            <a:avLst/>
          </a:prstGeom>
        </p:spPr>
        <p:txBody>
          <a:bodyPr wrap="none">
            <a:spAutoFit/>
          </a:bodyPr>
          <a:lstStyle/>
          <a:p>
            <a:r>
              <a:rPr lang="en-US" dirty="0"/>
              <a:t>vaccination</a:t>
            </a:r>
          </a:p>
        </p:txBody>
      </p:sp>
      <p:sp>
        <p:nvSpPr>
          <p:cNvPr id="36" name="Rectangle 35">
            <a:extLst>
              <a:ext uri="{FF2B5EF4-FFF2-40B4-BE49-F238E27FC236}">
                <a16:creationId xmlns:a16="http://schemas.microsoft.com/office/drawing/2014/main" id="{39031025-E7C0-EF4D-922D-DF34BD5C8B0E}"/>
              </a:ext>
            </a:extLst>
          </p:cNvPr>
          <p:cNvSpPr/>
          <p:nvPr/>
        </p:nvSpPr>
        <p:spPr>
          <a:xfrm>
            <a:off x="1907769" y="4620654"/>
            <a:ext cx="5328461" cy="646331"/>
          </a:xfrm>
          <a:prstGeom prst="rect">
            <a:avLst/>
          </a:prstGeom>
        </p:spPr>
        <p:txBody>
          <a:bodyPr wrap="square">
            <a:spAutoFit/>
          </a:bodyPr>
          <a:lstStyle/>
          <a:p>
            <a:pPr algn="ctr"/>
            <a:r>
              <a:rPr lang="en-US" dirty="0">
                <a:solidFill>
                  <a:srgbClr val="000000"/>
                </a:solidFill>
                <a:effectLst/>
                <a:latin typeface="Helvetica Light" panose="020B0403020202020204" pitchFamily="34" charset="0"/>
              </a:rPr>
              <a:t>Vaccination moves people out of </a:t>
            </a:r>
            <a:r>
              <a:rPr lang="en-US" dirty="0" err="1">
                <a:solidFill>
                  <a:srgbClr val="000000"/>
                </a:solidFill>
                <a:effectLst/>
                <a:latin typeface="Helvetica Light" panose="020B0403020202020204" pitchFamily="34" charset="0"/>
              </a:rPr>
              <a:t>susceptibles</a:t>
            </a:r>
            <a:r>
              <a:rPr lang="en-US" dirty="0">
                <a:solidFill>
                  <a:srgbClr val="000000"/>
                </a:solidFill>
                <a:effectLst/>
                <a:latin typeface="Helvetica Light" panose="020B0403020202020204" pitchFamily="34" charset="0"/>
              </a:rPr>
              <a:t> into the immune (recovered) class. </a:t>
            </a:r>
          </a:p>
        </p:txBody>
      </p:sp>
      <p:sp>
        <p:nvSpPr>
          <p:cNvPr id="38" name="Rectangle 37">
            <a:extLst>
              <a:ext uri="{FF2B5EF4-FFF2-40B4-BE49-F238E27FC236}">
                <a16:creationId xmlns:a16="http://schemas.microsoft.com/office/drawing/2014/main" id="{36FB6ADF-BD57-E748-BDBB-F2917E895935}"/>
              </a:ext>
            </a:extLst>
          </p:cNvPr>
          <p:cNvSpPr/>
          <p:nvPr/>
        </p:nvSpPr>
        <p:spPr>
          <a:xfrm>
            <a:off x="1660468" y="5274158"/>
            <a:ext cx="5973733" cy="646331"/>
          </a:xfrm>
          <a:prstGeom prst="rect">
            <a:avLst/>
          </a:prstGeom>
        </p:spPr>
        <p:txBody>
          <a:bodyPr wrap="square">
            <a:spAutoFit/>
          </a:bodyPr>
          <a:lstStyle/>
          <a:p>
            <a:pPr algn="ctr"/>
            <a:r>
              <a:rPr lang="en-US" dirty="0">
                <a:solidFill>
                  <a:srgbClr val="0365C0"/>
                </a:solidFill>
                <a:effectLst/>
                <a:latin typeface="Helvetica" pitchFamily="2" charset="0"/>
              </a:rPr>
              <a:t>La vaccination </a:t>
            </a:r>
            <a:r>
              <a:rPr lang="en-US" dirty="0" err="1">
                <a:solidFill>
                  <a:srgbClr val="0365C0"/>
                </a:solidFill>
                <a:effectLst/>
                <a:latin typeface="Helvetica" pitchFamily="2" charset="0"/>
              </a:rPr>
              <a:t>éloigne</a:t>
            </a:r>
            <a:r>
              <a:rPr lang="en-US" dirty="0">
                <a:solidFill>
                  <a:srgbClr val="0365C0"/>
                </a:solidFill>
                <a:effectLst/>
                <a:latin typeface="Helvetica" pitchFamily="2" charset="0"/>
              </a:rPr>
              <a:t> les </a:t>
            </a:r>
            <a:r>
              <a:rPr lang="en-US" dirty="0" err="1">
                <a:solidFill>
                  <a:srgbClr val="0365C0"/>
                </a:solidFill>
                <a:effectLst/>
                <a:latin typeface="Helvetica" pitchFamily="2" charset="0"/>
              </a:rPr>
              <a:t>personnes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sensibles</a:t>
            </a:r>
            <a:r>
              <a:rPr lang="en-US" dirty="0">
                <a:solidFill>
                  <a:srgbClr val="0365C0"/>
                </a:solidFill>
                <a:effectLst/>
                <a:latin typeface="Helvetica" pitchFamily="2" charset="0"/>
              </a:rPr>
              <a:t> de la </a:t>
            </a:r>
            <a:r>
              <a:rPr lang="en-US" dirty="0" err="1">
                <a:solidFill>
                  <a:srgbClr val="0365C0"/>
                </a:solidFill>
                <a:effectLst/>
                <a:latin typeface="Helvetica" pitchFamily="2" charset="0"/>
              </a:rPr>
              <a:t>maladie</a:t>
            </a:r>
            <a:r>
              <a:rPr lang="en-US" dirty="0">
                <a:solidFill>
                  <a:srgbClr val="0365C0"/>
                </a:solidFill>
                <a:effectLst/>
                <a:latin typeface="Helvetica" pitchFamily="2" charset="0"/>
              </a:rPr>
              <a:t> dans la </a:t>
            </a:r>
            <a:r>
              <a:rPr lang="en-US" dirty="0" err="1">
                <a:solidFill>
                  <a:srgbClr val="0365C0"/>
                </a:solidFill>
                <a:effectLst/>
                <a:latin typeface="Helvetica" pitchFamily="2" charset="0"/>
              </a:rPr>
              <a:t>classe</a:t>
            </a:r>
            <a:r>
              <a:rPr lang="en-US" dirty="0">
                <a:solidFill>
                  <a:srgbClr val="0365C0"/>
                </a:solidFill>
                <a:effectLst/>
                <a:latin typeface="Helvetica" pitchFamily="2" charset="0"/>
              </a:rPr>
              <a:t> </a:t>
            </a:r>
            <a:r>
              <a:rPr lang="en-US" dirty="0" err="1">
                <a:solidFill>
                  <a:srgbClr val="0365C0"/>
                </a:solidFill>
                <a:effectLst/>
                <a:latin typeface="Helvetica" pitchFamily="2" charset="0"/>
              </a:rPr>
              <a:t>immunitaire</a:t>
            </a:r>
            <a:r>
              <a:rPr lang="en-US" dirty="0">
                <a:solidFill>
                  <a:srgbClr val="0365C0"/>
                </a:solidFill>
                <a:effectLst/>
                <a:latin typeface="Helvetica" pitchFamily="2" charset="0"/>
              </a:rPr>
              <a:t> (</a:t>
            </a:r>
            <a:r>
              <a:rPr lang="en-US" dirty="0" err="1">
                <a:solidFill>
                  <a:srgbClr val="0365C0"/>
                </a:solidFill>
                <a:effectLst/>
                <a:latin typeface="Helvetica" pitchFamily="2" charset="0"/>
              </a:rPr>
              <a:t>rétablie</a:t>
            </a:r>
            <a:r>
              <a:rPr lang="en-US" dirty="0">
                <a:solidFill>
                  <a:srgbClr val="0365C0"/>
                </a:solidFill>
                <a:effectLst/>
                <a:latin typeface="Helvetica" pitchFamily="2" charset="0"/>
              </a:rPr>
              <a:t>).</a:t>
            </a:r>
          </a:p>
        </p:txBody>
      </p:sp>
    </p:spTree>
    <p:extLst>
      <p:ext uri="{BB962C8B-B14F-4D97-AF65-F5344CB8AC3E}">
        <p14:creationId xmlns:p14="http://schemas.microsoft.com/office/powerpoint/2010/main" val="9941728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0CEDFC-3523-EE47-B851-2A4AA8216FBB}"/>
              </a:ext>
            </a:extLst>
          </p:cNvPr>
          <p:cNvPicPr>
            <a:picLocks noChangeAspect="1"/>
          </p:cNvPicPr>
          <p:nvPr/>
        </p:nvPicPr>
        <p:blipFill>
          <a:blip r:embed="rId2"/>
          <a:stretch>
            <a:fillRect/>
          </a:stretch>
        </p:blipFill>
        <p:spPr>
          <a:xfrm>
            <a:off x="1361711" y="1336559"/>
            <a:ext cx="6420577" cy="4831484"/>
          </a:xfrm>
          <a:prstGeom prst="rect">
            <a:avLst/>
          </a:prstGeom>
        </p:spPr>
      </p:pic>
      <p:sp>
        <p:nvSpPr>
          <p:cNvPr id="5" name="Rectangle 4">
            <a:extLst>
              <a:ext uri="{FF2B5EF4-FFF2-40B4-BE49-F238E27FC236}">
                <a16:creationId xmlns:a16="http://schemas.microsoft.com/office/drawing/2014/main" id="{13D1FB60-5FA8-5A47-BC30-186F1970BC61}"/>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vaccination</a:t>
            </a:r>
            <a:endParaRPr lang="en-US" sz="2800" dirty="0">
              <a:solidFill>
                <a:srgbClr val="000000"/>
              </a:solidFill>
              <a:effectLst/>
              <a:latin typeface="Helvetica" pitchFamily="2" charset="0"/>
            </a:endParaRPr>
          </a:p>
        </p:txBody>
      </p:sp>
      <p:sp>
        <p:nvSpPr>
          <p:cNvPr id="2" name="Rectangle 1">
            <a:extLst>
              <a:ext uri="{FF2B5EF4-FFF2-40B4-BE49-F238E27FC236}">
                <a16:creationId xmlns:a16="http://schemas.microsoft.com/office/drawing/2014/main" id="{F34EC00F-2D65-2841-F5CD-7E5A2C2B27C8}"/>
              </a:ext>
            </a:extLst>
          </p:cNvPr>
          <p:cNvSpPr/>
          <p:nvPr/>
        </p:nvSpPr>
        <p:spPr>
          <a:xfrm>
            <a:off x="2438400" y="3670300"/>
            <a:ext cx="1092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67CF9E1-5E82-7806-FA6B-11908BF02AE9}"/>
              </a:ext>
            </a:extLst>
          </p:cNvPr>
          <p:cNvSpPr/>
          <p:nvPr/>
        </p:nvSpPr>
        <p:spPr>
          <a:xfrm>
            <a:off x="4025898" y="3523700"/>
            <a:ext cx="416560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4D8A6A-DB66-126C-BBDE-669E1597ECF6}"/>
              </a:ext>
            </a:extLst>
          </p:cNvPr>
          <p:cNvSpPr/>
          <p:nvPr/>
        </p:nvSpPr>
        <p:spPr>
          <a:xfrm>
            <a:off x="4279896" y="3860801"/>
            <a:ext cx="4165601"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C7C00B-E2BA-AEF4-5CAA-FEBCE0D4909C}"/>
              </a:ext>
            </a:extLst>
          </p:cNvPr>
          <p:cNvSpPr/>
          <p:nvPr/>
        </p:nvSpPr>
        <p:spPr>
          <a:xfrm>
            <a:off x="4111986" y="363220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98E808-3A28-B660-FCF2-A0CB387A726B}"/>
              </a:ext>
            </a:extLst>
          </p:cNvPr>
          <p:cNvSpPr/>
          <p:nvPr/>
        </p:nvSpPr>
        <p:spPr>
          <a:xfrm>
            <a:off x="4195939" y="375230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CC7A16-2851-0482-DCE8-1706FE6748F4}"/>
              </a:ext>
            </a:extLst>
          </p:cNvPr>
          <p:cNvSpPr/>
          <p:nvPr/>
        </p:nvSpPr>
        <p:spPr>
          <a:xfrm>
            <a:off x="4067533" y="357795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C8E848C-72BE-CFEC-822B-4D17C1DA27FD}"/>
              </a:ext>
            </a:extLst>
          </p:cNvPr>
          <p:cNvSpPr/>
          <p:nvPr/>
        </p:nvSpPr>
        <p:spPr>
          <a:xfrm flipH="1">
            <a:off x="4030979" y="4133302"/>
            <a:ext cx="45719" cy="272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990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0CEDFC-3523-EE47-B851-2A4AA8216FBB}"/>
              </a:ext>
            </a:extLst>
          </p:cNvPr>
          <p:cNvPicPr>
            <a:picLocks noChangeAspect="1"/>
          </p:cNvPicPr>
          <p:nvPr/>
        </p:nvPicPr>
        <p:blipFill>
          <a:blip r:embed="rId2"/>
          <a:stretch>
            <a:fillRect/>
          </a:stretch>
        </p:blipFill>
        <p:spPr>
          <a:xfrm>
            <a:off x="1361711" y="1336559"/>
            <a:ext cx="6420577" cy="4831484"/>
          </a:xfrm>
          <a:prstGeom prst="rect">
            <a:avLst/>
          </a:prstGeom>
        </p:spPr>
      </p:pic>
      <p:sp>
        <p:nvSpPr>
          <p:cNvPr id="5" name="Rectangle 4">
            <a:extLst>
              <a:ext uri="{FF2B5EF4-FFF2-40B4-BE49-F238E27FC236}">
                <a16:creationId xmlns:a16="http://schemas.microsoft.com/office/drawing/2014/main" id="{13D1FB60-5FA8-5A47-BC30-186F1970BC61}"/>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vaccination</a:t>
            </a:r>
            <a:endParaRPr lang="en-US" sz="2800" dirty="0">
              <a:solidFill>
                <a:srgbClr val="000000"/>
              </a:solidFill>
              <a:effectLst/>
              <a:latin typeface="Helvetica" pitchFamily="2" charset="0"/>
            </a:endParaRPr>
          </a:p>
        </p:txBody>
      </p:sp>
      <p:sp>
        <p:nvSpPr>
          <p:cNvPr id="2" name="Rectangle 1">
            <a:extLst>
              <a:ext uri="{FF2B5EF4-FFF2-40B4-BE49-F238E27FC236}">
                <a16:creationId xmlns:a16="http://schemas.microsoft.com/office/drawing/2014/main" id="{F34EC00F-2D65-2841-F5CD-7E5A2C2B27C8}"/>
              </a:ext>
            </a:extLst>
          </p:cNvPr>
          <p:cNvSpPr/>
          <p:nvPr/>
        </p:nvSpPr>
        <p:spPr>
          <a:xfrm>
            <a:off x="2438400" y="3670300"/>
            <a:ext cx="10922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67CF9E1-5E82-7806-FA6B-11908BF02AE9}"/>
              </a:ext>
            </a:extLst>
          </p:cNvPr>
          <p:cNvSpPr/>
          <p:nvPr/>
        </p:nvSpPr>
        <p:spPr>
          <a:xfrm>
            <a:off x="4025898" y="3523700"/>
            <a:ext cx="4165601" cy="457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34D8A6A-DB66-126C-BBDE-669E1597ECF6}"/>
              </a:ext>
            </a:extLst>
          </p:cNvPr>
          <p:cNvSpPr/>
          <p:nvPr/>
        </p:nvSpPr>
        <p:spPr>
          <a:xfrm>
            <a:off x="4279896" y="3860801"/>
            <a:ext cx="4165601"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C7C00B-E2BA-AEF4-5CAA-FEBCE0D4909C}"/>
              </a:ext>
            </a:extLst>
          </p:cNvPr>
          <p:cNvSpPr/>
          <p:nvPr/>
        </p:nvSpPr>
        <p:spPr>
          <a:xfrm>
            <a:off x="4111986" y="363220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98E808-3A28-B660-FCF2-A0CB387A726B}"/>
              </a:ext>
            </a:extLst>
          </p:cNvPr>
          <p:cNvSpPr/>
          <p:nvPr/>
        </p:nvSpPr>
        <p:spPr>
          <a:xfrm>
            <a:off x="4195939" y="375230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CC7A16-2851-0482-DCE8-1706FE6748F4}"/>
              </a:ext>
            </a:extLst>
          </p:cNvPr>
          <p:cNvSpPr/>
          <p:nvPr/>
        </p:nvSpPr>
        <p:spPr>
          <a:xfrm>
            <a:off x="4067533" y="3577951"/>
            <a:ext cx="495303"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C8E848C-72BE-CFEC-822B-4D17C1DA27FD}"/>
              </a:ext>
            </a:extLst>
          </p:cNvPr>
          <p:cNvSpPr/>
          <p:nvPr/>
        </p:nvSpPr>
        <p:spPr>
          <a:xfrm flipH="1">
            <a:off x="4030979" y="4133302"/>
            <a:ext cx="45719" cy="2725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Down Arrow 10">
            <a:extLst>
              <a:ext uri="{FF2B5EF4-FFF2-40B4-BE49-F238E27FC236}">
                <a16:creationId xmlns:a16="http://schemas.microsoft.com/office/drawing/2014/main" id="{4079A5AF-C8CB-F184-9062-F2C757C55B76}"/>
              </a:ext>
            </a:extLst>
          </p:cNvPr>
          <p:cNvSpPr/>
          <p:nvPr/>
        </p:nvSpPr>
        <p:spPr>
          <a:xfrm>
            <a:off x="3374967" y="1496292"/>
            <a:ext cx="864525" cy="2211184"/>
          </a:xfrm>
          <a:prstGeom prst="upDownArrow">
            <a:avLst>
              <a:gd name="adj1" fmla="val 26923"/>
              <a:gd name="adj2" fmla="val 288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2512CD-7794-A4E3-195D-2EA7BEEFBBD6}"/>
              </a:ext>
            </a:extLst>
          </p:cNvPr>
          <p:cNvSpPr/>
          <p:nvPr/>
        </p:nvSpPr>
        <p:spPr>
          <a:xfrm>
            <a:off x="4240278" y="1863220"/>
            <a:ext cx="1770611" cy="1477328"/>
          </a:xfrm>
          <a:prstGeom prst="rect">
            <a:avLst/>
          </a:prstGeom>
          <a:solidFill>
            <a:schemeClr val="bg1"/>
          </a:solidFill>
        </p:spPr>
        <p:txBody>
          <a:bodyPr wrap="square">
            <a:spAutoFit/>
          </a:bodyPr>
          <a:lstStyle/>
          <a:p>
            <a:r>
              <a:rPr lang="en-US" b="1" dirty="0">
                <a:solidFill>
                  <a:srgbClr val="5568F8"/>
                </a:solidFill>
                <a:effectLst/>
                <a:latin typeface="Helvetica" pitchFamily="2" charset="0"/>
              </a:rPr>
              <a:t>Proportion that needs to be vaccinated to interrupt transmission:</a:t>
            </a:r>
            <a:endParaRPr lang="en-US" dirty="0">
              <a:solidFill>
                <a:srgbClr val="5568F8"/>
              </a:solidFill>
              <a:effectLst/>
              <a:latin typeface="Helvetica" pitchFamily="2" charset="0"/>
            </a:endParaRPr>
          </a:p>
        </p:txBody>
      </p:sp>
      <p:pic>
        <p:nvPicPr>
          <p:cNvPr id="13" name="Picture 12">
            <a:extLst>
              <a:ext uri="{FF2B5EF4-FFF2-40B4-BE49-F238E27FC236}">
                <a16:creationId xmlns:a16="http://schemas.microsoft.com/office/drawing/2014/main" id="{1688B887-F821-C889-D806-FC3E71B37295}"/>
              </a:ext>
            </a:extLst>
          </p:cNvPr>
          <p:cNvPicPr>
            <a:picLocks noChangeAspect="1"/>
          </p:cNvPicPr>
          <p:nvPr/>
        </p:nvPicPr>
        <p:blipFill>
          <a:blip r:embed="rId3"/>
          <a:stretch>
            <a:fillRect/>
          </a:stretch>
        </p:blipFill>
        <p:spPr>
          <a:xfrm>
            <a:off x="6445134" y="5660043"/>
            <a:ext cx="2438400" cy="1016000"/>
          </a:xfrm>
          <a:prstGeom prst="rect">
            <a:avLst/>
          </a:prstGeom>
          <a:ln w="38100">
            <a:solidFill>
              <a:srgbClr val="FF0000"/>
            </a:solidFill>
          </a:ln>
        </p:spPr>
      </p:pic>
      <p:sp>
        <p:nvSpPr>
          <p:cNvPr id="14" name="Rectangle 13">
            <a:extLst>
              <a:ext uri="{FF2B5EF4-FFF2-40B4-BE49-F238E27FC236}">
                <a16:creationId xmlns:a16="http://schemas.microsoft.com/office/drawing/2014/main" id="{431712DE-656F-2952-AF86-31C29DE627E1}"/>
              </a:ext>
            </a:extLst>
          </p:cNvPr>
          <p:cNvSpPr/>
          <p:nvPr/>
        </p:nvSpPr>
        <p:spPr>
          <a:xfrm>
            <a:off x="4259692" y="3312019"/>
            <a:ext cx="1567299" cy="923330"/>
          </a:xfrm>
          <a:prstGeom prst="rect">
            <a:avLst/>
          </a:prstGeom>
        </p:spPr>
        <p:txBody>
          <a:bodyPr wrap="square">
            <a:spAutoFit/>
          </a:bodyPr>
          <a:lstStyle/>
          <a:p>
            <a:r>
              <a:rPr lang="en-US" b="1" dirty="0">
                <a:solidFill>
                  <a:srgbClr val="FF4954"/>
                </a:solidFill>
                <a:latin typeface="Helvetica" pitchFamily="2" charset="0"/>
              </a:rPr>
              <a:t>c</a:t>
            </a:r>
            <a:r>
              <a:rPr lang="en-US" b="1" dirty="0">
                <a:solidFill>
                  <a:srgbClr val="FF4954"/>
                </a:solidFill>
                <a:effectLst/>
                <a:latin typeface="Helvetica" pitchFamily="2" charset="0"/>
              </a:rPr>
              <a:t>ritical vaccination threshold</a:t>
            </a:r>
            <a:endParaRPr lang="en-US" dirty="0">
              <a:solidFill>
                <a:srgbClr val="FF4954"/>
              </a:solidFill>
              <a:effectLst/>
              <a:latin typeface="Helvetica" pitchFamily="2" charset="0"/>
            </a:endParaRPr>
          </a:p>
        </p:txBody>
      </p:sp>
    </p:spTree>
    <p:extLst>
      <p:ext uri="{BB962C8B-B14F-4D97-AF65-F5344CB8AC3E}">
        <p14:creationId xmlns:p14="http://schemas.microsoft.com/office/powerpoint/2010/main" val="12244498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C1DA91-9F59-9F4A-A0E8-865292E28415}"/>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eradication</a:t>
            </a:r>
            <a:endParaRPr lang="en-US" sz="2800" dirty="0">
              <a:solidFill>
                <a:srgbClr val="000000"/>
              </a:solidFill>
              <a:effectLst/>
              <a:latin typeface="Helvetica" pitchFamily="2" charset="0"/>
            </a:endParaRPr>
          </a:p>
        </p:txBody>
      </p:sp>
      <p:pic>
        <p:nvPicPr>
          <p:cNvPr id="6" name="Picture 5">
            <a:extLst>
              <a:ext uri="{FF2B5EF4-FFF2-40B4-BE49-F238E27FC236}">
                <a16:creationId xmlns:a16="http://schemas.microsoft.com/office/drawing/2014/main" id="{D0F4450B-2423-0248-A1E3-9D187792F3E4}"/>
              </a:ext>
            </a:extLst>
          </p:cNvPr>
          <p:cNvPicPr>
            <a:picLocks noChangeAspect="1"/>
          </p:cNvPicPr>
          <p:nvPr/>
        </p:nvPicPr>
        <p:blipFill>
          <a:blip r:embed="rId3"/>
          <a:stretch>
            <a:fillRect/>
          </a:stretch>
        </p:blipFill>
        <p:spPr>
          <a:xfrm>
            <a:off x="395393" y="1502294"/>
            <a:ext cx="8353213" cy="4865255"/>
          </a:xfrm>
          <a:prstGeom prst="rect">
            <a:avLst/>
          </a:prstGeom>
        </p:spPr>
      </p:pic>
      <p:pic>
        <p:nvPicPr>
          <p:cNvPr id="7" name="Picture 6">
            <a:extLst>
              <a:ext uri="{FF2B5EF4-FFF2-40B4-BE49-F238E27FC236}">
                <a16:creationId xmlns:a16="http://schemas.microsoft.com/office/drawing/2014/main" id="{15E69882-10A5-D941-A522-77B26C855D9E}"/>
              </a:ext>
            </a:extLst>
          </p:cNvPr>
          <p:cNvPicPr>
            <a:picLocks noChangeAspect="1"/>
          </p:cNvPicPr>
          <p:nvPr/>
        </p:nvPicPr>
        <p:blipFill>
          <a:blip r:embed="rId4"/>
          <a:stretch>
            <a:fillRect/>
          </a:stretch>
        </p:blipFill>
        <p:spPr>
          <a:xfrm>
            <a:off x="5835534" y="366345"/>
            <a:ext cx="2438400" cy="1016000"/>
          </a:xfrm>
          <a:prstGeom prst="rect">
            <a:avLst/>
          </a:prstGeom>
          <a:ln w="38100">
            <a:solidFill>
              <a:srgbClr val="FF0000"/>
            </a:solidFill>
          </a:ln>
        </p:spPr>
      </p:pic>
      <p:sp>
        <p:nvSpPr>
          <p:cNvPr id="8" name="Rectangle 7">
            <a:extLst>
              <a:ext uri="{FF2B5EF4-FFF2-40B4-BE49-F238E27FC236}">
                <a16:creationId xmlns:a16="http://schemas.microsoft.com/office/drawing/2014/main" id="{E1672678-1653-A848-BCEF-346F5CF18584}"/>
              </a:ext>
            </a:extLst>
          </p:cNvPr>
          <p:cNvSpPr/>
          <p:nvPr/>
        </p:nvSpPr>
        <p:spPr>
          <a:xfrm>
            <a:off x="6026727" y="4432376"/>
            <a:ext cx="3117273" cy="923330"/>
          </a:xfrm>
          <a:prstGeom prst="rect">
            <a:avLst/>
          </a:prstGeom>
        </p:spPr>
        <p:txBody>
          <a:bodyPr wrap="square">
            <a:spAutoFit/>
          </a:bodyPr>
          <a:lstStyle/>
          <a:p>
            <a:r>
              <a:rPr lang="en-US" b="1" dirty="0">
                <a:solidFill>
                  <a:srgbClr val="FF4954"/>
                </a:solidFill>
                <a:effectLst/>
                <a:latin typeface="Helvetica" pitchFamily="2" charset="0"/>
              </a:rPr>
              <a:t>More transmissible diseases are harder to eradicate</a:t>
            </a:r>
            <a:endParaRPr lang="en-US" dirty="0">
              <a:solidFill>
                <a:srgbClr val="FF4954"/>
              </a:solidFill>
              <a:effectLst/>
              <a:latin typeface="Helvetica" pitchFamily="2" charset="0"/>
            </a:endParaRPr>
          </a:p>
        </p:txBody>
      </p:sp>
    </p:spTree>
    <p:extLst>
      <p:ext uri="{BB962C8B-B14F-4D97-AF65-F5344CB8AC3E}">
        <p14:creationId xmlns:p14="http://schemas.microsoft.com/office/powerpoint/2010/main" val="3310851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6A1DB-B7F9-6D45-A8DF-B031C041A39B}"/>
              </a:ext>
            </a:extLst>
          </p:cNvPr>
          <p:cNvSpPr>
            <a:spLocks noGrp="1"/>
          </p:cNvSpPr>
          <p:nvPr>
            <p:ph idx="1"/>
          </p:nvPr>
        </p:nvSpPr>
        <p:spPr>
          <a:xfrm>
            <a:off x="628650" y="2759219"/>
            <a:ext cx="7886700" cy="4098781"/>
          </a:xfrm>
        </p:spPr>
        <p:txBody>
          <a:bodyPr>
            <a:normAutofit/>
          </a:bodyPr>
          <a:lstStyle/>
          <a:p>
            <a:pPr marL="0" indent="0" algn="ctr">
              <a:buNone/>
            </a:pPr>
            <a:r>
              <a:rPr lang="en-US" sz="2600" dirty="0">
                <a:latin typeface="Helvetica" pitchFamily="2" charset="0"/>
              </a:rPr>
              <a:t>Make explicit hypotheses about biological mechanisms that drive dynamics (may not be realistic, but still explicit) </a:t>
            </a:r>
          </a:p>
          <a:p>
            <a:pPr marL="0" indent="0" algn="ctr">
              <a:buNone/>
            </a:pPr>
            <a:br>
              <a:rPr lang="en-US" sz="2600" dirty="0">
                <a:latin typeface="Helvetica" pitchFamily="2" charset="0"/>
              </a:rPr>
            </a:br>
            <a:r>
              <a:rPr lang="en-US" sz="2600" dirty="0">
                <a:solidFill>
                  <a:srgbClr val="0070C0"/>
                </a:solidFill>
                <a:latin typeface="Helvetica" pitchFamily="2" charset="0"/>
              </a:rPr>
              <a:t>Faire des </a:t>
            </a:r>
            <a:r>
              <a:rPr lang="en-US" sz="2600" dirty="0" err="1">
                <a:solidFill>
                  <a:srgbClr val="0070C0"/>
                </a:solidFill>
                <a:latin typeface="Helvetica" pitchFamily="2" charset="0"/>
              </a:rPr>
              <a:t>hypothèses</a:t>
            </a:r>
            <a:r>
              <a:rPr lang="en-US" sz="2600" dirty="0">
                <a:solidFill>
                  <a:srgbClr val="0070C0"/>
                </a:solidFill>
                <a:latin typeface="Helvetica" pitchFamily="2" charset="0"/>
              </a:rPr>
              <a:t> </a:t>
            </a:r>
            <a:r>
              <a:rPr lang="en-US" sz="2600" dirty="0" err="1">
                <a:solidFill>
                  <a:srgbClr val="0070C0"/>
                </a:solidFill>
                <a:latin typeface="Helvetica" pitchFamily="2" charset="0"/>
              </a:rPr>
              <a:t>explicites</a:t>
            </a:r>
            <a:r>
              <a:rPr lang="en-US" sz="2600" dirty="0">
                <a:solidFill>
                  <a:srgbClr val="0070C0"/>
                </a:solidFill>
                <a:latin typeface="Helvetica" pitchFamily="2" charset="0"/>
              </a:rPr>
              <a:t> sur les </a:t>
            </a:r>
            <a:r>
              <a:rPr lang="en-US" sz="2600" dirty="0" err="1">
                <a:solidFill>
                  <a:srgbClr val="0070C0"/>
                </a:solidFill>
                <a:latin typeface="Helvetica" pitchFamily="2" charset="0"/>
              </a:rPr>
              <a:t>mécanismes</a:t>
            </a:r>
            <a:r>
              <a:rPr lang="en-US" sz="2600" dirty="0">
                <a:solidFill>
                  <a:srgbClr val="0070C0"/>
                </a:solidFill>
                <a:latin typeface="Helvetica" pitchFamily="2" charset="0"/>
              </a:rPr>
              <a:t> </a:t>
            </a:r>
            <a:r>
              <a:rPr lang="en-US" sz="2600" dirty="0" err="1">
                <a:solidFill>
                  <a:srgbClr val="0070C0"/>
                </a:solidFill>
                <a:latin typeface="Helvetica" pitchFamily="2" charset="0"/>
              </a:rPr>
              <a:t>biologiques</a:t>
            </a:r>
            <a:r>
              <a:rPr lang="en-US" sz="2600" dirty="0">
                <a:solidFill>
                  <a:srgbClr val="0070C0"/>
                </a:solidFill>
                <a:latin typeface="Helvetica" pitchFamily="2" charset="0"/>
              </a:rPr>
              <a:t> qui </a:t>
            </a:r>
            <a:r>
              <a:rPr lang="en-US" sz="2600" dirty="0" err="1">
                <a:solidFill>
                  <a:srgbClr val="0070C0"/>
                </a:solidFill>
                <a:latin typeface="Helvetica" pitchFamily="2" charset="0"/>
              </a:rPr>
              <a:t>régissent</a:t>
            </a:r>
            <a:r>
              <a:rPr lang="en-US" sz="2600" dirty="0">
                <a:solidFill>
                  <a:srgbClr val="0070C0"/>
                </a:solidFill>
                <a:latin typeface="Helvetica" pitchFamily="2" charset="0"/>
              </a:rPr>
              <a:t> la </a:t>
            </a:r>
            <a:r>
              <a:rPr lang="en-US" sz="2600" dirty="0" err="1">
                <a:solidFill>
                  <a:srgbClr val="0070C0"/>
                </a:solidFill>
                <a:latin typeface="Helvetica" pitchFamily="2" charset="0"/>
              </a:rPr>
              <a:t>dynamique</a:t>
            </a:r>
            <a:r>
              <a:rPr lang="en-US" sz="2600" dirty="0">
                <a:solidFill>
                  <a:srgbClr val="0070C0"/>
                </a:solidFill>
                <a:latin typeface="Helvetica" pitchFamily="2" charset="0"/>
              </a:rPr>
              <a:t> de </a:t>
            </a:r>
            <a:r>
              <a:rPr lang="en-US" sz="2600" dirty="0" err="1">
                <a:solidFill>
                  <a:srgbClr val="0070C0"/>
                </a:solidFill>
                <a:latin typeface="Helvetica" pitchFamily="2" charset="0"/>
              </a:rPr>
              <a:t>l'infection</a:t>
            </a:r>
            <a:r>
              <a:rPr lang="en-US" sz="2600" dirty="0">
                <a:solidFill>
                  <a:srgbClr val="0070C0"/>
                </a:solidFill>
                <a:latin typeface="Helvetica" pitchFamily="2" charset="0"/>
              </a:rPr>
              <a:t> (</a:t>
            </a:r>
            <a:r>
              <a:rPr lang="en-US" sz="2600" dirty="0" err="1">
                <a:solidFill>
                  <a:srgbClr val="0070C0"/>
                </a:solidFill>
                <a:latin typeface="Helvetica" pitchFamily="2" charset="0"/>
              </a:rPr>
              <a:t>peut</a:t>
            </a:r>
            <a:r>
              <a:rPr lang="en-US" sz="2600" dirty="0">
                <a:solidFill>
                  <a:srgbClr val="0070C0"/>
                </a:solidFill>
                <a:latin typeface="Helvetica" pitchFamily="2" charset="0"/>
              </a:rPr>
              <a:t> ne pas </a:t>
            </a:r>
            <a:r>
              <a:rPr lang="en-US" sz="2600" dirty="0" err="1">
                <a:solidFill>
                  <a:srgbClr val="0070C0"/>
                </a:solidFill>
                <a:latin typeface="Helvetica" pitchFamily="2" charset="0"/>
              </a:rPr>
              <a:t>être</a:t>
            </a:r>
            <a:r>
              <a:rPr lang="en-US" sz="2600" dirty="0">
                <a:solidFill>
                  <a:srgbClr val="0070C0"/>
                </a:solidFill>
                <a:latin typeface="Helvetica" pitchFamily="2" charset="0"/>
              </a:rPr>
              <a:t> </a:t>
            </a:r>
            <a:r>
              <a:rPr lang="en-US" sz="2600" dirty="0" err="1">
                <a:solidFill>
                  <a:srgbClr val="0070C0"/>
                </a:solidFill>
                <a:latin typeface="Helvetica" pitchFamily="2" charset="0"/>
              </a:rPr>
              <a:t>réaliste</a:t>
            </a:r>
            <a:r>
              <a:rPr lang="en-US" sz="2600" dirty="0">
                <a:solidFill>
                  <a:srgbClr val="0070C0"/>
                </a:solidFill>
                <a:latin typeface="Helvetica" pitchFamily="2" charset="0"/>
              </a:rPr>
              <a:t>, </a:t>
            </a:r>
            <a:r>
              <a:rPr lang="en-US" sz="2600" dirty="0" err="1">
                <a:solidFill>
                  <a:srgbClr val="0070C0"/>
                </a:solidFill>
                <a:latin typeface="Helvetica" pitchFamily="2" charset="0"/>
              </a:rPr>
              <a:t>mais</a:t>
            </a:r>
            <a:r>
              <a:rPr lang="en-US" sz="2600" dirty="0">
                <a:solidFill>
                  <a:srgbClr val="0070C0"/>
                </a:solidFill>
                <a:latin typeface="Helvetica" pitchFamily="2" charset="0"/>
              </a:rPr>
              <a:t> </a:t>
            </a:r>
            <a:r>
              <a:rPr lang="en-US" sz="2600" dirty="0" err="1">
                <a:solidFill>
                  <a:srgbClr val="0070C0"/>
                </a:solidFill>
                <a:latin typeface="Helvetica" pitchFamily="2" charset="0"/>
              </a:rPr>
              <a:t>toujours</a:t>
            </a:r>
            <a:r>
              <a:rPr lang="en-US" sz="2600" dirty="0">
                <a:solidFill>
                  <a:srgbClr val="0070C0"/>
                </a:solidFill>
                <a:latin typeface="Helvetica" pitchFamily="2" charset="0"/>
              </a:rPr>
              <a:t> </a:t>
            </a:r>
            <a:r>
              <a:rPr lang="en-US" sz="2600" dirty="0" err="1">
                <a:solidFill>
                  <a:srgbClr val="0070C0"/>
                </a:solidFill>
                <a:latin typeface="Helvetica" pitchFamily="2" charset="0"/>
              </a:rPr>
              <a:t>explicite</a:t>
            </a:r>
            <a:r>
              <a:rPr lang="en-US" sz="2600" dirty="0">
                <a:solidFill>
                  <a:srgbClr val="0070C0"/>
                </a:solidFill>
                <a:latin typeface="Helvetica" pitchFamily="2" charset="0"/>
              </a:rPr>
              <a:t>)</a:t>
            </a:r>
            <a:br>
              <a:rPr lang="en-US" sz="2600" dirty="0">
                <a:solidFill>
                  <a:srgbClr val="0070C0"/>
                </a:solidFill>
                <a:latin typeface="Helvetica" pitchFamily="2" charset="0"/>
              </a:rPr>
            </a:br>
            <a:endParaRPr lang="en-US" sz="2600" dirty="0">
              <a:solidFill>
                <a:srgbClr val="0070C0"/>
              </a:solidFill>
              <a:latin typeface="Helvetica" pitchFamily="2" charset="0"/>
            </a:endParaRPr>
          </a:p>
        </p:txBody>
      </p:sp>
      <p:sp>
        <p:nvSpPr>
          <p:cNvPr id="7" name="Title 1">
            <a:extLst>
              <a:ext uri="{FF2B5EF4-FFF2-40B4-BE49-F238E27FC236}">
                <a16:creationId xmlns:a16="http://schemas.microsoft.com/office/drawing/2014/main" id="{C9236C31-F165-0940-A6BE-5E6398AEA2BE}"/>
              </a:ext>
            </a:extLst>
          </p:cNvPr>
          <p:cNvSpPr>
            <a:spLocks noGrp="1"/>
          </p:cNvSpPr>
          <p:nvPr>
            <p:ph type="title"/>
          </p:nvPr>
        </p:nvSpPr>
        <p:spPr>
          <a:xfrm>
            <a:off x="0" y="549939"/>
            <a:ext cx="9144000" cy="1943880"/>
          </a:xfrm>
        </p:spPr>
        <p:txBody>
          <a:bodyPr>
            <a:noAutofit/>
          </a:bodyPr>
          <a:lstStyle/>
          <a:p>
            <a:pPr algn="ctr"/>
            <a:r>
              <a:rPr lang="en-US" sz="3000" b="1" dirty="0">
                <a:latin typeface="Helvetica" pitchFamily="2" charset="0"/>
              </a:rPr>
              <a:t>How are these different from statistical models?</a:t>
            </a:r>
            <a:br>
              <a:rPr lang="en-US" sz="3000" b="1" dirty="0">
                <a:latin typeface="Helvetica" pitchFamily="2" charset="0"/>
              </a:rPr>
            </a:br>
            <a:br>
              <a:rPr lang="en-US" sz="3000" b="1" dirty="0">
                <a:latin typeface="Helvetica" pitchFamily="2" charset="0"/>
              </a:rPr>
            </a:br>
            <a:r>
              <a:rPr lang="en-US" sz="3000" b="1" dirty="0" err="1">
                <a:solidFill>
                  <a:srgbClr val="0070C0"/>
                </a:solidFill>
                <a:latin typeface="Helvetica" pitchFamily="2" charset="0"/>
              </a:rPr>
              <a:t>En</a:t>
            </a:r>
            <a:r>
              <a:rPr lang="en-US" sz="3000" b="1" dirty="0">
                <a:solidFill>
                  <a:srgbClr val="0070C0"/>
                </a:solidFill>
                <a:latin typeface="Helvetica" pitchFamily="2" charset="0"/>
              </a:rPr>
              <a:t> quoi </a:t>
            </a:r>
            <a:r>
              <a:rPr lang="en-US" sz="3000" b="1" dirty="0" err="1">
                <a:solidFill>
                  <a:srgbClr val="0070C0"/>
                </a:solidFill>
                <a:latin typeface="Helvetica" pitchFamily="2" charset="0"/>
              </a:rPr>
              <a:t>sont-ils</a:t>
            </a:r>
            <a:r>
              <a:rPr lang="en-US" sz="3000" b="1" dirty="0">
                <a:solidFill>
                  <a:srgbClr val="0070C0"/>
                </a:solidFill>
                <a:latin typeface="Helvetica" pitchFamily="2" charset="0"/>
              </a:rPr>
              <a:t> </a:t>
            </a:r>
            <a:r>
              <a:rPr lang="en-US" sz="3000" b="1" dirty="0" err="1">
                <a:solidFill>
                  <a:srgbClr val="0070C0"/>
                </a:solidFill>
                <a:latin typeface="Helvetica" pitchFamily="2" charset="0"/>
              </a:rPr>
              <a:t>différents</a:t>
            </a:r>
            <a:r>
              <a:rPr lang="en-US" sz="3000" b="1" dirty="0">
                <a:solidFill>
                  <a:srgbClr val="0070C0"/>
                </a:solidFill>
                <a:latin typeface="Helvetica" pitchFamily="2" charset="0"/>
              </a:rPr>
              <a:t> des </a:t>
            </a:r>
            <a:r>
              <a:rPr lang="en-US" sz="3000" b="1" dirty="0" err="1">
                <a:solidFill>
                  <a:srgbClr val="0070C0"/>
                </a:solidFill>
                <a:latin typeface="Helvetica" pitchFamily="2" charset="0"/>
              </a:rPr>
              <a:t>modèles</a:t>
            </a:r>
            <a:r>
              <a:rPr lang="en-US" sz="3000" b="1" dirty="0">
                <a:solidFill>
                  <a:srgbClr val="0070C0"/>
                </a:solidFill>
                <a:latin typeface="Helvetica" pitchFamily="2" charset="0"/>
              </a:rPr>
              <a:t> </a:t>
            </a:r>
            <a:r>
              <a:rPr lang="en-US" sz="3000" b="1" dirty="0" err="1">
                <a:solidFill>
                  <a:srgbClr val="0070C0"/>
                </a:solidFill>
                <a:latin typeface="Helvetica" pitchFamily="2" charset="0"/>
              </a:rPr>
              <a:t>statistiques</a:t>
            </a:r>
            <a:r>
              <a:rPr lang="en-US" sz="3000" b="1" dirty="0">
                <a:solidFill>
                  <a:srgbClr val="0070C0"/>
                </a:solidFill>
                <a:latin typeface="Helvetica" pitchFamily="2" charset="0"/>
              </a:rPr>
              <a:t>?</a:t>
            </a:r>
            <a:br>
              <a:rPr lang="en-US" sz="3000" dirty="0">
                <a:latin typeface="Helvetica" pitchFamily="2" charset="0"/>
              </a:rPr>
            </a:br>
            <a:br>
              <a:rPr lang="en-US" sz="3000" dirty="0">
                <a:latin typeface="Helvetica" pitchFamily="2" charset="0"/>
              </a:rPr>
            </a:br>
            <a:endParaRPr lang="en-US" sz="3000" dirty="0">
              <a:latin typeface="Helvetica" pitchFamily="2" charset="0"/>
            </a:endParaRPr>
          </a:p>
        </p:txBody>
      </p:sp>
    </p:spTree>
    <p:extLst>
      <p:ext uri="{BB962C8B-B14F-4D97-AF65-F5344CB8AC3E}">
        <p14:creationId xmlns:p14="http://schemas.microsoft.com/office/powerpoint/2010/main" val="33794544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578F48-4E6D-7749-AAC3-C4011E2DA9C4}"/>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extensions</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D5E9A227-7D79-654A-B1DE-9C167DBF4D65}"/>
              </a:ext>
            </a:extLst>
          </p:cNvPr>
          <p:cNvSpPr/>
          <p:nvPr/>
        </p:nvSpPr>
        <p:spPr>
          <a:xfrm>
            <a:off x="571931" y="1149527"/>
            <a:ext cx="3993401" cy="369332"/>
          </a:xfrm>
          <a:prstGeom prst="rect">
            <a:avLst/>
          </a:prstGeom>
        </p:spPr>
        <p:txBody>
          <a:bodyPr wrap="none">
            <a:spAutoFit/>
          </a:bodyPr>
          <a:lstStyle/>
          <a:p>
            <a:pPr algn="ctr"/>
            <a:r>
              <a:rPr lang="en-US" dirty="0">
                <a:solidFill>
                  <a:srgbClr val="000000"/>
                </a:solidFill>
                <a:effectLst/>
                <a:latin typeface="Helvetica Light" panose="020B0403020202020204" pitchFamily="34" charset="0"/>
              </a:rPr>
              <a:t>Moving beyond a ‘closed’ population</a:t>
            </a:r>
          </a:p>
        </p:txBody>
      </p:sp>
      <p:sp>
        <p:nvSpPr>
          <p:cNvPr id="7" name="Rectangle 6">
            <a:extLst>
              <a:ext uri="{FF2B5EF4-FFF2-40B4-BE49-F238E27FC236}">
                <a16:creationId xmlns:a16="http://schemas.microsoft.com/office/drawing/2014/main" id="{64062DB9-0782-F441-AE00-BFAE794FD0C0}"/>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8" name="Rectangle 7">
            <a:extLst>
              <a:ext uri="{FF2B5EF4-FFF2-40B4-BE49-F238E27FC236}">
                <a16:creationId xmlns:a16="http://schemas.microsoft.com/office/drawing/2014/main" id="{DB278553-31F8-7745-A713-B78C8D22740D}"/>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11" name="Rectangle 10">
            <a:extLst>
              <a:ext uri="{FF2B5EF4-FFF2-40B4-BE49-F238E27FC236}">
                <a16:creationId xmlns:a16="http://schemas.microsoft.com/office/drawing/2014/main" id="{B75BF785-486B-034C-B45F-E103600649C0}"/>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12" name="Rectangle 11">
            <a:extLst>
              <a:ext uri="{FF2B5EF4-FFF2-40B4-BE49-F238E27FC236}">
                <a16:creationId xmlns:a16="http://schemas.microsoft.com/office/drawing/2014/main" id="{DB1B2DAB-ADE8-E94C-AF02-9ACACB5C7290}"/>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4" name="Rectangle 13">
            <a:extLst>
              <a:ext uri="{FF2B5EF4-FFF2-40B4-BE49-F238E27FC236}">
                <a16:creationId xmlns:a16="http://schemas.microsoft.com/office/drawing/2014/main" id="{49806165-814D-1A46-A874-9BA6E071E4ED}"/>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5" name="Rectangle 14">
            <a:extLst>
              <a:ext uri="{FF2B5EF4-FFF2-40B4-BE49-F238E27FC236}">
                <a16:creationId xmlns:a16="http://schemas.microsoft.com/office/drawing/2014/main" id="{ACFDDAB4-E05D-714A-8A6E-B02E4A6649E5}"/>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29" name="Straight Arrow Connector 28">
            <a:extLst>
              <a:ext uri="{FF2B5EF4-FFF2-40B4-BE49-F238E27FC236}">
                <a16:creationId xmlns:a16="http://schemas.microsoft.com/office/drawing/2014/main" id="{DBCFFB45-2F9C-0940-B474-E69AAF3BB789}"/>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AD9997-7A2B-C046-82A2-B0490C018C3F}"/>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DB4FEA-4545-DB47-9CCA-225678CDADBD}"/>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5A2DE42-008E-F248-8232-C884756892A6}"/>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42" name="Rectangle 41">
                <a:extLst>
                  <a:ext uri="{FF2B5EF4-FFF2-40B4-BE49-F238E27FC236}">
                    <a16:creationId xmlns:a16="http://schemas.microsoft.com/office/drawing/2014/main" id="{35A2DE42-008E-F248-8232-C884756892A6}"/>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524" b="-30952"/>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548B531B-B4D1-D340-A80A-E7F70FF06934}"/>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25A370-023C-1045-9EED-8DF0C4DFFD1B}"/>
              </a:ext>
            </a:extLst>
          </p:cNvPr>
          <p:cNvCxnSpPr>
            <a:cxnSpLocks/>
            <a:stCxn id="15"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004D97-DB61-1045-A7B0-A8567CDF32A1}"/>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2B08FB3-FCF6-214B-8378-A1803F8B28A3}"/>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1D444DD-9559-6347-BC55-C86C01C5CA2D}"/>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3" name="Rectangle 52">
                <a:extLst>
                  <a:ext uri="{FF2B5EF4-FFF2-40B4-BE49-F238E27FC236}">
                    <a16:creationId xmlns:a16="http://schemas.microsoft.com/office/drawing/2014/main" id="{31D444DD-9559-6347-BC55-C86C01C5CA2D}"/>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D8F5978-F6E2-1B4C-A387-D0B37999F419}"/>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4" name="Rectangle 53">
                <a:extLst>
                  <a:ext uri="{FF2B5EF4-FFF2-40B4-BE49-F238E27FC236}">
                    <a16:creationId xmlns:a16="http://schemas.microsoft.com/office/drawing/2014/main" id="{2D8F5978-F6E2-1B4C-A387-D0B37999F419}"/>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22261F71-3128-1E48-A461-879C025055BE}"/>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5" name="Rectangle 54">
                <a:extLst>
                  <a:ext uri="{FF2B5EF4-FFF2-40B4-BE49-F238E27FC236}">
                    <a16:creationId xmlns:a16="http://schemas.microsoft.com/office/drawing/2014/main" id="{22261F71-3128-1E48-A461-879C025055BE}"/>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6"/>
                <a:stretch>
                  <a:fillRect l="-2256" t="-3226" b="-2258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363CDB56-1E26-9837-C235-C0B690CD9857}"/>
              </a:ext>
            </a:extLst>
          </p:cNvPr>
          <p:cNvSpPr/>
          <p:nvPr/>
        </p:nvSpPr>
        <p:spPr>
          <a:xfrm>
            <a:off x="571931" y="1625600"/>
            <a:ext cx="2274188" cy="637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15676BF-1168-7AB3-EF49-FD6C8A82F0D1}"/>
              </a:ext>
            </a:extLst>
          </p:cNvPr>
          <p:cNvSpPr/>
          <p:nvPr/>
        </p:nvSpPr>
        <p:spPr>
          <a:xfrm>
            <a:off x="2109504" y="3556415"/>
            <a:ext cx="5485094" cy="637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6A4B0C-1415-3BAC-297F-0CE425C980FB}"/>
              </a:ext>
            </a:extLst>
          </p:cNvPr>
          <p:cNvSpPr/>
          <p:nvPr/>
        </p:nvSpPr>
        <p:spPr>
          <a:xfrm>
            <a:off x="245883" y="2259928"/>
            <a:ext cx="1923215" cy="637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1647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578F48-4E6D-7749-AAC3-C4011E2DA9C4}"/>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extensions</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D5E9A227-7D79-654A-B1DE-9C167DBF4D65}"/>
              </a:ext>
            </a:extLst>
          </p:cNvPr>
          <p:cNvSpPr/>
          <p:nvPr/>
        </p:nvSpPr>
        <p:spPr>
          <a:xfrm>
            <a:off x="571931" y="1149527"/>
            <a:ext cx="3993401" cy="369332"/>
          </a:xfrm>
          <a:prstGeom prst="rect">
            <a:avLst/>
          </a:prstGeom>
        </p:spPr>
        <p:txBody>
          <a:bodyPr wrap="none">
            <a:spAutoFit/>
          </a:bodyPr>
          <a:lstStyle/>
          <a:p>
            <a:pPr algn="ctr"/>
            <a:r>
              <a:rPr lang="en-US" dirty="0">
                <a:solidFill>
                  <a:srgbClr val="000000"/>
                </a:solidFill>
                <a:effectLst/>
                <a:latin typeface="Helvetica Light" panose="020B0403020202020204" pitchFamily="34" charset="0"/>
              </a:rPr>
              <a:t>Moving beyond a ‘closed’ population</a:t>
            </a:r>
          </a:p>
        </p:txBody>
      </p:sp>
      <p:sp>
        <p:nvSpPr>
          <p:cNvPr id="7" name="Rectangle 6">
            <a:extLst>
              <a:ext uri="{FF2B5EF4-FFF2-40B4-BE49-F238E27FC236}">
                <a16:creationId xmlns:a16="http://schemas.microsoft.com/office/drawing/2014/main" id="{64062DB9-0782-F441-AE00-BFAE794FD0C0}"/>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8" name="Rectangle 7">
            <a:extLst>
              <a:ext uri="{FF2B5EF4-FFF2-40B4-BE49-F238E27FC236}">
                <a16:creationId xmlns:a16="http://schemas.microsoft.com/office/drawing/2014/main" id="{DB278553-31F8-7745-A713-B78C8D22740D}"/>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11" name="Rectangle 10">
            <a:extLst>
              <a:ext uri="{FF2B5EF4-FFF2-40B4-BE49-F238E27FC236}">
                <a16:creationId xmlns:a16="http://schemas.microsoft.com/office/drawing/2014/main" id="{B75BF785-486B-034C-B45F-E103600649C0}"/>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12" name="Rectangle 11">
            <a:extLst>
              <a:ext uri="{FF2B5EF4-FFF2-40B4-BE49-F238E27FC236}">
                <a16:creationId xmlns:a16="http://schemas.microsoft.com/office/drawing/2014/main" id="{DB1B2DAB-ADE8-E94C-AF02-9ACACB5C7290}"/>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4" name="Rectangle 13">
            <a:extLst>
              <a:ext uri="{FF2B5EF4-FFF2-40B4-BE49-F238E27FC236}">
                <a16:creationId xmlns:a16="http://schemas.microsoft.com/office/drawing/2014/main" id="{49806165-814D-1A46-A874-9BA6E071E4ED}"/>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5" name="Rectangle 14">
            <a:extLst>
              <a:ext uri="{FF2B5EF4-FFF2-40B4-BE49-F238E27FC236}">
                <a16:creationId xmlns:a16="http://schemas.microsoft.com/office/drawing/2014/main" id="{ACFDDAB4-E05D-714A-8A6E-B02E4A6649E5}"/>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29" name="Straight Arrow Connector 28">
            <a:extLst>
              <a:ext uri="{FF2B5EF4-FFF2-40B4-BE49-F238E27FC236}">
                <a16:creationId xmlns:a16="http://schemas.microsoft.com/office/drawing/2014/main" id="{DBCFFB45-2F9C-0940-B474-E69AAF3BB789}"/>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AD9997-7A2B-C046-82A2-B0490C018C3F}"/>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DB4FEA-4545-DB47-9CCA-225678CDADBD}"/>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5A2DE42-008E-F248-8232-C884756892A6}"/>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42" name="Rectangle 41">
                <a:extLst>
                  <a:ext uri="{FF2B5EF4-FFF2-40B4-BE49-F238E27FC236}">
                    <a16:creationId xmlns:a16="http://schemas.microsoft.com/office/drawing/2014/main" id="{35A2DE42-008E-F248-8232-C884756892A6}"/>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302" b="-30233"/>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548B531B-B4D1-D340-A80A-E7F70FF06934}"/>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25A370-023C-1045-9EED-8DF0C4DFFD1B}"/>
              </a:ext>
            </a:extLst>
          </p:cNvPr>
          <p:cNvCxnSpPr>
            <a:cxnSpLocks/>
            <a:stCxn id="15"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004D97-DB61-1045-A7B0-A8567CDF32A1}"/>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2B08FB3-FCF6-214B-8378-A1803F8B28A3}"/>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1D444DD-9559-6347-BC55-C86C01C5CA2D}"/>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3" name="Rectangle 52">
                <a:extLst>
                  <a:ext uri="{FF2B5EF4-FFF2-40B4-BE49-F238E27FC236}">
                    <a16:creationId xmlns:a16="http://schemas.microsoft.com/office/drawing/2014/main" id="{31D444DD-9559-6347-BC55-C86C01C5CA2D}"/>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78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D8F5978-F6E2-1B4C-A387-D0B37999F419}"/>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4" name="Rectangle 53">
                <a:extLst>
                  <a:ext uri="{FF2B5EF4-FFF2-40B4-BE49-F238E27FC236}">
                    <a16:creationId xmlns:a16="http://schemas.microsoft.com/office/drawing/2014/main" id="{2D8F5978-F6E2-1B4C-A387-D0B37999F419}"/>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3008"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22261F71-3128-1E48-A461-879C025055BE}"/>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5" name="Rectangle 54">
                <a:extLst>
                  <a:ext uri="{FF2B5EF4-FFF2-40B4-BE49-F238E27FC236}">
                    <a16:creationId xmlns:a16="http://schemas.microsoft.com/office/drawing/2014/main" id="{22261F71-3128-1E48-A461-879C025055BE}"/>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6"/>
                <a:stretch>
                  <a:fillRect l="-2256"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193636812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578F48-4E6D-7749-AAC3-C4011E2DA9C4}"/>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extensions</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D5E9A227-7D79-654A-B1DE-9C167DBF4D65}"/>
              </a:ext>
            </a:extLst>
          </p:cNvPr>
          <p:cNvSpPr/>
          <p:nvPr/>
        </p:nvSpPr>
        <p:spPr>
          <a:xfrm>
            <a:off x="571931" y="1149527"/>
            <a:ext cx="3993401" cy="369332"/>
          </a:xfrm>
          <a:prstGeom prst="rect">
            <a:avLst/>
          </a:prstGeom>
        </p:spPr>
        <p:txBody>
          <a:bodyPr wrap="none">
            <a:spAutoFit/>
          </a:bodyPr>
          <a:lstStyle/>
          <a:p>
            <a:pPr algn="ctr"/>
            <a:r>
              <a:rPr lang="en-US" dirty="0">
                <a:solidFill>
                  <a:srgbClr val="000000"/>
                </a:solidFill>
                <a:effectLst/>
                <a:latin typeface="Helvetica Light" panose="020B0403020202020204" pitchFamily="34" charset="0"/>
              </a:rPr>
              <a:t>Moving beyond a ‘closed’ population</a:t>
            </a:r>
          </a:p>
        </p:txBody>
      </p:sp>
      <p:sp>
        <p:nvSpPr>
          <p:cNvPr id="7" name="Rectangle 6">
            <a:extLst>
              <a:ext uri="{FF2B5EF4-FFF2-40B4-BE49-F238E27FC236}">
                <a16:creationId xmlns:a16="http://schemas.microsoft.com/office/drawing/2014/main" id="{64062DB9-0782-F441-AE00-BFAE794FD0C0}"/>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8" name="Rectangle 7">
            <a:extLst>
              <a:ext uri="{FF2B5EF4-FFF2-40B4-BE49-F238E27FC236}">
                <a16:creationId xmlns:a16="http://schemas.microsoft.com/office/drawing/2014/main" id="{DB278553-31F8-7745-A713-B78C8D22740D}"/>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11" name="Rectangle 10">
            <a:extLst>
              <a:ext uri="{FF2B5EF4-FFF2-40B4-BE49-F238E27FC236}">
                <a16:creationId xmlns:a16="http://schemas.microsoft.com/office/drawing/2014/main" id="{B75BF785-486B-034C-B45F-E103600649C0}"/>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12" name="Rectangle 11">
            <a:extLst>
              <a:ext uri="{FF2B5EF4-FFF2-40B4-BE49-F238E27FC236}">
                <a16:creationId xmlns:a16="http://schemas.microsoft.com/office/drawing/2014/main" id="{DB1B2DAB-ADE8-E94C-AF02-9ACACB5C7290}"/>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4" name="Rectangle 13">
            <a:extLst>
              <a:ext uri="{FF2B5EF4-FFF2-40B4-BE49-F238E27FC236}">
                <a16:creationId xmlns:a16="http://schemas.microsoft.com/office/drawing/2014/main" id="{49806165-814D-1A46-A874-9BA6E071E4ED}"/>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5" name="Rectangle 14">
            <a:extLst>
              <a:ext uri="{FF2B5EF4-FFF2-40B4-BE49-F238E27FC236}">
                <a16:creationId xmlns:a16="http://schemas.microsoft.com/office/drawing/2014/main" id="{ACFDDAB4-E05D-714A-8A6E-B02E4A6649E5}"/>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29" name="Straight Arrow Connector 28">
            <a:extLst>
              <a:ext uri="{FF2B5EF4-FFF2-40B4-BE49-F238E27FC236}">
                <a16:creationId xmlns:a16="http://schemas.microsoft.com/office/drawing/2014/main" id="{DBCFFB45-2F9C-0940-B474-E69AAF3BB789}"/>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AD9997-7A2B-C046-82A2-B0490C018C3F}"/>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DB4FEA-4545-DB47-9CCA-225678CDADBD}"/>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5A2DE42-008E-F248-8232-C884756892A6}"/>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42" name="Rectangle 41">
                <a:extLst>
                  <a:ext uri="{FF2B5EF4-FFF2-40B4-BE49-F238E27FC236}">
                    <a16:creationId xmlns:a16="http://schemas.microsoft.com/office/drawing/2014/main" id="{35A2DE42-008E-F248-8232-C884756892A6}"/>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524" b="-30952"/>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548B531B-B4D1-D340-A80A-E7F70FF06934}"/>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25A370-023C-1045-9EED-8DF0C4DFFD1B}"/>
              </a:ext>
            </a:extLst>
          </p:cNvPr>
          <p:cNvCxnSpPr>
            <a:cxnSpLocks/>
            <a:stCxn id="15"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004D97-DB61-1045-A7B0-A8567CDF32A1}"/>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2B08FB3-FCF6-214B-8378-A1803F8B28A3}"/>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1D444DD-9559-6347-BC55-C86C01C5CA2D}"/>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3" name="Rectangle 52">
                <a:extLst>
                  <a:ext uri="{FF2B5EF4-FFF2-40B4-BE49-F238E27FC236}">
                    <a16:creationId xmlns:a16="http://schemas.microsoft.com/office/drawing/2014/main" id="{31D444DD-9559-6347-BC55-C86C01C5CA2D}"/>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D8F5978-F6E2-1B4C-A387-D0B37999F419}"/>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4" name="Rectangle 53">
                <a:extLst>
                  <a:ext uri="{FF2B5EF4-FFF2-40B4-BE49-F238E27FC236}">
                    <a16:creationId xmlns:a16="http://schemas.microsoft.com/office/drawing/2014/main" id="{2D8F5978-F6E2-1B4C-A387-D0B37999F419}"/>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22261F71-3128-1E48-A461-879C025055BE}"/>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5" name="Rectangle 54">
                <a:extLst>
                  <a:ext uri="{FF2B5EF4-FFF2-40B4-BE49-F238E27FC236}">
                    <a16:creationId xmlns:a16="http://schemas.microsoft.com/office/drawing/2014/main" id="{22261F71-3128-1E48-A461-879C025055BE}"/>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6"/>
                <a:stretch>
                  <a:fillRect l="-2256" t="-3226" b="-2258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771E0FFA-1C21-1547-99CD-69DF52CD96CB}"/>
              </a:ext>
            </a:extLst>
          </p:cNvPr>
          <p:cNvPicPr>
            <a:picLocks noChangeAspect="1"/>
          </p:cNvPicPr>
          <p:nvPr/>
        </p:nvPicPr>
        <p:blipFill>
          <a:blip r:embed="rId7"/>
          <a:stretch>
            <a:fillRect/>
          </a:stretch>
        </p:blipFill>
        <p:spPr>
          <a:xfrm>
            <a:off x="2122705" y="4465305"/>
            <a:ext cx="5291832" cy="1636649"/>
          </a:xfrm>
          <a:prstGeom prst="rect">
            <a:avLst/>
          </a:prstGeom>
        </p:spPr>
      </p:pic>
    </p:spTree>
    <p:extLst>
      <p:ext uri="{BB962C8B-B14F-4D97-AF65-F5344CB8AC3E}">
        <p14:creationId xmlns:p14="http://schemas.microsoft.com/office/powerpoint/2010/main" val="3973053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578F48-4E6D-7749-AAC3-C4011E2DA9C4}"/>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add births</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D5E9A227-7D79-654A-B1DE-9C167DBF4D65}"/>
              </a:ext>
            </a:extLst>
          </p:cNvPr>
          <p:cNvSpPr/>
          <p:nvPr/>
        </p:nvSpPr>
        <p:spPr>
          <a:xfrm>
            <a:off x="571931" y="1149527"/>
            <a:ext cx="3993401" cy="369332"/>
          </a:xfrm>
          <a:prstGeom prst="rect">
            <a:avLst/>
          </a:prstGeom>
        </p:spPr>
        <p:txBody>
          <a:bodyPr wrap="none">
            <a:spAutoFit/>
          </a:bodyPr>
          <a:lstStyle/>
          <a:p>
            <a:pPr algn="ctr"/>
            <a:r>
              <a:rPr lang="en-US" dirty="0">
                <a:solidFill>
                  <a:srgbClr val="000000"/>
                </a:solidFill>
                <a:effectLst/>
                <a:latin typeface="Helvetica Light" panose="020B0403020202020204" pitchFamily="34" charset="0"/>
              </a:rPr>
              <a:t>Moving beyond a ‘closed’ population</a:t>
            </a:r>
          </a:p>
        </p:txBody>
      </p:sp>
      <p:sp>
        <p:nvSpPr>
          <p:cNvPr id="7" name="Rectangle 6">
            <a:extLst>
              <a:ext uri="{FF2B5EF4-FFF2-40B4-BE49-F238E27FC236}">
                <a16:creationId xmlns:a16="http://schemas.microsoft.com/office/drawing/2014/main" id="{64062DB9-0782-F441-AE00-BFAE794FD0C0}"/>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8" name="Rectangle 7">
            <a:extLst>
              <a:ext uri="{FF2B5EF4-FFF2-40B4-BE49-F238E27FC236}">
                <a16:creationId xmlns:a16="http://schemas.microsoft.com/office/drawing/2014/main" id="{DB278553-31F8-7745-A713-B78C8D22740D}"/>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11" name="Rectangle 10">
            <a:extLst>
              <a:ext uri="{FF2B5EF4-FFF2-40B4-BE49-F238E27FC236}">
                <a16:creationId xmlns:a16="http://schemas.microsoft.com/office/drawing/2014/main" id="{B75BF785-486B-034C-B45F-E103600649C0}"/>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12" name="Rectangle 11">
            <a:extLst>
              <a:ext uri="{FF2B5EF4-FFF2-40B4-BE49-F238E27FC236}">
                <a16:creationId xmlns:a16="http://schemas.microsoft.com/office/drawing/2014/main" id="{DB1B2DAB-ADE8-E94C-AF02-9ACACB5C7290}"/>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4" name="Rectangle 13">
            <a:extLst>
              <a:ext uri="{FF2B5EF4-FFF2-40B4-BE49-F238E27FC236}">
                <a16:creationId xmlns:a16="http://schemas.microsoft.com/office/drawing/2014/main" id="{49806165-814D-1A46-A874-9BA6E071E4ED}"/>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5" name="Rectangle 14">
            <a:extLst>
              <a:ext uri="{FF2B5EF4-FFF2-40B4-BE49-F238E27FC236}">
                <a16:creationId xmlns:a16="http://schemas.microsoft.com/office/drawing/2014/main" id="{ACFDDAB4-E05D-714A-8A6E-B02E4A6649E5}"/>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29" name="Straight Arrow Connector 28">
            <a:extLst>
              <a:ext uri="{FF2B5EF4-FFF2-40B4-BE49-F238E27FC236}">
                <a16:creationId xmlns:a16="http://schemas.microsoft.com/office/drawing/2014/main" id="{DBCFFB45-2F9C-0940-B474-E69AAF3BB789}"/>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AD9997-7A2B-C046-82A2-B0490C018C3F}"/>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CDB4FEA-4545-DB47-9CCA-225678CDADBD}"/>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5A2DE42-008E-F248-8232-C884756892A6}"/>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42" name="Rectangle 41">
                <a:extLst>
                  <a:ext uri="{FF2B5EF4-FFF2-40B4-BE49-F238E27FC236}">
                    <a16:creationId xmlns:a16="http://schemas.microsoft.com/office/drawing/2014/main" id="{35A2DE42-008E-F248-8232-C884756892A6}"/>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524" b="-30952"/>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548B531B-B4D1-D340-A80A-E7F70FF06934}"/>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025A370-023C-1045-9EED-8DF0C4DFFD1B}"/>
              </a:ext>
            </a:extLst>
          </p:cNvPr>
          <p:cNvCxnSpPr>
            <a:cxnSpLocks/>
            <a:stCxn id="15"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0004D97-DB61-1045-A7B0-A8567CDF32A1}"/>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2B08FB3-FCF6-214B-8378-A1803F8B28A3}"/>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31D444DD-9559-6347-BC55-C86C01C5CA2D}"/>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3" name="Rectangle 52">
                <a:extLst>
                  <a:ext uri="{FF2B5EF4-FFF2-40B4-BE49-F238E27FC236}">
                    <a16:creationId xmlns:a16="http://schemas.microsoft.com/office/drawing/2014/main" id="{31D444DD-9559-6347-BC55-C86C01C5CA2D}"/>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2D8F5978-F6E2-1B4C-A387-D0B37999F419}"/>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4" name="Rectangle 53">
                <a:extLst>
                  <a:ext uri="{FF2B5EF4-FFF2-40B4-BE49-F238E27FC236}">
                    <a16:creationId xmlns:a16="http://schemas.microsoft.com/office/drawing/2014/main" id="{2D8F5978-F6E2-1B4C-A387-D0B37999F419}"/>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22261F71-3128-1E48-A461-879C025055BE}"/>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55" name="Rectangle 54">
                <a:extLst>
                  <a:ext uri="{FF2B5EF4-FFF2-40B4-BE49-F238E27FC236}">
                    <a16:creationId xmlns:a16="http://schemas.microsoft.com/office/drawing/2014/main" id="{22261F71-3128-1E48-A461-879C025055BE}"/>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6"/>
                <a:stretch>
                  <a:fillRect l="-2256" t="-3226" b="-2258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771E0FFA-1C21-1547-99CD-69DF52CD96CB}"/>
              </a:ext>
            </a:extLst>
          </p:cNvPr>
          <p:cNvPicPr>
            <a:picLocks noChangeAspect="1"/>
          </p:cNvPicPr>
          <p:nvPr/>
        </p:nvPicPr>
        <p:blipFill>
          <a:blip r:embed="rId7"/>
          <a:stretch>
            <a:fillRect/>
          </a:stretch>
        </p:blipFill>
        <p:spPr>
          <a:xfrm>
            <a:off x="2561698" y="4319651"/>
            <a:ext cx="3695700" cy="1143000"/>
          </a:xfrm>
          <a:prstGeom prst="rect">
            <a:avLst/>
          </a:prstGeom>
        </p:spPr>
      </p:pic>
      <p:sp>
        <p:nvSpPr>
          <p:cNvPr id="3" name="Rectangle 2">
            <a:extLst>
              <a:ext uri="{FF2B5EF4-FFF2-40B4-BE49-F238E27FC236}">
                <a16:creationId xmlns:a16="http://schemas.microsoft.com/office/drawing/2014/main" id="{655C81E9-8BA8-8047-9979-62C64A12E65E}"/>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How will births impact dynamics?</a:t>
            </a:r>
            <a:endParaRPr lang="en-US" sz="2400" dirty="0">
              <a:solidFill>
                <a:srgbClr val="0365C0"/>
              </a:solidFill>
              <a:effectLst/>
              <a:latin typeface="Helvetica" pitchFamily="2" charset="0"/>
            </a:endParaRPr>
          </a:p>
        </p:txBody>
      </p:sp>
    </p:spTree>
    <p:extLst>
      <p:ext uri="{BB962C8B-B14F-4D97-AF65-F5344CB8AC3E}">
        <p14:creationId xmlns:p14="http://schemas.microsoft.com/office/powerpoint/2010/main" val="23625954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E59389-572A-384D-BE3F-877D8FD7149F}"/>
              </a:ext>
            </a:extLst>
          </p:cNvPr>
          <p:cNvPicPr>
            <a:picLocks noChangeAspect="1"/>
          </p:cNvPicPr>
          <p:nvPr/>
        </p:nvPicPr>
        <p:blipFill>
          <a:blip r:embed="rId3"/>
          <a:stretch>
            <a:fillRect/>
          </a:stretch>
        </p:blipFill>
        <p:spPr>
          <a:xfrm>
            <a:off x="1292995" y="1158067"/>
            <a:ext cx="6558010" cy="4943475"/>
          </a:xfrm>
          <a:prstGeom prst="rect">
            <a:avLst/>
          </a:prstGeom>
        </p:spPr>
      </p:pic>
      <p:sp>
        <p:nvSpPr>
          <p:cNvPr id="5" name="Rectangle 4">
            <a:extLst>
              <a:ext uri="{FF2B5EF4-FFF2-40B4-BE49-F238E27FC236}">
                <a16:creationId xmlns:a16="http://schemas.microsoft.com/office/drawing/2014/main" id="{44221D7D-E0D3-2D43-B527-52DC12C99BCB}"/>
              </a:ext>
            </a:extLst>
          </p:cNvPr>
          <p:cNvSpPr/>
          <p:nvPr/>
        </p:nvSpPr>
        <p:spPr>
          <a:xfrm>
            <a:off x="66499" y="104735"/>
            <a:ext cx="5004266"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 : add births</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26925105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41094B84-C689-0F4D-9E4D-229D1023EA02}"/>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8" name="Rectangle 7">
            <a:extLst>
              <a:ext uri="{FF2B5EF4-FFF2-40B4-BE49-F238E27FC236}">
                <a16:creationId xmlns:a16="http://schemas.microsoft.com/office/drawing/2014/main" id="{93A5CE35-45B2-024F-BEB5-C9D32A6134E6}"/>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9" name="Rectangle 8">
            <a:extLst>
              <a:ext uri="{FF2B5EF4-FFF2-40B4-BE49-F238E27FC236}">
                <a16:creationId xmlns:a16="http://schemas.microsoft.com/office/drawing/2014/main" id="{508CE196-C830-734D-889B-F50639078E4B}"/>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0" name="Rectangle 9">
            <a:extLst>
              <a:ext uri="{FF2B5EF4-FFF2-40B4-BE49-F238E27FC236}">
                <a16:creationId xmlns:a16="http://schemas.microsoft.com/office/drawing/2014/main" id="{F816FEE0-2B06-AB4E-9264-AE264EECC2B4}"/>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718F-8ABF-2244-9DDF-5FD716D9D0D2}"/>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524"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2B7473E-2B82-604E-AC49-8552B99A0935}"/>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2" name="Rectangle 21">
                <a:extLst>
                  <a:ext uri="{FF2B5EF4-FFF2-40B4-BE49-F238E27FC236}">
                    <a16:creationId xmlns:a16="http://schemas.microsoft.com/office/drawing/2014/main" id="{B2B7473E-2B82-604E-AC49-8552B99A0935}"/>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6"/>
                <a:stretch>
                  <a:fillRect l="-2256" t="-3226" b="-22581"/>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FD92F3C0-EB67-184C-A942-1673ED3E5A6F}"/>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do we change if infection is always FATAL? </a:t>
            </a:r>
            <a:endParaRPr lang="en-US" sz="2400" dirty="0">
              <a:solidFill>
                <a:srgbClr val="0365C0"/>
              </a:solidFill>
              <a:effectLst/>
              <a:latin typeface="Helvetica" pitchFamily="2" charset="0"/>
            </a:endParaRPr>
          </a:p>
        </p:txBody>
      </p:sp>
    </p:spTree>
    <p:extLst>
      <p:ext uri="{BB962C8B-B14F-4D97-AF65-F5344CB8AC3E}">
        <p14:creationId xmlns:p14="http://schemas.microsoft.com/office/powerpoint/2010/main" val="35064982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8" name="Rectangle 7">
            <a:extLst>
              <a:ext uri="{FF2B5EF4-FFF2-40B4-BE49-F238E27FC236}">
                <a16:creationId xmlns:a16="http://schemas.microsoft.com/office/drawing/2014/main" id="{93A5CE35-45B2-024F-BEB5-C9D32A6134E6}"/>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10" name="Rectangle 9">
            <a:extLst>
              <a:ext uri="{FF2B5EF4-FFF2-40B4-BE49-F238E27FC236}">
                <a16:creationId xmlns:a16="http://schemas.microsoft.com/office/drawing/2014/main" id="{F816FEE0-2B06-AB4E-9264-AE264EECC2B4}"/>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3"/>
                <a:stretch>
                  <a:fillRect l="-8475" t="-9524"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a:off x="5351347" y="3019025"/>
            <a:ext cx="4150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4"/>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5"/>
                <a:stretch>
                  <a:fillRect l="-2256" t="-6667" b="-23333"/>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B69D58E-23E7-B546-9C8D-C3D709A7D0DB}"/>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do we change if infection is always FATAL? </a:t>
            </a:r>
            <a:endParaRPr lang="en-US" sz="2400" dirty="0">
              <a:solidFill>
                <a:srgbClr val="0365C0"/>
              </a:solidFill>
              <a:effectLst/>
              <a:latin typeface="Helvetica" pitchFamily="2" charset="0"/>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A8DB8D3F-2567-2041-B23A-A2B93DC5BE5A}"/>
                  </a:ext>
                </a:extLst>
              </p:cNvPr>
              <p:cNvSpPr/>
              <p:nvPr/>
            </p:nvSpPr>
            <p:spPr>
              <a:xfrm>
                <a:off x="5351347" y="260701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endParaRPr lang="en-US" dirty="0"/>
              </a:p>
            </p:txBody>
          </p:sp>
        </mc:Choice>
        <mc:Fallback xmlns="">
          <p:sp>
            <p:nvSpPr>
              <p:cNvPr id="24" name="Rectangle 23">
                <a:extLst>
                  <a:ext uri="{FF2B5EF4-FFF2-40B4-BE49-F238E27FC236}">
                    <a16:creationId xmlns:a16="http://schemas.microsoft.com/office/drawing/2014/main" id="{A8DB8D3F-2567-2041-B23A-A2B93DC5BE5A}"/>
                  </a:ext>
                </a:extLst>
              </p:cNvPr>
              <p:cNvSpPr>
                <a:spLocks noRot="1" noChangeAspect="1" noMove="1" noResize="1" noEditPoints="1" noAdjustHandles="1" noChangeArrowheads="1" noChangeShapeType="1" noTextEdit="1"/>
              </p:cNvSpPr>
              <p:nvPr/>
            </p:nvSpPr>
            <p:spPr>
              <a:xfrm>
                <a:off x="5351347" y="2607011"/>
                <a:ext cx="1674062" cy="369332"/>
              </a:xfrm>
              <a:prstGeom prst="rect">
                <a:avLst/>
              </a:prstGeom>
              <a:blipFill>
                <a:blip r:embed="rId6"/>
                <a:stretch>
                  <a:fillRect l="-2256" t="-3333" b="-23333"/>
                </a:stretch>
              </a:blipFill>
            </p:spPr>
            <p:txBody>
              <a:bodyPr/>
              <a:lstStyle/>
              <a:p>
                <a:r>
                  <a:rPr lang="en-US">
                    <a:noFill/>
                  </a:rPr>
                  <a:t> </a:t>
                </a:r>
              </a:p>
            </p:txBody>
          </p:sp>
        </mc:Fallback>
      </mc:AlternateContent>
    </p:spTree>
    <p:extLst>
      <p:ext uri="{BB962C8B-B14F-4D97-AF65-F5344CB8AC3E}">
        <p14:creationId xmlns:p14="http://schemas.microsoft.com/office/powerpoint/2010/main" val="11619492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41094B84-C689-0F4D-9E4D-229D1023EA02}"/>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8" name="Rectangle 7">
            <a:extLst>
              <a:ext uri="{FF2B5EF4-FFF2-40B4-BE49-F238E27FC236}">
                <a16:creationId xmlns:a16="http://schemas.microsoft.com/office/drawing/2014/main" id="{93A5CE35-45B2-024F-BEB5-C9D32A6134E6}"/>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9" name="Rectangle 8">
            <a:extLst>
              <a:ext uri="{FF2B5EF4-FFF2-40B4-BE49-F238E27FC236}">
                <a16:creationId xmlns:a16="http://schemas.microsoft.com/office/drawing/2014/main" id="{508CE196-C830-734D-889B-F50639078E4B}"/>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0" name="Rectangle 9">
            <a:extLst>
              <a:ext uri="{FF2B5EF4-FFF2-40B4-BE49-F238E27FC236}">
                <a16:creationId xmlns:a16="http://schemas.microsoft.com/office/drawing/2014/main" id="{F816FEE0-2B06-AB4E-9264-AE264EECC2B4}"/>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718F-8ABF-2244-9DDF-5FD716D9D0D2}"/>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2"/>
                <a:stretch>
                  <a:fillRect l="-8475" t="-9524"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3"/>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4"/>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2B7473E-2B82-604E-AC49-8552B99A0935}"/>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2" name="Rectangle 21">
                <a:extLst>
                  <a:ext uri="{FF2B5EF4-FFF2-40B4-BE49-F238E27FC236}">
                    <a16:creationId xmlns:a16="http://schemas.microsoft.com/office/drawing/2014/main" id="{B2B7473E-2B82-604E-AC49-8552B99A0935}"/>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5"/>
                <a:stretch>
                  <a:fillRect l="-2256" t="-3226" b="-22581"/>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B69D58E-23E7-B546-9C8D-C3D709A7D0DB}"/>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if immunity wanes?</a:t>
            </a:r>
            <a:endParaRPr lang="en-US" sz="2400" dirty="0">
              <a:solidFill>
                <a:srgbClr val="0365C0"/>
              </a:solidFill>
              <a:effectLst/>
              <a:latin typeface="Helvetica" pitchFamily="2" charset="0"/>
            </a:endParaRPr>
          </a:p>
        </p:txBody>
      </p:sp>
    </p:spTree>
    <p:extLst>
      <p:ext uri="{BB962C8B-B14F-4D97-AF65-F5344CB8AC3E}">
        <p14:creationId xmlns:p14="http://schemas.microsoft.com/office/powerpoint/2010/main" val="2796998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41094B84-C689-0F4D-9E4D-229D1023EA02}"/>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8" name="Rectangle 7">
            <a:extLst>
              <a:ext uri="{FF2B5EF4-FFF2-40B4-BE49-F238E27FC236}">
                <a16:creationId xmlns:a16="http://schemas.microsoft.com/office/drawing/2014/main" id="{93A5CE35-45B2-024F-BEB5-C9D32A6134E6}"/>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9" name="Rectangle 8">
            <a:extLst>
              <a:ext uri="{FF2B5EF4-FFF2-40B4-BE49-F238E27FC236}">
                <a16:creationId xmlns:a16="http://schemas.microsoft.com/office/drawing/2014/main" id="{508CE196-C830-734D-889B-F50639078E4B}"/>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0" name="Rectangle 9">
            <a:extLst>
              <a:ext uri="{FF2B5EF4-FFF2-40B4-BE49-F238E27FC236}">
                <a16:creationId xmlns:a16="http://schemas.microsoft.com/office/drawing/2014/main" id="{F816FEE0-2B06-AB4E-9264-AE264EECC2B4}"/>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718F-8ABF-2244-9DDF-5FD716D9D0D2}"/>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2"/>
                <a:stretch>
                  <a:fillRect l="-8475" t="-9524"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3"/>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4"/>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2B7473E-2B82-604E-AC49-8552B99A0935}"/>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2" name="Rectangle 21">
                <a:extLst>
                  <a:ext uri="{FF2B5EF4-FFF2-40B4-BE49-F238E27FC236}">
                    <a16:creationId xmlns:a16="http://schemas.microsoft.com/office/drawing/2014/main" id="{B2B7473E-2B82-604E-AC49-8552B99A0935}"/>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5"/>
                <a:stretch>
                  <a:fillRect l="-2256" t="-3226" b="-22581"/>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B69D58E-23E7-B546-9C8D-C3D709A7D0DB}"/>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if immunity wanes?</a:t>
            </a:r>
            <a:endParaRPr lang="en-US" sz="2400" dirty="0">
              <a:solidFill>
                <a:srgbClr val="0365C0"/>
              </a:solidFill>
              <a:effectLst/>
              <a:latin typeface="Helvetica" pitchFamily="2" charset="0"/>
            </a:endParaRPr>
          </a:p>
        </p:txBody>
      </p:sp>
      <p:cxnSp>
        <p:nvCxnSpPr>
          <p:cNvPr id="24" name="Curved Connector 23">
            <a:extLst>
              <a:ext uri="{FF2B5EF4-FFF2-40B4-BE49-F238E27FC236}">
                <a16:creationId xmlns:a16="http://schemas.microsoft.com/office/drawing/2014/main" id="{61CF00F4-E1FA-3A47-BE13-9192E0D228D5}"/>
              </a:ext>
            </a:extLst>
          </p:cNvPr>
          <p:cNvCxnSpPr>
            <a:cxnSpLocks/>
            <a:stCxn id="7" idx="0"/>
            <a:endCxn id="11" idx="0"/>
          </p:cNvCxnSpPr>
          <p:nvPr/>
        </p:nvCxnSpPr>
        <p:spPr>
          <a:xfrm rot="16200000" flipV="1">
            <a:off x="4629632" y="531422"/>
            <a:ext cx="96891" cy="3744342"/>
          </a:xfrm>
          <a:prstGeom prst="curvedConnector3">
            <a:avLst>
              <a:gd name="adj1" fmla="val 91933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6CAFA9F-38FB-0141-BCE0-B5E46CC13A8A}"/>
              </a:ext>
            </a:extLst>
          </p:cNvPr>
          <p:cNvSpPr/>
          <p:nvPr/>
        </p:nvSpPr>
        <p:spPr>
          <a:xfrm>
            <a:off x="3901681" y="1219678"/>
            <a:ext cx="1991653" cy="369332"/>
          </a:xfrm>
          <a:prstGeom prst="rect">
            <a:avLst/>
          </a:prstGeom>
        </p:spPr>
        <p:txBody>
          <a:bodyPr wrap="square">
            <a:spAutoFit/>
          </a:bodyPr>
          <a:lstStyle/>
          <a:p>
            <a:r>
              <a:rPr lang="en-US" dirty="0"/>
              <a:t>waning immunity</a:t>
            </a:r>
          </a:p>
        </p:txBody>
      </p:sp>
    </p:spTree>
    <p:extLst>
      <p:ext uri="{BB962C8B-B14F-4D97-AF65-F5344CB8AC3E}">
        <p14:creationId xmlns:p14="http://schemas.microsoft.com/office/powerpoint/2010/main" val="11328106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78044" y="2422096"/>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p>
        </p:txBody>
      </p:sp>
      <p:sp>
        <p:nvSpPr>
          <p:cNvPr id="7" name="Rectangle 6">
            <a:extLst>
              <a:ext uri="{FF2B5EF4-FFF2-40B4-BE49-F238E27FC236}">
                <a16:creationId xmlns:a16="http://schemas.microsoft.com/office/drawing/2014/main" id="{41094B84-C689-0F4D-9E4D-229D1023EA02}"/>
              </a:ext>
            </a:extLst>
          </p:cNvPr>
          <p:cNvSpPr/>
          <p:nvPr/>
        </p:nvSpPr>
        <p:spPr>
          <a:xfrm>
            <a:off x="5933547" y="2452038"/>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8" name="Rectangle 7">
            <a:extLst>
              <a:ext uri="{FF2B5EF4-FFF2-40B4-BE49-F238E27FC236}">
                <a16:creationId xmlns:a16="http://schemas.microsoft.com/office/drawing/2014/main" id="{93A5CE35-45B2-024F-BEB5-C9D32A6134E6}"/>
              </a:ext>
            </a:extLst>
          </p:cNvPr>
          <p:cNvSpPr/>
          <p:nvPr/>
        </p:nvSpPr>
        <p:spPr>
          <a:xfrm>
            <a:off x="3123731" y="2015854"/>
            <a:ext cx="1491003" cy="369332"/>
          </a:xfrm>
          <a:prstGeom prst="rect">
            <a:avLst/>
          </a:prstGeom>
        </p:spPr>
        <p:txBody>
          <a:bodyPr wrap="square">
            <a:spAutoFit/>
          </a:bodyPr>
          <a:lstStyle/>
          <a:p>
            <a:r>
              <a:rPr lang="en-US" dirty="0"/>
              <a:t>transmission</a:t>
            </a:r>
          </a:p>
        </p:txBody>
      </p:sp>
      <p:sp>
        <p:nvSpPr>
          <p:cNvPr id="9" name="Rectangle 8">
            <a:extLst>
              <a:ext uri="{FF2B5EF4-FFF2-40B4-BE49-F238E27FC236}">
                <a16:creationId xmlns:a16="http://schemas.microsoft.com/office/drawing/2014/main" id="{508CE196-C830-734D-889B-F50639078E4B}"/>
              </a:ext>
            </a:extLst>
          </p:cNvPr>
          <p:cNvSpPr/>
          <p:nvPr/>
        </p:nvSpPr>
        <p:spPr>
          <a:xfrm>
            <a:off x="5225674" y="2084248"/>
            <a:ext cx="1233400" cy="369332"/>
          </a:xfrm>
          <a:prstGeom prst="rect">
            <a:avLst/>
          </a:prstGeom>
        </p:spPr>
        <p:txBody>
          <a:bodyPr wrap="square">
            <a:spAutoFit/>
          </a:bodyPr>
          <a:lstStyle/>
          <a:p>
            <a:r>
              <a:rPr lang="en-US" dirty="0"/>
              <a:t>recovery</a:t>
            </a:r>
          </a:p>
        </p:txBody>
      </p:sp>
      <p:sp>
        <p:nvSpPr>
          <p:cNvPr id="10" name="Rectangle 9">
            <a:extLst>
              <a:ext uri="{FF2B5EF4-FFF2-40B4-BE49-F238E27FC236}">
                <a16:creationId xmlns:a16="http://schemas.microsoft.com/office/drawing/2014/main" id="{F816FEE0-2B06-AB4E-9264-AE264EECC2B4}"/>
              </a:ext>
            </a:extLst>
          </p:cNvPr>
          <p:cNvSpPr/>
          <p:nvPr/>
        </p:nvSpPr>
        <p:spPr>
          <a:xfrm>
            <a:off x="571931" y="2505175"/>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89205" y="2355147"/>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44179" y="30081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718F-8ABF-2244-9DDF-5FD716D9D0D2}"/>
              </a:ext>
            </a:extLst>
          </p:cNvPr>
          <p:cNvCxnSpPr>
            <a:cxnSpLocks/>
          </p:cNvCxnSpPr>
          <p:nvPr/>
        </p:nvCxnSpPr>
        <p:spPr>
          <a:xfrm>
            <a:off x="5377945" y="3031869"/>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903805" y="2200883"/>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70695" y="1739402"/>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70695" y="1739402"/>
                <a:ext cx="1491003" cy="523220"/>
              </a:xfrm>
              <a:prstGeom prst="rect">
                <a:avLst/>
              </a:prstGeom>
              <a:blipFill>
                <a:blip r:embed="rId2"/>
                <a:stretch>
                  <a:fillRect l="-8475" t="-9524"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86074" y="2217756"/>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805905" y="3541765"/>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94744"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flipH="1">
            <a:off x="6583583" y="3598968"/>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2846119" y="361469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2846119" y="3614691"/>
                <a:ext cx="1674062" cy="369332"/>
              </a:xfrm>
              <a:prstGeom prst="rect">
                <a:avLst/>
              </a:prstGeom>
              <a:blipFill>
                <a:blip r:embed="rId3"/>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714846" y="3616117"/>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714846" y="3616117"/>
                <a:ext cx="1674062" cy="369332"/>
              </a:xfrm>
              <a:prstGeom prst="rect">
                <a:avLst/>
              </a:prstGeom>
              <a:blipFill>
                <a:blip r:embed="rId4"/>
                <a:stretch>
                  <a:fillRect l="-2256"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2B7473E-2B82-604E-AC49-8552B99A0935}"/>
                  </a:ext>
                </a:extLst>
              </p:cNvPr>
              <p:cNvSpPr/>
              <p:nvPr/>
            </p:nvSpPr>
            <p:spPr>
              <a:xfrm>
                <a:off x="6603684" y="3638205"/>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2" name="Rectangle 21">
                <a:extLst>
                  <a:ext uri="{FF2B5EF4-FFF2-40B4-BE49-F238E27FC236}">
                    <a16:creationId xmlns:a16="http://schemas.microsoft.com/office/drawing/2014/main" id="{B2B7473E-2B82-604E-AC49-8552B99A0935}"/>
                  </a:ext>
                </a:extLst>
              </p:cNvPr>
              <p:cNvSpPr>
                <a:spLocks noRot="1" noChangeAspect="1" noMove="1" noResize="1" noEditPoints="1" noAdjustHandles="1" noChangeArrowheads="1" noChangeShapeType="1" noTextEdit="1"/>
              </p:cNvSpPr>
              <p:nvPr/>
            </p:nvSpPr>
            <p:spPr>
              <a:xfrm>
                <a:off x="6603684" y="3638205"/>
                <a:ext cx="1674062" cy="369332"/>
              </a:xfrm>
              <a:prstGeom prst="rect">
                <a:avLst/>
              </a:prstGeom>
              <a:blipFill>
                <a:blip r:embed="rId5"/>
                <a:stretch>
                  <a:fillRect l="-2256" t="-3226" b="-22581"/>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B69D58E-23E7-B546-9C8D-C3D709A7D0DB}"/>
              </a:ext>
            </a:extLst>
          </p:cNvPr>
          <p:cNvSpPr/>
          <p:nvPr/>
        </p:nvSpPr>
        <p:spPr>
          <a:xfrm>
            <a:off x="259348" y="6009704"/>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if people recover at different rates?</a:t>
            </a:r>
            <a:endParaRPr lang="en-US" sz="2400" dirty="0">
              <a:solidFill>
                <a:srgbClr val="0365C0"/>
              </a:solidFill>
              <a:effectLst/>
              <a:latin typeface="Helvetica" pitchFamily="2" charset="0"/>
            </a:endParaRPr>
          </a:p>
        </p:txBody>
      </p:sp>
    </p:spTree>
    <p:extLst>
      <p:ext uri="{BB962C8B-B14F-4D97-AF65-F5344CB8AC3E}">
        <p14:creationId xmlns:p14="http://schemas.microsoft.com/office/powerpoint/2010/main" val="64109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1496837" y="232193"/>
            <a:ext cx="7886700" cy="1325563"/>
          </a:xfrm>
        </p:spPr>
        <p:txBody>
          <a:bodyPr>
            <a:noAutofit/>
          </a:bodyPr>
          <a:lstStyle/>
          <a:p>
            <a:r>
              <a:rPr lang="en-US" sz="3600" b="1" dirty="0">
                <a:latin typeface="Helvetica" pitchFamily="2" charset="0"/>
              </a:rPr>
              <a:t>1. Simple Population Models</a:t>
            </a:r>
            <a:br>
              <a:rPr lang="en-US" sz="3600" b="1" dirty="0">
                <a:latin typeface="Helvetica" pitchFamily="2" charset="0"/>
              </a:rPr>
            </a:br>
            <a:r>
              <a:rPr lang="en-US" sz="3600" b="1" dirty="0">
                <a:solidFill>
                  <a:srgbClr val="0070C0"/>
                </a:solidFill>
                <a:latin typeface="Helvetica" pitchFamily="2" charset="0"/>
              </a:rPr>
              <a:t>1. </a:t>
            </a:r>
            <a:r>
              <a:rPr lang="en-US" sz="3600" b="1" dirty="0" err="1">
                <a:solidFill>
                  <a:srgbClr val="0070C0"/>
                </a:solidFill>
                <a:latin typeface="Helvetica" pitchFamily="2" charset="0"/>
              </a:rPr>
              <a:t>Modèles</a:t>
            </a:r>
            <a:r>
              <a:rPr lang="en-US" sz="3600" b="1" dirty="0">
                <a:solidFill>
                  <a:srgbClr val="0070C0"/>
                </a:solidFill>
                <a:latin typeface="Helvetica" pitchFamily="2" charset="0"/>
              </a:rPr>
              <a:t> simples de population</a:t>
            </a:r>
            <a:br>
              <a:rPr lang="en-US" sz="3600" dirty="0">
                <a:latin typeface="Helvetica" pitchFamily="2" charset="0"/>
              </a:rPr>
            </a:br>
            <a:endParaRPr lang="en-US" sz="3600" dirty="0">
              <a:latin typeface="Helvetica" pitchFamily="2" charset="0"/>
            </a:endParaRPr>
          </a:p>
        </p:txBody>
      </p:sp>
      <p:pic>
        <p:nvPicPr>
          <p:cNvPr id="6" name="Picture 5">
            <a:extLst>
              <a:ext uri="{FF2B5EF4-FFF2-40B4-BE49-F238E27FC236}">
                <a16:creationId xmlns:a16="http://schemas.microsoft.com/office/drawing/2014/main" id="{F53BCB40-1D81-8F46-8653-4513C730F65E}"/>
              </a:ext>
            </a:extLst>
          </p:cNvPr>
          <p:cNvPicPr>
            <a:picLocks noChangeAspect="1"/>
          </p:cNvPicPr>
          <p:nvPr/>
        </p:nvPicPr>
        <p:blipFill>
          <a:blip r:embed="rId2"/>
          <a:stretch>
            <a:fillRect/>
          </a:stretch>
        </p:blipFill>
        <p:spPr>
          <a:xfrm>
            <a:off x="154648" y="99192"/>
            <a:ext cx="1325564" cy="1325564"/>
          </a:xfrm>
          <a:prstGeom prst="rect">
            <a:avLst/>
          </a:prstGeom>
        </p:spPr>
      </p:pic>
    </p:spTree>
    <p:extLst>
      <p:ext uri="{BB962C8B-B14F-4D97-AF65-F5344CB8AC3E}">
        <p14:creationId xmlns:p14="http://schemas.microsoft.com/office/powerpoint/2010/main" val="24319798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221D7D-E0D3-2D43-B527-52DC12C99BCB}"/>
              </a:ext>
            </a:extLst>
          </p:cNvPr>
          <p:cNvSpPr/>
          <p:nvPr/>
        </p:nvSpPr>
        <p:spPr>
          <a:xfrm>
            <a:off x="66499" y="104735"/>
            <a:ext cx="4039988"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Beyond the SIR model</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9E74FE45-6928-7841-BDFB-02F338A95518}"/>
              </a:ext>
            </a:extLst>
          </p:cNvPr>
          <p:cNvSpPr/>
          <p:nvPr/>
        </p:nvSpPr>
        <p:spPr>
          <a:xfrm>
            <a:off x="4061419" y="1977610"/>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r>
              <a:rPr lang="en-US" sz="6000" baseline="-25000" dirty="0"/>
              <a:t>1</a:t>
            </a:r>
          </a:p>
        </p:txBody>
      </p:sp>
      <p:sp>
        <p:nvSpPr>
          <p:cNvPr id="7" name="Rectangle 6">
            <a:extLst>
              <a:ext uri="{FF2B5EF4-FFF2-40B4-BE49-F238E27FC236}">
                <a16:creationId xmlns:a16="http://schemas.microsoft.com/office/drawing/2014/main" id="{41094B84-C689-0F4D-9E4D-229D1023EA02}"/>
              </a:ext>
            </a:extLst>
          </p:cNvPr>
          <p:cNvSpPr/>
          <p:nvPr/>
        </p:nvSpPr>
        <p:spPr>
          <a:xfrm>
            <a:off x="5916922" y="2007552"/>
            <a:ext cx="1233401" cy="114835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R</a:t>
            </a:r>
          </a:p>
        </p:txBody>
      </p:sp>
      <p:sp>
        <p:nvSpPr>
          <p:cNvPr id="8" name="Rectangle 7">
            <a:extLst>
              <a:ext uri="{FF2B5EF4-FFF2-40B4-BE49-F238E27FC236}">
                <a16:creationId xmlns:a16="http://schemas.microsoft.com/office/drawing/2014/main" id="{93A5CE35-45B2-024F-BEB5-C9D32A6134E6}"/>
              </a:ext>
            </a:extLst>
          </p:cNvPr>
          <p:cNvSpPr/>
          <p:nvPr/>
        </p:nvSpPr>
        <p:spPr>
          <a:xfrm>
            <a:off x="3086724" y="1535241"/>
            <a:ext cx="1491003" cy="369332"/>
          </a:xfrm>
          <a:prstGeom prst="rect">
            <a:avLst/>
          </a:prstGeom>
        </p:spPr>
        <p:txBody>
          <a:bodyPr wrap="square">
            <a:spAutoFit/>
          </a:bodyPr>
          <a:lstStyle/>
          <a:p>
            <a:pPr algn="ctr"/>
            <a:r>
              <a:rPr lang="en-US" dirty="0"/>
              <a:t>transmission</a:t>
            </a:r>
            <a:endParaRPr lang="en-US" baseline="-25000"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08CE196-C830-734D-889B-F50639078E4B}"/>
                  </a:ext>
                </a:extLst>
              </p:cNvPr>
              <p:cNvSpPr/>
              <p:nvPr/>
            </p:nvSpPr>
            <p:spPr>
              <a:xfrm>
                <a:off x="5050822" y="1624738"/>
                <a:ext cx="1233400" cy="916982"/>
              </a:xfrm>
              <a:prstGeom prst="rect">
                <a:avLst/>
              </a:prstGeom>
            </p:spPr>
            <p:txBody>
              <a:bodyPr wrap="square">
                <a:spAutoFit/>
              </a:bodyPr>
              <a:lstStyle/>
              <a:p>
                <a:pPr algn="ctr"/>
                <a:r>
                  <a:rPr lang="en-US" dirty="0"/>
                  <a:t>recovery,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baseline="-25000" dirty="0"/>
                  <a:t>1</a:t>
                </a:r>
              </a:p>
              <a:p>
                <a:endParaRPr lang="en-US" dirty="0"/>
              </a:p>
            </p:txBody>
          </p:sp>
        </mc:Choice>
        <mc:Fallback xmlns="">
          <p:sp>
            <p:nvSpPr>
              <p:cNvPr id="9" name="Rectangle 8">
                <a:extLst>
                  <a:ext uri="{FF2B5EF4-FFF2-40B4-BE49-F238E27FC236}">
                    <a16:creationId xmlns:a16="http://schemas.microsoft.com/office/drawing/2014/main" id="{508CE196-C830-734D-889B-F50639078E4B}"/>
                  </a:ext>
                </a:extLst>
              </p:cNvPr>
              <p:cNvSpPr>
                <a:spLocks noRot="1" noChangeAspect="1" noMove="1" noResize="1" noEditPoints="1" noAdjustHandles="1" noChangeArrowheads="1" noChangeShapeType="1" noTextEdit="1"/>
              </p:cNvSpPr>
              <p:nvPr/>
            </p:nvSpPr>
            <p:spPr>
              <a:xfrm>
                <a:off x="5050822" y="1624738"/>
                <a:ext cx="1233400" cy="916982"/>
              </a:xfrm>
              <a:prstGeom prst="rect">
                <a:avLst/>
              </a:prstGeom>
              <a:blipFill>
                <a:blip r:embed="rId2"/>
                <a:stretch>
                  <a:fillRect t="-274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816FEE0-2B06-AB4E-9264-AE264EECC2B4}"/>
              </a:ext>
            </a:extLst>
          </p:cNvPr>
          <p:cNvSpPr/>
          <p:nvPr/>
        </p:nvSpPr>
        <p:spPr>
          <a:xfrm>
            <a:off x="522055" y="1977562"/>
            <a:ext cx="1674061" cy="369332"/>
          </a:xfrm>
          <a:prstGeom prst="rect">
            <a:avLst/>
          </a:prstGeom>
        </p:spPr>
        <p:txBody>
          <a:bodyPr wrap="square">
            <a:spAutoFit/>
          </a:bodyPr>
          <a:lstStyle/>
          <a:p>
            <a:r>
              <a:rPr lang="en-US" dirty="0"/>
              <a:t>vaccination, p</a:t>
            </a:r>
          </a:p>
        </p:txBody>
      </p:sp>
      <p:sp>
        <p:nvSpPr>
          <p:cNvPr id="11" name="Rectangle 10">
            <a:extLst>
              <a:ext uri="{FF2B5EF4-FFF2-40B4-BE49-F238E27FC236}">
                <a16:creationId xmlns:a16="http://schemas.microsoft.com/office/drawing/2014/main" id="{20826537-DCE8-B648-9226-A53FA39CEBB7}"/>
              </a:ext>
            </a:extLst>
          </p:cNvPr>
          <p:cNvSpPr/>
          <p:nvPr/>
        </p:nvSpPr>
        <p:spPr>
          <a:xfrm>
            <a:off x="2172580" y="1910661"/>
            <a:ext cx="1233401" cy="11866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S</a:t>
            </a:r>
          </a:p>
        </p:txBody>
      </p:sp>
      <p:cxnSp>
        <p:nvCxnSpPr>
          <p:cNvPr id="12" name="Straight Arrow Connector 11">
            <a:extLst>
              <a:ext uri="{FF2B5EF4-FFF2-40B4-BE49-F238E27FC236}">
                <a16:creationId xmlns:a16="http://schemas.microsoft.com/office/drawing/2014/main" id="{F3F5F346-FBB4-4147-AA95-9CEA92F060D0}"/>
              </a:ext>
            </a:extLst>
          </p:cNvPr>
          <p:cNvCxnSpPr>
            <a:cxnSpLocks/>
          </p:cNvCxnSpPr>
          <p:nvPr/>
        </p:nvCxnSpPr>
        <p:spPr>
          <a:xfrm>
            <a:off x="3527554" y="2563683"/>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718F-8ABF-2244-9DDF-5FD716D9D0D2}"/>
              </a:ext>
            </a:extLst>
          </p:cNvPr>
          <p:cNvCxnSpPr>
            <a:cxnSpLocks/>
          </p:cNvCxnSpPr>
          <p:nvPr/>
        </p:nvCxnSpPr>
        <p:spPr>
          <a:xfrm>
            <a:off x="5361320" y="2587383"/>
            <a:ext cx="5153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B8ECE-ACEB-514C-8BE7-2FA83AB97E16}"/>
              </a:ext>
            </a:extLst>
          </p:cNvPr>
          <p:cNvCxnSpPr>
            <a:cxnSpLocks/>
          </p:cNvCxnSpPr>
          <p:nvPr/>
        </p:nvCxnSpPr>
        <p:spPr>
          <a:xfrm>
            <a:off x="1887180" y="1756397"/>
            <a:ext cx="218900" cy="368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AB64F5D-5FBA-7A4C-A383-FD9F5104A0FC}"/>
                  </a:ext>
                </a:extLst>
              </p:cNvPr>
              <p:cNvSpPr/>
              <p:nvPr/>
            </p:nvSpPr>
            <p:spPr>
              <a:xfrm>
                <a:off x="1054070" y="1294916"/>
                <a:ext cx="1491003" cy="523220"/>
              </a:xfrm>
              <a:prstGeom prst="rect">
                <a:avLst/>
              </a:prstGeom>
            </p:spPr>
            <p:txBody>
              <a:bodyPr wrap="square">
                <a:spAutoFit/>
              </a:bodyPr>
              <a:lstStyle/>
              <a:p>
                <a:r>
                  <a:rPr lang="en-US" sz="2800" dirty="0"/>
                  <a:t>births, </a:t>
                </a:r>
                <a14:m>
                  <m:oMath xmlns:m="http://schemas.openxmlformats.org/officeDocument/2006/math">
                    <m:r>
                      <a:rPr lang="en-US" sz="2800" i="1" smtClean="0">
                        <a:latin typeface="Cambria Math" panose="02040503050406030204" pitchFamily="18" charset="0"/>
                        <a:ea typeface="Cambria Math" panose="02040503050406030204" pitchFamily="18" charset="0"/>
                      </a:rPr>
                      <m:t>𝜇</m:t>
                    </m:r>
                  </m:oMath>
                </a14:m>
                <a:endParaRPr lang="en-US" sz="2800" dirty="0"/>
              </a:p>
            </p:txBody>
          </p:sp>
        </mc:Choice>
        <mc:Fallback xmlns="">
          <p:sp>
            <p:nvSpPr>
              <p:cNvPr id="15" name="Rectangle 14">
                <a:extLst>
                  <a:ext uri="{FF2B5EF4-FFF2-40B4-BE49-F238E27FC236}">
                    <a16:creationId xmlns:a16="http://schemas.microsoft.com/office/drawing/2014/main" id="{7AB64F5D-5FBA-7A4C-A383-FD9F5104A0FC}"/>
                  </a:ext>
                </a:extLst>
              </p:cNvPr>
              <p:cNvSpPr>
                <a:spLocks noRot="1" noChangeAspect="1" noMove="1" noResize="1" noEditPoints="1" noAdjustHandles="1" noChangeArrowheads="1" noChangeShapeType="1" noTextEdit="1"/>
              </p:cNvSpPr>
              <p:nvPr/>
            </p:nvSpPr>
            <p:spPr>
              <a:xfrm>
                <a:off x="1054070" y="1294916"/>
                <a:ext cx="1491003" cy="523220"/>
              </a:xfrm>
              <a:prstGeom prst="rect">
                <a:avLst/>
              </a:prstGeom>
              <a:blipFill>
                <a:blip r:embed="rId3"/>
                <a:stretch>
                  <a:fillRect l="-8475" t="-11905"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91B683-7B60-B342-BC8B-69A974D45A59}"/>
              </a:ext>
            </a:extLst>
          </p:cNvPr>
          <p:cNvCxnSpPr>
            <a:cxnSpLocks/>
          </p:cNvCxnSpPr>
          <p:nvPr/>
        </p:nvCxnSpPr>
        <p:spPr>
          <a:xfrm>
            <a:off x="1469449" y="1773270"/>
            <a:ext cx="0" cy="274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DCE06A-2DEC-CB4D-BEE4-8C59136C4BA1}"/>
              </a:ext>
            </a:extLst>
          </p:cNvPr>
          <p:cNvCxnSpPr>
            <a:cxnSpLocks/>
            <a:stCxn id="11" idx="2"/>
          </p:cNvCxnSpPr>
          <p:nvPr/>
        </p:nvCxnSpPr>
        <p:spPr>
          <a:xfrm flipH="1">
            <a:off x="2789280" y="3097279"/>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C6E54A-7735-DC44-B2C9-CDA102C3461D}"/>
              </a:ext>
            </a:extLst>
          </p:cNvPr>
          <p:cNvCxnSpPr>
            <a:cxnSpLocks/>
          </p:cNvCxnSpPr>
          <p:nvPr/>
        </p:nvCxnSpPr>
        <p:spPr>
          <a:xfrm flipH="1">
            <a:off x="4678119" y="3154482"/>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5EBA909-0D81-404F-BB1E-1D74C9BA7578}"/>
              </a:ext>
            </a:extLst>
          </p:cNvPr>
          <p:cNvCxnSpPr>
            <a:cxnSpLocks/>
          </p:cNvCxnSpPr>
          <p:nvPr/>
        </p:nvCxnSpPr>
        <p:spPr>
          <a:xfrm flipH="1">
            <a:off x="6566958" y="3154482"/>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BD2F4AB-3A61-3E44-87E0-1796C8B15716}"/>
                  </a:ext>
                </a:extLst>
              </p:cNvPr>
              <p:cNvSpPr/>
              <p:nvPr/>
            </p:nvSpPr>
            <p:spPr>
              <a:xfrm>
                <a:off x="1699237" y="3154482"/>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0" name="Rectangle 19">
                <a:extLst>
                  <a:ext uri="{FF2B5EF4-FFF2-40B4-BE49-F238E27FC236}">
                    <a16:creationId xmlns:a16="http://schemas.microsoft.com/office/drawing/2014/main" id="{3BD2F4AB-3A61-3E44-87E0-1796C8B15716}"/>
                  </a:ext>
                </a:extLst>
              </p:cNvPr>
              <p:cNvSpPr>
                <a:spLocks noRot="1" noChangeAspect="1" noMove="1" noResize="1" noEditPoints="1" noAdjustHandles="1" noChangeArrowheads="1" noChangeShapeType="1" noTextEdit="1"/>
              </p:cNvSpPr>
              <p:nvPr/>
            </p:nvSpPr>
            <p:spPr>
              <a:xfrm>
                <a:off x="1699237" y="3154482"/>
                <a:ext cx="1674062" cy="369332"/>
              </a:xfrm>
              <a:prstGeom prst="rect">
                <a:avLst/>
              </a:prstGeom>
              <a:blipFill>
                <a:blip r:embed="rId4"/>
                <a:stretch>
                  <a:fillRect l="-3008" t="-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9013D1A-2BF3-444B-8C5F-5385F32AC408}"/>
                  </a:ext>
                </a:extLst>
              </p:cNvPr>
              <p:cNvSpPr/>
              <p:nvPr/>
            </p:nvSpPr>
            <p:spPr>
              <a:xfrm>
                <a:off x="4698221" y="317163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1" name="Rectangle 20">
                <a:extLst>
                  <a:ext uri="{FF2B5EF4-FFF2-40B4-BE49-F238E27FC236}">
                    <a16:creationId xmlns:a16="http://schemas.microsoft.com/office/drawing/2014/main" id="{E9013D1A-2BF3-444B-8C5F-5385F32AC408}"/>
                  </a:ext>
                </a:extLst>
              </p:cNvPr>
              <p:cNvSpPr>
                <a:spLocks noRot="1" noChangeAspect="1" noMove="1" noResize="1" noEditPoints="1" noAdjustHandles="1" noChangeArrowheads="1" noChangeShapeType="1" noTextEdit="1"/>
              </p:cNvSpPr>
              <p:nvPr/>
            </p:nvSpPr>
            <p:spPr>
              <a:xfrm>
                <a:off x="4698221" y="3171631"/>
                <a:ext cx="1674062" cy="369332"/>
              </a:xfrm>
              <a:prstGeom prst="rect">
                <a:avLst/>
              </a:prstGeom>
              <a:blipFill>
                <a:blip r:embed="rId5"/>
                <a:stretch>
                  <a:fillRect l="-3008"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2B7473E-2B82-604E-AC49-8552B99A0935}"/>
                  </a:ext>
                </a:extLst>
              </p:cNvPr>
              <p:cNvSpPr/>
              <p:nvPr/>
            </p:nvSpPr>
            <p:spPr>
              <a:xfrm>
                <a:off x="6587059" y="3193719"/>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2" name="Rectangle 21">
                <a:extLst>
                  <a:ext uri="{FF2B5EF4-FFF2-40B4-BE49-F238E27FC236}">
                    <a16:creationId xmlns:a16="http://schemas.microsoft.com/office/drawing/2014/main" id="{B2B7473E-2B82-604E-AC49-8552B99A0935}"/>
                  </a:ext>
                </a:extLst>
              </p:cNvPr>
              <p:cNvSpPr>
                <a:spLocks noRot="1" noChangeAspect="1" noMove="1" noResize="1" noEditPoints="1" noAdjustHandles="1" noChangeArrowheads="1" noChangeShapeType="1" noTextEdit="1"/>
              </p:cNvSpPr>
              <p:nvPr/>
            </p:nvSpPr>
            <p:spPr>
              <a:xfrm>
                <a:off x="6587059" y="3193719"/>
                <a:ext cx="1674062" cy="369332"/>
              </a:xfrm>
              <a:prstGeom prst="rect">
                <a:avLst/>
              </a:prstGeom>
              <a:blipFill>
                <a:blip r:embed="rId6"/>
                <a:stretch>
                  <a:fillRect l="-3030" t="-3226" b="-22581"/>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B69D58E-23E7-B546-9C8D-C3D709A7D0DB}"/>
              </a:ext>
            </a:extLst>
          </p:cNvPr>
          <p:cNvSpPr/>
          <p:nvPr/>
        </p:nvSpPr>
        <p:spPr>
          <a:xfrm>
            <a:off x="372135" y="5854209"/>
            <a:ext cx="8611967" cy="461665"/>
          </a:xfrm>
          <a:prstGeom prst="rect">
            <a:avLst/>
          </a:prstGeom>
        </p:spPr>
        <p:txBody>
          <a:bodyPr wrap="square">
            <a:spAutoFit/>
          </a:bodyPr>
          <a:lstStyle/>
          <a:p>
            <a:pPr algn="ctr"/>
            <a:r>
              <a:rPr lang="en-US" sz="2400" b="1" dirty="0">
                <a:solidFill>
                  <a:srgbClr val="0365C0"/>
                </a:solidFill>
                <a:effectLst/>
                <a:latin typeface="Helvetica" pitchFamily="2" charset="0"/>
              </a:rPr>
              <a:t>What if people recover at different rates?</a:t>
            </a:r>
            <a:endParaRPr lang="en-US" sz="2400" dirty="0">
              <a:solidFill>
                <a:srgbClr val="0365C0"/>
              </a:solidFill>
              <a:effectLst/>
              <a:latin typeface="Helvetica" pitchFamily="2" charset="0"/>
            </a:endParaRPr>
          </a:p>
        </p:txBody>
      </p:sp>
      <p:sp>
        <p:nvSpPr>
          <p:cNvPr id="24" name="Rectangle 23">
            <a:extLst>
              <a:ext uri="{FF2B5EF4-FFF2-40B4-BE49-F238E27FC236}">
                <a16:creationId xmlns:a16="http://schemas.microsoft.com/office/drawing/2014/main" id="{1A1A7665-1AC1-574E-80AB-0EFFA341CA60}"/>
              </a:ext>
            </a:extLst>
          </p:cNvPr>
          <p:cNvSpPr/>
          <p:nvPr/>
        </p:nvSpPr>
        <p:spPr>
          <a:xfrm>
            <a:off x="4111769" y="3757750"/>
            <a:ext cx="1233401" cy="114835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I</a:t>
            </a:r>
            <a:r>
              <a:rPr lang="en-US" sz="6000" baseline="-25000" dirty="0"/>
              <a:t>2</a:t>
            </a:r>
          </a:p>
        </p:txBody>
      </p:sp>
      <p:cxnSp>
        <p:nvCxnSpPr>
          <p:cNvPr id="25" name="Straight Arrow Connector 24">
            <a:extLst>
              <a:ext uri="{FF2B5EF4-FFF2-40B4-BE49-F238E27FC236}">
                <a16:creationId xmlns:a16="http://schemas.microsoft.com/office/drawing/2014/main" id="{BCCA833A-55FB-0340-B66F-2D3C265165FC}"/>
              </a:ext>
            </a:extLst>
          </p:cNvPr>
          <p:cNvCxnSpPr>
            <a:cxnSpLocks/>
            <a:endCxn id="24" idx="1"/>
          </p:cNvCxnSpPr>
          <p:nvPr/>
        </p:nvCxnSpPr>
        <p:spPr>
          <a:xfrm>
            <a:off x="2829494" y="3125968"/>
            <a:ext cx="1282275" cy="1205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94CEA86-4BFF-E44C-945A-BB043EA0A449}"/>
              </a:ext>
            </a:extLst>
          </p:cNvPr>
          <p:cNvCxnSpPr>
            <a:cxnSpLocks/>
          </p:cNvCxnSpPr>
          <p:nvPr/>
        </p:nvCxnSpPr>
        <p:spPr>
          <a:xfrm flipH="1">
            <a:off x="4748285" y="4956262"/>
            <a:ext cx="1" cy="3392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0142B0B-3B70-6044-AC3E-99FD8A1DC192}"/>
                  </a:ext>
                </a:extLst>
              </p:cNvPr>
              <p:cNvSpPr/>
              <p:nvPr/>
            </p:nvSpPr>
            <p:spPr>
              <a:xfrm>
                <a:off x="4768387" y="4973411"/>
                <a:ext cx="1674062" cy="369332"/>
              </a:xfrm>
              <a:prstGeom prst="rect">
                <a:avLst/>
              </a:prstGeom>
            </p:spPr>
            <p:txBody>
              <a:bodyPr wrap="square">
                <a:spAutoFit/>
              </a:bodyPr>
              <a:lstStyle/>
              <a:p>
                <a:r>
                  <a:rPr lang="en-US" dirty="0"/>
                  <a:t>deaths,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endParaRPr lang="en-US" dirty="0"/>
              </a:p>
            </p:txBody>
          </p:sp>
        </mc:Choice>
        <mc:Fallback xmlns="">
          <p:sp>
            <p:nvSpPr>
              <p:cNvPr id="28" name="Rectangle 27">
                <a:extLst>
                  <a:ext uri="{FF2B5EF4-FFF2-40B4-BE49-F238E27FC236}">
                    <a16:creationId xmlns:a16="http://schemas.microsoft.com/office/drawing/2014/main" id="{F0142B0B-3B70-6044-AC3E-99FD8A1DC192}"/>
                  </a:ext>
                </a:extLst>
              </p:cNvPr>
              <p:cNvSpPr>
                <a:spLocks noRot="1" noChangeAspect="1" noMove="1" noResize="1" noEditPoints="1" noAdjustHandles="1" noChangeArrowheads="1" noChangeShapeType="1" noTextEdit="1"/>
              </p:cNvSpPr>
              <p:nvPr/>
            </p:nvSpPr>
            <p:spPr>
              <a:xfrm>
                <a:off x="4768387" y="4973411"/>
                <a:ext cx="1674062" cy="369332"/>
              </a:xfrm>
              <a:prstGeom prst="rect">
                <a:avLst/>
              </a:prstGeom>
              <a:blipFill>
                <a:blip r:embed="rId7"/>
                <a:stretch>
                  <a:fillRect l="-2256" t="-6667" b="-23333"/>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E1637E07-4FB5-C04C-9B1F-0AF45E127353}"/>
              </a:ext>
            </a:extLst>
          </p:cNvPr>
          <p:cNvSpPr/>
          <p:nvPr/>
        </p:nvSpPr>
        <p:spPr>
          <a:xfrm>
            <a:off x="2288499" y="3876305"/>
            <a:ext cx="1479710" cy="369332"/>
          </a:xfrm>
          <a:prstGeom prst="rect">
            <a:avLst/>
          </a:prstGeom>
        </p:spPr>
        <p:txBody>
          <a:bodyPr wrap="square">
            <a:spAutoFit/>
          </a:bodyPr>
          <a:lstStyle/>
          <a:p>
            <a:pPr algn="ctr"/>
            <a:r>
              <a:rPr lang="en-US" dirty="0"/>
              <a:t>transmission</a:t>
            </a:r>
            <a:endParaRPr lang="en-US" baseline="-25000" dirty="0"/>
          </a:p>
        </p:txBody>
      </p:sp>
      <p:cxnSp>
        <p:nvCxnSpPr>
          <p:cNvPr id="30" name="Straight Arrow Connector 29">
            <a:extLst>
              <a:ext uri="{FF2B5EF4-FFF2-40B4-BE49-F238E27FC236}">
                <a16:creationId xmlns:a16="http://schemas.microsoft.com/office/drawing/2014/main" id="{44819C68-4ECB-8E4B-9B64-9AA422D5875A}"/>
              </a:ext>
            </a:extLst>
          </p:cNvPr>
          <p:cNvCxnSpPr>
            <a:cxnSpLocks/>
          </p:cNvCxnSpPr>
          <p:nvPr/>
        </p:nvCxnSpPr>
        <p:spPr>
          <a:xfrm flipV="1">
            <a:off x="5385342" y="3193719"/>
            <a:ext cx="986941" cy="11100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9BC59D75-B5C8-D54E-8911-04EC273CF9D2}"/>
                  </a:ext>
                </a:extLst>
              </p:cNvPr>
              <p:cNvSpPr/>
              <p:nvPr/>
            </p:nvSpPr>
            <p:spPr>
              <a:xfrm>
                <a:off x="5619014" y="3773163"/>
                <a:ext cx="1233400" cy="916982"/>
              </a:xfrm>
              <a:prstGeom prst="rect">
                <a:avLst/>
              </a:prstGeom>
            </p:spPr>
            <p:txBody>
              <a:bodyPr wrap="square">
                <a:spAutoFit/>
              </a:bodyPr>
              <a:lstStyle/>
              <a:p>
                <a:pPr algn="ctr"/>
                <a:r>
                  <a:rPr lang="en-US" dirty="0"/>
                  <a:t>recovery,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r>
                  <a:rPr lang="en-US" baseline="-25000" dirty="0"/>
                  <a:t>2</a:t>
                </a:r>
              </a:p>
              <a:p>
                <a:endParaRPr lang="en-US" dirty="0"/>
              </a:p>
            </p:txBody>
          </p:sp>
        </mc:Choice>
        <mc:Fallback xmlns="">
          <p:sp>
            <p:nvSpPr>
              <p:cNvPr id="32" name="Rectangle 31">
                <a:extLst>
                  <a:ext uri="{FF2B5EF4-FFF2-40B4-BE49-F238E27FC236}">
                    <a16:creationId xmlns:a16="http://schemas.microsoft.com/office/drawing/2014/main" id="{9BC59D75-B5C8-D54E-8911-04EC273CF9D2}"/>
                  </a:ext>
                </a:extLst>
              </p:cNvPr>
              <p:cNvSpPr>
                <a:spLocks noRot="1" noChangeAspect="1" noMove="1" noResize="1" noEditPoints="1" noAdjustHandles="1" noChangeArrowheads="1" noChangeShapeType="1" noTextEdit="1"/>
              </p:cNvSpPr>
              <p:nvPr/>
            </p:nvSpPr>
            <p:spPr>
              <a:xfrm>
                <a:off x="5619014" y="3773163"/>
                <a:ext cx="1233400" cy="916982"/>
              </a:xfrm>
              <a:prstGeom prst="rect">
                <a:avLst/>
              </a:prstGeom>
              <a:blipFill>
                <a:blip r:embed="rId8"/>
                <a:stretch>
                  <a:fillRect t="-2740"/>
                </a:stretch>
              </a:blipFill>
            </p:spPr>
            <p:txBody>
              <a:bodyPr/>
              <a:lstStyle/>
              <a:p>
                <a:r>
                  <a:rPr lang="en-US">
                    <a:noFill/>
                  </a:rPr>
                  <a:t> </a:t>
                </a:r>
              </a:p>
            </p:txBody>
          </p:sp>
        </mc:Fallback>
      </mc:AlternateContent>
    </p:spTree>
    <p:extLst>
      <p:ext uri="{BB962C8B-B14F-4D97-AF65-F5344CB8AC3E}">
        <p14:creationId xmlns:p14="http://schemas.microsoft.com/office/powerpoint/2010/main" val="474780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628650" y="-283263"/>
            <a:ext cx="7886700" cy="1325563"/>
          </a:xfrm>
        </p:spPr>
        <p:txBody>
          <a:bodyPr/>
          <a:lstStyle/>
          <a:p>
            <a:pPr algn="ctr"/>
            <a:r>
              <a:rPr lang="en-US" b="1" dirty="0">
                <a:solidFill>
                  <a:srgbClr val="FF0000"/>
                </a:solidFill>
              </a:rPr>
              <a:t>Key concepts</a:t>
            </a:r>
          </a:p>
        </p:txBody>
      </p:sp>
      <p:sp>
        <p:nvSpPr>
          <p:cNvPr id="3" name="Content Placeholder 2">
            <a:extLst>
              <a:ext uri="{FF2B5EF4-FFF2-40B4-BE49-F238E27FC236}">
                <a16:creationId xmlns:a16="http://schemas.microsoft.com/office/drawing/2014/main" id="{C598E396-28A1-5A49-94C0-A404EE4AE7B5}"/>
              </a:ext>
            </a:extLst>
          </p:cNvPr>
          <p:cNvSpPr>
            <a:spLocks noGrp="1"/>
          </p:cNvSpPr>
          <p:nvPr>
            <p:ph idx="1"/>
          </p:nvPr>
        </p:nvSpPr>
        <p:spPr>
          <a:xfrm>
            <a:off x="628650" y="676537"/>
            <a:ext cx="7886700" cy="4351338"/>
          </a:xfrm>
        </p:spPr>
        <p:txBody>
          <a:bodyPr>
            <a:noAutofit/>
          </a:bodyPr>
          <a:lstStyle/>
          <a:p>
            <a:r>
              <a:rPr lang="en-US" sz="2800" dirty="0"/>
              <a:t>Compartmental/mechanistic/mathematical models</a:t>
            </a:r>
          </a:p>
          <a:p>
            <a:pPr marL="0" indent="0">
              <a:buNone/>
            </a:pPr>
            <a:r>
              <a:rPr lang="en-US" sz="2800" i="1"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a:t>
            </a:r>
            <a:r>
              <a:rPr lang="en-US" sz="2800" i="1" dirty="0" err="1">
                <a:solidFill>
                  <a:srgbClr val="0070C0"/>
                </a:solidFill>
              </a:rPr>
              <a:t>compartiments</a:t>
            </a:r>
            <a:endParaRPr lang="en-US" sz="2500" dirty="0"/>
          </a:p>
          <a:p>
            <a:r>
              <a:rPr lang="en-US" sz="2800" dirty="0"/>
              <a:t>Continuous vs. discrete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continue vs.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a:t>
            </a:r>
            <a:r>
              <a:rPr lang="en-US" sz="2800" i="1" dirty="0" err="1">
                <a:solidFill>
                  <a:srgbClr val="0070C0"/>
                </a:solidFill>
              </a:rPr>
              <a:t>discrète</a:t>
            </a:r>
            <a:endParaRPr lang="en-US" sz="2800" dirty="0">
              <a:solidFill>
                <a:srgbClr val="0070C0"/>
              </a:solidFill>
            </a:endParaRPr>
          </a:p>
          <a:p>
            <a:r>
              <a:rPr lang="en-US" sz="2800" dirty="0"/>
              <a:t>Deterministic vs. stochastic models</a:t>
            </a:r>
          </a:p>
          <a:p>
            <a:pPr marL="0" indent="0">
              <a:buNone/>
            </a:pP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détérministique</a:t>
            </a:r>
            <a:r>
              <a:rPr lang="en-US" sz="2800" i="1" dirty="0">
                <a:solidFill>
                  <a:srgbClr val="0070C0"/>
                </a:solidFill>
              </a:rPr>
              <a:t> vs. </a:t>
            </a:r>
            <a:r>
              <a:rPr lang="en-US" sz="2800" i="1" dirty="0" err="1">
                <a:solidFill>
                  <a:srgbClr val="0070C0"/>
                </a:solidFill>
              </a:rPr>
              <a:t>stochastique</a:t>
            </a:r>
            <a:r>
              <a:rPr lang="en-US" sz="2800" i="1" dirty="0">
                <a:solidFill>
                  <a:srgbClr val="0070C0"/>
                </a:solidFill>
              </a:rPr>
              <a:t> </a:t>
            </a:r>
          </a:p>
          <a:p>
            <a:r>
              <a:rPr lang="en-US" sz="2800" dirty="0"/>
              <a:t>Structured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structurés</a:t>
            </a:r>
            <a:r>
              <a:rPr lang="en-US" sz="2800" i="1" dirty="0">
                <a:solidFill>
                  <a:srgbClr val="0070C0"/>
                </a:solidFill>
              </a:rPr>
              <a:t>.</a:t>
            </a:r>
            <a:endParaRPr lang="en-US" sz="2800" dirty="0">
              <a:solidFill>
                <a:srgbClr val="0070C0"/>
              </a:solidFill>
            </a:endParaRPr>
          </a:p>
          <a:p>
            <a:r>
              <a:rPr lang="en-US" sz="2800" dirty="0"/>
              <a:t>Two population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des deux populations</a:t>
            </a:r>
            <a:endParaRPr lang="en-US" sz="2800" dirty="0"/>
          </a:p>
          <a:p>
            <a:r>
              <a:rPr lang="en-US" sz="2800" dirty="0"/>
              <a:t>SIR models – and beyond!</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SIR – et au </a:t>
            </a:r>
            <a:r>
              <a:rPr lang="en-US" sz="2800" i="1" dirty="0" err="1">
                <a:solidFill>
                  <a:srgbClr val="0070C0"/>
                </a:solidFill>
              </a:rPr>
              <a:t>délà</a:t>
            </a:r>
            <a:r>
              <a:rPr lang="en-US" sz="2800" i="1" dirty="0">
                <a:solidFill>
                  <a:srgbClr val="0070C0"/>
                </a:solidFill>
              </a:rPr>
              <a:t>!</a:t>
            </a:r>
            <a:endParaRPr lang="en-US" sz="2800" dirty="0"/>
          </a:p>
          <a:p>
            <a:pPr marL="0" indent="0">
              <a:buNone/>
            </a:pPr>
            <a:br>
              <a:rPr lang="en-US" sz="2800" dirty="0"/>
            </a:br>
            <a:endParaRPr lang="en-US" sz="2800" dirty="0"/>
          </a:p>
          <a:p>
            <a:pPr marL="0" indent="0">
              <a:buNone/>
            </a:pPr>
            <a:endParaRPr lang="en-US" sz="2800" dirty="0">
              <a:solidFill>
                <a:srgbClr val="0070C0"/>
              </a:solidFill>
            </a:endParaRPr>
          </a:p>
        </p:txBody>
      </p:sp>
    </p:spTree>
    <p:extLst>
      <p:ext uri="{BB962C8B-B14F-4D97-AF65-F5344CB8AC3E}">
        <p14:creationId xmlns:p14="http://schemas.microsoft.com/office/powerpoint/2010/main" val="797950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EADE-2844-0486-DEAD-CA56DA9CB78E}"/>
              </a:ext>
            </a:extLst>
          </p:cNvPr>
          <p:cNvSpPr>
            <a:spLocks noGrp="1"/>
          </p:cNvSpPr>
          <p:nvPr>
            <p:ph type="title"/>
          </p:nvPr>
        </p:nvSpPr>
        <p:spPr>
          <a:xfrm>
            <a:off x="628650" y="1623218"/>
            <a:ext cx="7886700" cy="1325563"/>
          </a:xfrm>
        </p:spPr>
        <p:txBody>
          <a:bodyPr/>
          <a:lstStyle/>
          <a:p>
            <a:pPr algn="ctr"/>
            <a:r>
              <a:rPr lang="en-US" dirty="0"/>
              <a:t>“All models are _____, some models are_____.”</a:t>
            </a:r>
          </a:p>
        </p:txBody>
      </p:sp>
      <p:pic>
        <p:nvPicPr>
          <p:cNvPr id="11266" name="Picture 2" descr="THE END - Tough Spongebob (I'll have you know) | Make a Meme">
            <a:extLst>
              <a:ext uri="{FF2B5EF4-FFF2-40B4-BE49-F238E27FC236}">
                <a16:creationId xmlns:a16="http://schemas.microsoft.com/office/drawing/2014/main" id="{81C77F89-9AAF-D7DE-E965-EE1B6D5219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3909220"/>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357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55D25-CF03-DB47-8BB9-BFC979C7B918}"/>
              </a:ext>
            </a:extLst>
          </p:cNvPr>
          <p:cNvPicPr>
            <a:picLocks noChangeAspect="1"/>
          </p:cNvPicPr>
          <p:nvPr/>
        </p:nvPicPr>
        <p:blipFill>
          <a:blip r:embed="rId3"/>
          <a:stretch>
            <a:fillRect/>
          </a:stretch>
        </p:blipFill>
        <p:spPr>
          <a:xfrm>
            <a:off x="636243" y="1536699"/>
            <a:ext cx="7871514" cy="4581467"/>
          </a:xfrm>
          <a:prstGeom prst="rect">
            <a:avLst/>
          </a:prstGeom>
        </p:spPr>
      </p:pic>
      <p:sp>
        <p:nvSpPr>
          <p:cNvPr id="5" name="Rectangle 4">
            <a:extLst>
              <a:ext uri="{FF2B5EF4-FFF2-40B4-BE49-F238E27FC236}">
                <a16:creationId xmlns:a16="http://schemas.microsoft.com/office/drawing/2014/main" id="{383B3F6E-A81C-C841-98D3-B6A5F2172054}"/>
              </a:ext>
            </a:extLst>
          </p:cNvPr>
          <p:cNvSpPr/>
          <p:nvPr/>
        </p:nvSpPr>
        <p:spPr>
          <a:xfrm>
            <a:off x="3205283" y="401381"/>
            <a:ext cx="2733441" cy="615553"/>
          </a:xfrm>
          <a:prstGeom prst="rect">
            <a:avLst/>
          </a:prstGeom>
        </p:spPr>
        <p:txBody>
          <a:bodyPr wrap="none">
            <a:spAutoFit/>
          </a:bodyPr>
          <a:lstStyle/>
          <a:p>
            <a:pPr algn="ctr"/>
            <a:r>
              <a:rPr lang="en-US" sz="3400" dirty="0">
                <a:solidFill>
                  <a:srgbClr val="FF3A37"/>
                </a:solidFill>
                <a:latin typeface="Gill Sans" panose="020B0502020104020203" pitchFamily="34" charset="-79"/>
                <a:cs typeface="Gill Sans" panose="020B0502020104020203" pitchFamily="34" charset="-79"/>
              </a:rPr>
              <a:t>Which model?</a:t>
            </a:r>
          </a:p>
        </p:txBody>
      </p:sp>
    </p:spTree>
    <p:extLst>
      <p:ext uri="{BB962C8B-B14F-4D97-AF65-F5344CB8AC3E}">
        <p14:creationId xmlns:p14="http://schemas.microsoft.com/office/powerpoint/2010/main" val="215354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D859-CCFA-F248-8808-099FCC608150}"/>
              </a:ext>
            </a:extLst>
          </p:cNvPr>
          <p:cNvSpPr>
            <a:spLocks noGrp="1"/>
          </p:cNvSpPr>
          <p:nvPr>
            <p:ph type="title"/>
          </p:nvPr>
        </p:nvSpPr>
        <p:spPr>
          <a:xfrm>
            <a:off x="-2728912" y="-297656"/>
            <a:ext cx="7886700" cy="1325563"/>
          </a:xfrm>
        </p:spPr>
        <p:txBody>
          <a:bodyPr/>
          <a:lstStyle/>
          <a:p>
            <a:pPr algn="r"/>
            <a:r>
              <a:rPr lang="en-US" dirty="0">
                <a:latin typeface="Helvetica" pitchFamily="2" charset="0"/>
              </a:rPr>
              <a:t>Madagascar</a:t>
            </a:r>
          </a:p>
        </p:txBody>
      </p:sp>
      <p:pic>
        <p:nvPicPr>
          <p:cNvPr id="4" name="Picture 3">
            <a:extLst>
              <a:ext uri="{FF2B5EF4-FFF2-40B4-BE49-F238E27FC236}">
                <a16:creationId xmlns:a16="http://schemas.microsoft.com/office/drawing/2014/main" id="{B7DE4B19-9FBD-D84A-8B60-D9B8ADFE9760}"/>
              </a:ext>
            </a:extLst>
          </p:cNvPr>
          <p:cNvPicPr>
            <a:picLocks noChangeAspect="1"/>
          </p:cNvPicPr>
          <p:nvPr/>
        </p:nvPicPr>
        <p:blipFill>
          <a:blip r:embed="rId3"/>
          <a:stretch>
            <a:fillRect/>
          </a:stretch>
        </p:blipFill>
        <p:spPr>
          <a:xfrm>
            <a:off x="185737" y="0"/>
            <a:ext cx="6858000" cy="6858000"/>
          </a:xfrm>
          <a:prstGeom prst="rect">
            <a:avLst/>
          </a:prstGeom>
        </p:spPr>
      </p:pic>
      <p:sp>
        <p:nvSpPr>
          <p:cNvPr id="5" name="Rectangle 4">
            <a:extLst>
              <a:ext uri="{FF2B5EF4-FFF2-40B4-BE49-F238E27FC236}">
                <a16:creationId xmlns:a16="http://schemas.microsoft.com/office/drawing/2014/main" id="{5CE81D76-7A32-C946-AC2E-7A0F321D3AB1}"/>
              </a:ext>
            </a:extLst>
          </p:cNvPr>
          <p:cNvSpPr/>
          <p:nvPr/>
        </p:nvSpPr>
        <p:spPr>
          <a:xfrm>
            <a:off x="1964285" y="6488668"/>
            <a:ext cx="3300904" cy="369332"/>
          </a:xfrm>
          <a:prstGeom prst="rect">
            <a:avLst/>
          </a:prstGeom>
        </p:spPr>
        <p:txBody>
          <a:bodyPr wrap="none">
            <a:spAutoFit/>
          </a:bodyPr>
          <a:lstStyle/>
          <a:p>
            <a:pPr algn="ctr"/>
            <a:r>
              <a:rPr lang="en-US" dirty="0">
                <a:solidFill>
                  <a:srgbClr val="000000"/>
                </a:solidFill>
                <a:effectLst/>
                <a:latin typeface="Helvetica" pitchFamily="2" charset="0"/>
              </a:rPr>
              <a:t>http://</a:t>
            </a:r>
            <a:r>
              <a:rPr lang="en-US" dirty="0" err="1">
                <a:solidFill>
                  <a:srgbClr val="000000"/>
                </a:solidFill>
                <a:effectLst/>
                <a:latin typeface="Helvetica" pitchFamily="2" charset="0"/>
              </a:rPr>
              <a:t>databank.worldbank.org</a:t>
            </a:r>
            <a:endParaRPr lang="en-US" dirty="0">
              <a:solidFill>
                <a:srgbClr val="000000"/>
              </a:solidFill>
              <a:effectLst/>
              <a:latin typeface="Helvetica" pitchFamily="2" charset="0"/>
            </a:endParaRPr>
          </a:p>
        </p:txBody>
      </p:sp>
      <p:sp>
        <p:nvSpPr>
          <p:cNvPr id="3" name="TextBox 2">
            <a:extLst>
              <a:ext uri="{FF2B5EF4-FFF2-40B4-BE49-F238E27FC236}">
                <a16:creationId xmlns:a16="http://schemas.microsoft.com/office/drawing/2014/main" id="{1E5C8407-DD96-08E4-3791-305E8385370D}"/>
              </a:ext>
            </a:extLst>
          </p:cNvPr>
          <p:cNvSpPr txBox="1"/>
          <p:nvPr/>
        </p:nvSpPr>
        <p:spPr>
          <a:xfrm>
            <a:off x="6843712" y="1971676"/>
            <a:ext cx="1957387" cy="1200329"/>
          </a:xfrm>
          <a:prstGeom prst="rect">
            <a:avLst/>
          </a:prstGeom>
          <a:noFill/>
        </p:spPr>
        <p:txBody>
          <a:bodyPr wrap="square" rtlCol="0">
            <a:spAutoFit/>
          </a:bodyPr>
          <a:lstStyle/>
          <a:p>
            <a:pPr algn="ctr"/>
            <a:r>
              <a:rPr lang="en-US" dirty="0"/>
              <a:t>What can we say about the population of Madagascar?</a:t>
            </a:r>
          </a:p>
        </p:txBody>
      </p:sp>
      <p:sp>
        <p:nvSpPr>
          <p:cNvPr id="6" name="TextBox 5">
            <a:extLst>
              <a:ext uri="{FF2B5EF4-FFF2-40B4-BE49-F238E27FC236}">
                <a16:creationId xmlns:a16="http://schemas.microsoft.com/office/drawing/2014/main" id="{3D04396F-3713-169F-8718-662172754D50}"/>
              </a:ext>
            </a:extLst>
          </p:cNvPr>
          <p:cNvSpPr txBox="1"/>
          <p:nvPr/>
        </p:nvSpPr>
        <p:spPr>
          <a:xfrm>
            <a:off x="6843712" y="3814673"/>
            <a:ext cx="1957387" cy="1477328"/>
          </a:xfrm>
          <a:prstGeom prst="rect">
            <a:avLst/>
          </a:prstGeom>
          <a:noFill/>
        </p:spPr>
        <p:txBody>
          <a:bodyPr wrap="square" rtlCol="0">
            <a:spAutoFit/>
          </a:bodyPr>
          <a:lstStyle/>
          <a:p>
            <a:pPr algn="ctr"/>
            <a:r>
              <a:rPr lang="en-US" dirty="0"/>
              <a:t>How would a model help us? What kind of model should we use?</a:t>
            </a:r>
          </a:p>
        </p:txBody>
      </p:sp>
    </p:spTree>
    <p:extLst>
      <p:ext uri="{BB962C8B-B14F-4D97-AF65-F5344CB8AC3E}">
        <p14:creationId xmlns:p14="http://schemas.microsoft.com/office/powerpoint/2010/main" val="287874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B9D90-CBD8-B341-9F91-B9FE14B75410}"/>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FEE68442-C4AE-F14F-930B-CAFEB2250B68}"/>
              </a:ext>
            </a:extLst>
          </p:cNvPr>
          <p:cNvSpPr/>
          <p:nvPr/>
        </p:nvSpPr>
        <p:spPr>
          <a:xfrm>
            <a:off x="1916082" y="1249832"/>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marL="342900" indent="-342900" algn="ctr">
              <a:buAutoNum type="arabicPeriod"/>
            </a:pPr>
            <a:r>
              <a:rPr lang="en-US" dirty="0">
                <a:solidFill>
                  <a:srgbClr val="000000"/>
                </a:solidFill>
                <a:effectLst/>
                <a:latin typeface="Helvetica Light" panose="020B0403020202020204" pitchFamily="34" charset="0"/>
              </a:rPr>
              <a:t>Populations are divided into compartments</a:t>
            </a:r>
          </a:p>
          <a:p>
            <a:pPr marL="342900" indent="-342900" algn="ctr">
              <a:buFontTx/>
              <a:buAutoNum type="arabicPeriod"/>
            </a:pPr>
            <a:r>
              <a:rPr lang="en-US" dirty="0">
                <a:solidFill>
                  <a:srgbClr val="000000"/>
                </a:solidFill>
                <a:latin typeface="Helvetica Light" panose="020B0403020202020204" pitchFamily="34" charset="0"/>
              </a:rPr>
              <a:t>Individuals within a compartment are homogenously mixed</a:t>
            </a:r>
            <a:endParaRPr lang="en-US" dirty="0">
              <a:solidFill>
                <a:srgbClr val="000000"/>
              </a:solidFill>
              <a:effectLst/>
              <a:latin typeface="Helvetica Light" panose="020B0403020202020204" pitchFamily="34" charset="0"/>
            </a:endParaRPr>
          </a:p>
          <a:p>
            <a:pPr algn="ctr"/>
            <a:r>
              <a:rPr lang="en-US" dirty="0">
                <a:solidFill>
                  <a:srgbClr val="000000"/>
                </a:solidFill>
                <a:effectLst/>
                <a:latin typeface="Helvetica Light" panose="020B0403020202020204" pitchFamily="34" charset="0"/>
              </a:rPr>
              <a:t>3. 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684367AD-B7AB-2540-B0FD-6127759E5BE4}"/>
              </a:ext>
            </a:extLst>
          </p:cNvPr>
          <p:cNvSpPr/>
          <p:nvPr/>
        </p:nvSpPr>
        <p:spPr>
          <a:xfrm>
            <a:off x="1517070" y="4026145"/>
            <a:ext cx="6109856" cy="2585323"/>
          </a:xfrm>
          <a:prstGeom prst="rect">
            <a:avLst/>
          </a:prstGeom>
        </p:spPr>
        <p:txBody>
          <a:bodyPr wrap="square">
            <a:spAutoFit/>
          </a:bodyPr>
          <a:lstStyle/>
          <a:p>
            <a:pPr algn="ctr"/>
            <a:r>
              <a:rPr lang="en-US" b="1" u="sng" dirty="0">
                <a:solidFill>
                  <a:srgbClr val="0365C0"/>
                </a:solidFill>
                <a:effectLst/>
                <a:latin typeface="Helvetica" pitchFamily="2" charset="0"/>
              </a:rPr>
              <a:t>Compartmental models (Mechanistic Models)</a:t>
            </a:r>
            <a:endParaRPr lang="en-US" dirty="0">
              <a:solidFill>
                <a:srgbClr val="0365C0"/>
              </a:solidFill>
              <a:effectLst/>
              <a:latin typeface="Helvetica" pitchFamily="2" charset="0"/>
            </a:endParaRPr>
          </a:p>
          <a:p>
            <a:pPr algn="ct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1. Les populations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subdivisées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en</a:t>
            </a:r>
            <a:r>
              <a:rPr lang="en-US" dirty="0">
                <a:solidFill>
                  <a:srgbClr val="0365C0"/>
                </a:solidFill>
                <a:effectLst/>
                <a:latin typeface="Helvetica" pitchFamily="2" charset="0"/>
              </a:rPr>
              <a:t> </a:t>
            </a:r>
            <a:r>
              <a:rPr lang="en-US" dirty="0" err="1">
                <a:solidFill>
                  <a:srgbClr val="0365C0"/>
                </a:solidFill>
                <a:effectLst/>
                <a:latin typeface="Helvetica" pitchFamily="2" charset="0"/>
              </a:rPr>
              <a:t>compartiments</a:t>
            </a:r>
            <a:endParaRPr lang="en-US" dirty="0">
              <a:solidFill>
                <a:srgbClr val="0365C0"/>
              </a:solidFill>
              <a:effectLst/>
              <a:latin typeface="Helvetica" pitchFamily="2" charset="0"/>
            </a:endParaRPr>
          </a:p>
          <a:p>
            <a:pPr algn="ctr"/>
            <a:r>
              <a:rPr lang="en-US" dirty="0">
                <a:solidFill>
                  <a:srgbClr val="0365C0"/>
                </a:solidFill>
                <a:latin typeface="Helvetica" pitchFamily="2" charset="0"/>
              </a:rPr>
              <a:t>2. </a:t>
            </a:r>
            <a:r>
              <a:rPr lang="en-US" dirty="0">
                <a:solidFill>
                  <a:srgbClr val="0070C0"/>
                </a:solidFill>
                <a:latin typeface="Helvetica" pitchFamily="2" charset="0"/>
              </a:rPr>
              <a:t>Les </a:t>
            </a:r>
            <a:r>
              <a:rPr lang="en-US" dirty="0" err="1">
                <a:solidFill>
                  <a:srgbClr val="0070C0"/>
                </a:solidFill>
                <a:latin typeface="Helvetica" pitchFamily="2" charset="0"/>
              </a:rPr>
              <a:t>individus</a:t>
            </a:r>
            <a:r>
              <a:rPr lang="en-US" dirty="0">
                <a:solidFill>
                  <a:srgbClr val="0070C0"/>
                </a:solidFill>
                <a:latin typeface="Helvetica" pitchFamily="2" charset="0"/>
              </a:rPr>
              <a:t> d'un </a:t>
            </a:r>
            <a:r>
              <a:rPr lang="en-US" dirty="0" err="1">
                <a:solidFill>
                  <a:srgbClr val="0070C0"/>
                </a:solidFill>
                <a:latin typeface="Helvetica" pitchFamily="2" charset="0"/>
              </a:rPr>
              <a:t>compartiment</a:t>
            </a:r>
            <a:r>
              <a:rPr lang="en-US" dirty="0">
                <a:solidFill>
                  <a:srgbClr val="0070C0"/>
                </a:solidFill>
                <a:latin typeface="Helvetica" pitchFamily="2" charset="0"/>
              </a:rPr>
              <a:t> </a:t>
            </a:r>
            <a:r>
              <a:rPr lang="en-US" dirty="0" err="1">
                <a:solidFill>
                  <a:srgbClr val="0070C0"/>
                </a:solidFill>
                <a:latin typeface="Helvetica" pitchFamily="2" charset="0"/>
              </a:rPr>
              <a:t>sont</a:t>
            </a:r>
            <a:r>
              <a:rPr lang="en-US" dirty="0">
                <a:solidFill>
                  <a:srgbClr val="0070C0"/>
                </a:solidFill>
                <a:latin typeface="Helvetica" pitchFamily="2" charset="0"/>
              </a:rPr>
              <a:t> </a:t>
            </a:r>
            <a:r>
              <a:rPr lang="en-US" dirty="0" err="1">
                <a:solidFill>
                  <a:srgbClr val="0070C0"/>
                </a:solidFill>
                <a:latin typeface="Helvetica" pitchFamily="2" charset="0"/>
              </a:rPr>
              <a:t>mélangés</a:t>
            </a:r>
            <a:r>
              <a:rPr lang="en-US" dirty="0">
                <a:solidFill>
                  <a:srgbClr val="0070C0"/>
                </a:solidFill>
                <a:latin typeface="Helvetica" pitchFamily="2" charset="0"/>
              </a:rPr>
              <a:t> de manière </a:t>
            </a:r>
            <a:r>
              <a:rPr lang="en-US" dirty="0" err="1">
                <a:solidFill>
                  <a:srgbClr val="0070C0"/>
                </a:solidFill>
                <a:latin typeface="Helvetica" pitchFamily="2" charset="0"/>
              </a:rPr>
              <a:t>homogène</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3.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et les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déterminés</a:t>
            </a:r>
            <a:r>
              <a:rPr lang="en-US" dirty="0">
                <a:solidFill>
                  <a:srgbClr val="0365C0"/>
                </a:solidFill>
                <a:effectLst/>
                <a:latin typeface="Helvetica" pitchFamily="2" charset="0"/>
              </a:rPr>
              <a:t> par les </a:t>
            </a:r>
            <a:r>
              <a:rPr lang="en-US" dirty="0" err="1">
                <a:solidFill>
                  <a:srgbClr val="0365C0"/>
                </a:solidFill>
                <a:effectLst/>
                <a:latin typeface="Helvetica" pitchFamily="2" charset="0"/>
              </a:rPr>
              <a:t>systèmes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biologiques</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4.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entre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exprimés</a:t>
            </a:r>
            <a:r>
              <a:rPr lang="en-US" dirty="0">
                <a:solidFill>
                  <a:srgbClr val="0365C0"/>
                </a:solidFill>
                <a:effectLst/>
                <a:latin typeface="Helvetica" pitchFamily="2" charset="0"/>
              </a:rPr>
              <a:t> </a:t>
            </a:r>
            <a:r>
              <a:rPr lang="en-US" dirty="0" err="1">
                <a:solidFill>
                  <a:srgbClr val="0365C0"/>
                </a:solidFill>
                <a:effectLst/>
                <a:latin typeface="Helvetica" pitchFamily="2" charset="0"/>
              </a:rPr>
              <a:t>mathématiquement</a:t>
            </a:r>
            <a:endParaRPr lang="en-US" dirty="0">
              <a:solidFill>
                <a:srgbClr val="0365C0"/>
              </a:solidFill>
              <a:effectLst/>
              <a:latin typeface="Helvetica" pitchFamily="2" charset="0"/>
            </a:endParaRPr>
          </a:p>
        </p:txBody>
      </p:sp>
      <p:sp>
        <p:nvSpPr>
          <p:cNvPr id="2" name="Rounded Rectangle 1">
            <a:extLst>
              <a:ext uri="{FF2B5EF4-FFF2-40B4-BE49-F238E27FC236}">
                <a16:creationId xmlns:a16="http://schemas.microsoft.com/office/drawing/2014/main" id="{DC0F7FC2-EB17-E540-A294-68A3B5A5F163}"/>
              </a:ext>
            </a:extLst>
          </p:cNvPr>
          <p:cNvSpPr/>
          <p:nvPr/>
        </p:nvSpPr>
        <p:spPr>
          <a:xfrm>
            <a:off x="1916081" y="2144684"/>
            <a:ext cx="5548747" cy="16904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BD9C71A-85E2-5B47-8614-5510793E7876}"/>
              </a:ext>
            </a:extLst>
          </p:cNvPr>
          <p:cNvSpPr/>
          <p:nvPr/>
        </p:nvSpPr>
        <p:spPr>
          <a:xfrm>
            <a:off x="1517071" y="4920997"/>
            <a:ext cx="5947758" cy="169047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07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B9D90-CBD8-B341-9F91-B9FE14B75410}"/>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FEE68442-C4AE-F14F-930B-CAFEB2250B68}"/>
              </a:ext>
            </a:extLst>
          </p:cNvPr>
          <p:cNvSpPr/>
          <p:nvPr/>
        </p:nvSpPr>
        <p:spPr>
          <a:xfrm>
            <a:off x="1916082" y="1249832"/>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marL="342900" indent="-342900" algn="ctr">
              <a:buAutoNum type="arabicPeriod"/>
            </a:pPr>
            <a:r>
              <a:rPr lang="en-US" dirty="0">
                <a:solidFill>
                  <a:srgbClr val="000000"/>
                </a:solidFill>
                <a:effectLst/>
                <a:latin typeface="Helvetica Light" panose="020B0403020202020204" pitchFamily="34" charset="0"/>
              </a:rPr>
              <a:t>Populations are divided into compartments</a:t>
            </a:r>
          </a:p>
          <a:p>
            <a:pPr marL="342900" indent="-342900" algn="ctr">
              <a:buFontTx/>
              <a:buAutoNum type="arabicPeriod"/>
            </a:pPr>
            <a:r>
              <a:rPr lang="en-US" dirty="0">
                <a:solidFill>
                  <a:srgbClr val="000000"/>
                </a:solidFill>
                <a:latin typeface="Helvetica Light" panose="020B0403020202020204" pitchFamily="34" charset="0"/>
              </a:rPr>
              <a:t>Individuals within a compartment are homogenously mixed</a:t>
            </a:r>
            <a:endParaRPr lang="en-US" dirty="0">
              <a:solidFill>
                <a:srgbClr val="000000"/>
              </a:solidFill>
              <a:effectLst/>
              <a:latin typeface="Helvetica Light" panose="020B0403020202020204" pitchFamily="34" charset="0"/>
            </a:endParaRPr>
          </a:p>
          <a:p>
            <a:pPr algn="ctr"/>
            <a:r>
              <a:rPr lang="en-US" dirty="0">
                <a:solidFill>
                  <a:srgbClr val="000000"/>
                </a:solidFill>
                <a:effectLst/>
                <a:latin typeface="Helvetica Light" panose="020B0403020202020204" pitchFamily="34" charset="0"/>
              </a:rPr>
              <a:t>3. 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684367AD-B7AB-2540-B0FD-6127759E5BE4}"/>
              </a:ext>
            </a:extLst>
          </p:cNvPr>
          <p:cNvSpPr/>
          <p:nvPr/>
        </p:nvSpPr>
        <p:spPr>
          <a:xfrm>
            <a:off x="1517070" y="4026145"/>
            <a:ext cx="6109856" cy="2585323"/>
          </a:xfrm>
          <a:prstGeom prst="rect">
            <a:avLst/>
          </a:prstGeom>
        </p:spPr>
        <p:txBody>
          <a:bodyPr wrap="square">
            <a:spAutoFit/>
          </a:bodyPr>
          <a:lstStyle/>
          <a:p>
            <a:pPr algn="ctr"/>
            <a:r>
              <a:rPr lang="en-US" b="1" u="sng" dirty="0">
                <a:solidFill>
                  <a:srgbClr val="0365C0"/>
                </a:solidFill>
                <a:effectLst/>
                <a:latin typeface="Helvetica" pitchFamily="2" charset="0"/>
              </a:rPr>
              <a:t>Compartmental models (Mechanistic Models)</a:t>
            </a:r>
            <a:endParaRPr lang="en-US" dirty="0">
              <a:solidFill>
                <a:srgbClr val="0365C0"/>
              </a:solidFill>
              <a:effectLst/>
              <a:latin typeface="Helvetica" pitchFamily="2" charset="0"/>
            </a:endParaRPr>
          </a:p>
          <a:p>
            <a:pPr algn="ct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1. Les populations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subdivisées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en</a:t>
            </a:r>
            <a:r>
              <a:rPr lang="en-US" dirty="0">
                <a:solidFill>
                  <a:srgbClr val="0365C0"/>
                </a:solidFill>
                <a:effectLst/>
                <a:latin typeface="Helvetica" pitchFamily="2" charset="0"/>
              </a:rPr>
              <a:t> </a:t>
            </a:r>
            <a:r>
              <a:rPr lang="en-US" dirty="0" err="1">
                <a:solidFill>
                  <a:srgbClr val="0365C0"/>
                </a:solidFill>
                <a:effectLst/>
                <a:latin typeface="Helvetica" pitchFamily="2" charset="0"/>
              </a:rPr>
              <a:t>compartiments</a:t>
            </a:r>
            <a:endParaRPr lang="en-US" dirty="0">
              <a:solidFill>
                <a:srgbClr val="0365C0"/>
              </a:solidFill>
              <a:effectLst/>
              <a:latin typeface="Helvetica" pitchFamily="2" charset="0"/>
            </a:endParaRPr>
          </a:p>
          <a:p>
            <a:pPr algn="ctr"/>
            <a:r>
              <a:rPr lang="en-US" dirty="0">
                <a:solidFill>
                  <a:srgbClr val="0365C0"/>
                </a:solidFill>
                <a:latin typeface="Helvetica" pitchFamily="2" charset="0"/>
              </a:rPr>
              <a:t>2. </a:t>
            </a:r>
            <a:r>
              <a:rPr lang="en-US" dirty="0">
                <a:solidFill>
                  <a:srgbClr val="0070C0"/>
                </a:solidFill>
                <a:latin typeface="Helvetica" pitchFamily="2" charset="0"/>
              </a:rPr>
              <a:t>Les </a:t>
            </a:r>
            <a:r>
              <a:rPr lang="en-US" dirty="0" err="1">
                <a:solidFill>
                  <a:srgbClr val="0070C0"/>
                </a:solidFill>
                <a:latin typeface="Helvetica" pitchFamily="2" charset="0"/>
              </a:rPr>
              <a:t>individus</a:t>
            </a:r>
            <a:r>
              <a:rPr lang="en-US" dirty="0">
                <a:solidFill>
                  <a:srgbClr val="0070C0"/>
                </a:solidFill>
                <a:latin typeface="Helvetica" pitchFamily="2" charset="0"/>
              </a:rPr>
              <a:t> d'un </a:t>
            </a:r>
            <a:r>
              <a:rPr lang="en-US" dirty="0" err="1">
                <a:solidFill>
                  <a:srgbClr val="0070C0"/>
                </a:solidFill>
                <a:latin typeface="Helvetica" pitchFamily="2" charset="0"/>
              </a:rPr>
              <a:t>compartiment</a:t>
            </a:r>
            <a:r>
              <a:rPr lang="en-US" dirty="0">
                <a:solidFill>
                  <a:srgbClr val="0070C0"/>
                </a:solidFill>
                <a:latin typeface="Helvetica" pitchFamily="2" charset="0"/>
              </a:rPr>
              <a:t> </a:t>
            </a:r>
            <a:r>
              <a:rPr lang="en-US" dirty="0" err="1">
                <a:solidFill>
                  <a:srgbClr val="0070C0"/>
                </a:solidFill>
                <a:latin typeface="Helvetica" pitchFamily="2" charset="0"/>
              </a:rPr>
              <a:t>sont</a:t>
            </a:r>
            <a:r>
              <a:rPr lang="en-US" dirty="0">
                <a:solidFill>
                  <a:srgbClr val="0070C0"/>
                </a:solidFill>
                <a:latin typeface="Helvetica" pitchFamily="2" charset="0"/>
              </a:rPr>
              <a:t> </a:t>
            </a:r>
            <a:r>
              <a:rPr lang="en-US" dirty="0" err="1">
                <a:solidFill>
                  <a:srgbClr val="0070C0"/>
                </a:solidFill>
                <a:latin typeface="Helvetica" pitchFamily="2" charset="0"/>
              </a:rPr>
              <a:t>mélangés</a:t>
            </a:r>
            <a:r>
              <a:rPr lang="en-US" dirty="0">
                <a:solidFill>
                  <a:srgbClr val="0070C0"/>
                </a:solidFill>
                <a:latin typeface="Helvetica" pitchFamily="2" charset="0"/>
              </a:rPr>
              <a:t> de manière </a:t>
            </a:r>
            <a:r>
              <a:rPr lang="en-US" dirty="0" err="1">
                <a:solidFill>
                  <a:srgbClr val="0070C0"/>
                </a:solidFill>
                <a:latin typeface="Helvetica" pitchFamily="2" charset="0"/>
              </a:rPr>
              <a:t>homogène</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3.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et les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déterminés</a:t>
            </a:r>
            <a:r>
              <a:rPr lang="en-US" dirty="0">
                <a:solidFill>
                  <a:srgbClr val="0365C0"/>
                </a:solidFill>
                <a:effectLst/>
                <a:latin typeface="Helvetica" pitchFamily="2" charset="0"/>
              </a:rPr>
              <a:t> par les </a:t>
            </a:r>
            <a:r>
              <a:rPr lang="en-US" dirty="0" err="1">
                <a:solidFill>
                  <a:srgbClr val="0365C0"/>
                </a:solidFill>
                <a:effectLst/>
                <a:latin typeface="Helvetica" pitchFamily="2" charset="0"/>
              </a:rPr>
              <a:t>systèmes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biologiques</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4.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entre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exprimés</a:t>
            </a:r>
            <a:r>
              <a:rPr lang="en-US" dirty="0">
                <a:solidFill>
                  <a:srgbClr val="0365C0"/>
                </a:solidFill>
                <a:effectLst/>
                <a:latin typeface="Helvetica" pitchFamily="2" charset="0"/>
              </a:rPr>
              <a:t> </a:t>
            </a:r>
            <a:r>
              <a:rPr lang="en-US" dirty="0" err="1">
                <a:solidFill>
                  <a:srgbClr val="0365C0"/>
                </a:solidFill>
                <a:effectLst/>
                <a:latin typeface="Helvetica" pitchFamily="2" charset="0"/>
              </a:rPr>
              <a:t>mathématiquement</a:t>
            </a:r>
            <a:endParaRPr lang="en-US" dirty="0">
              <a:solidFill>
                <a:srgbClr val="0365C0"/>
              </a:solidFill>
              <a:effectLst/>
              <a:latin typeface="Helvetica" pitchFamily="2" charset="0"/>
            </a:endParaRPr>
          </a:p>
        </p:txBody>
      </p:sp>
      <p:sp>
        <p:nvSpPr>
          <p:cNvPr id="7" name="Rounded Rectangle 6">
            <a:extLst>
              <a:ext uri="{FF2B5EF4-FFF2-40B4-BE49-F238E27FC236}">
                <a16:creationId xmlns:a16="http://schemas.microsoft.com/office/drawing/2014/main" id="{3984FF0C-3B69-7140-853D-9D0157EADE4A}"/>
              </a:ext>
            </a:extLst>
          </p:cNvPr>
          <p:cNvSpPr/>
          <p:nvPr/>
        </p:nvSpPr>
        <p:spPr>
          <a:xfrm>
            <a:off x="1916081" y="2693323"/>
            <a:ext cx="5548747" cy="11750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D371003-A38B-F249-B295-48465E6EB126}"/>
              </a:ext>
            </a:extLst>
          </p:cNvPr>
          <p:cNvSpPr/>
          <p:nvPr/>
        </p:nvSpPr>
        <p:spPr>
          <a:xfrm>
            <a:off x="1517071" y="5469636"/>
            <a:ext cx="5947758" cy="117508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124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B9D90-CBD8-B341-9F91-B9FE14B75410}"/>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FEE68442-C4AE-F14F-930B-CAFEB2250B68}"/>
              </a:ext>
            </a:extLst>
          </p:cNvPr>
          <p:cNvSpPr/>
          <p:nvPr/>
        </p:nvSpPr>
        <p:spPr>
          <a:xfrm>
            <a:off x="1916082" y="1249832"/>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marL="342900" indent="-342900" algn="ctr">
              <a:buAutoNum type="arabicPeriod"/>
            </a:pPr>
            <a:r>
              <a:rPr lang="en-US" dirty="0">
                <a:solidFill>
                  <a:srgbClr val="000000"/>
                </a:solidFill>
                <a:effectLst/>
                <a:latin typeface="Helvetica Light" panose="020B0403020202020204" pitchFamily="34" charset="0"/>
              </a:rPr>
              <a:t>Populations are divided into compartments</a:t>
            </a:r>
          </a:p>
          <a:p>
            <a:pPr marL="342900" indent="-342900" algn="ctr">
              <a:buFontTx/>
              <a:buAutoNum type="arabicPeriod"/>
            </a:pPr>
            <a:r>
              <a:rPr lang="en-US" dirty="0">
                <a:solidFill>
                  <a:srgbClr val="000000"/>
                </a:solidFill>
                <a:latin typeface="Helvetica Light" panose="020B0403020202020204" pitchFamily="34" charset="0"/>
              </a:rPr>
              <a:t>Individuals within a compartment are homogenously mixed</a:t>
            </a:r>
            <a:endParaRPr lang="en-US" dirty="0">
              <a:solidFill>
                <a:srgbClr val="000000"/>
              </a:solidFill>
              <a:effectLst/>
              <a:latin typeface="Helvetica Light" panose="020B0403020202020204" pitchFamily="34" charset="0"/>
            </a:endParaRPr>
          </a:p>
          <a:p>
            <a:pPr algn="ctr"/>
            <a:r>
              <a:rPr lang="en-US" dirty="0">
                <a:solidFill>
                  <a:srgbClr val="000000"/>
                </a:solidFill>
                <a:effectLst/>
                <a:latin typeface="Helvetica Light" panose="020B0403020202020204" pitchFamily="34" charset="0"/>
              </a:rPr>
              <a:t>3. 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684367AD-B7AB-2540-B0FD-6127759E5BE4}"/>
              </a:ext>
            </a:extLst>
          </p:cNvPr>
          <p:cNvSpPr/>
          <p:nvPr/>
        </p:nvSpPr>
        <p:spPr>
          <a:xfrm>
            <a:off x="1517070" y="4026145"/>
            <a:ext cx="6109856" cy="2585323"/>
          </a:xfrm>
          <a:prstGeom prst="rect">
            <a:avLst/>
          </a:prstGeom>
        </p:spPr>
        <p:txBody>
          <a:bodyPr wrap="square">
            <a:spAutoFit/>
          </a:bodyPr>
          <a:lstStyle/>
          <a:p>
            <a:pPr algn="ctr"/>
            <a:r>
              <a:rPr lang="en-US" b="1" u="sng" dirty="0">
                <a:solidFill>
                  <a:srgbClr val="0365C0"/>
                </a:solidFill>
                <a:effectLst/>
                <a:latin typeface="Helvetica" pitchFamily="2" charset="0"/>
              </a:rPr>
              <a:t>Compartmental models (Mechanistic Models)</a:t>
            </a:r>
            <a:endParaRPr lang="en-US" dirty="0">
              <a:solidFill>
                <a:srgbClr val="0365C0"/>
              </a:solidFill>
              <a:effectLst/>
              <a:latin typeface="Helvetica" pitchFamily="2" charset="0"/>
            </a:endParaRPr>
          </a:p>
          <a:p>
            <a:pPr algn="ct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1. Les populations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subdivisées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en</a:t>
            </a:r>
            <a:r>
              <a:rPr lang="en-US" dirty="0">
                <a:solidFill>
                  <a:srgbClr val="0365C0"/>
                </a:solidFill>
                <a:effectLst/>
                <a:latin typeface="Helvetica" pitchFamily="2" charset="0"/>
              </a:rPr>
              <a:t> </a:t>
            </a:r>
            <a:r>
              <a:rPr lang="en-US" dirty="0" err="1">
                <a:solidFill>
                  <a:srgbClr val="0365C0"/>
                </a:solidFill>
                <a:effectLst/>
                <a:latin typeface="Helvetica" pitchFamily="2" charset="0"/>
              </a:rPr>
              <a:t>compartiments</a:t>
            </a:r>
            <a:endParaRPr lang="en-US" dirty="0">
              <a:solidFill>
                <a:srgbClr val="0365C0"/>
              </a:solidFill>
              <a:effectLst/>
              <a:latin typeface="Helvetica" pitchFamily="2" charset="0"/>
            </a:endParaRPr>
          </a:p>
          <a:p>
            <a:pPr algn="ctr"/>
            <a:r>
              <a:rPr lang="en-US" dirty="0">
                <a:solidFill>
                  <a:srgbClr val="0365C0"/>
                </a:solidFill>
                <a:latin typeface="Helvetica" pitchFamily="2" charset="0"/>
              </a:rPr>
              <a:t>2. </a:t>
            </a:r>
            <a:r>
              <a:rPr lang="en-US" dirty="0">
                <a:solidFill>
                  <a:srgbClr val="0070C0"/>
                </a:solidFill>
                <a:latin typeface="Helvetica" pitchFamily="2" charset="0"/>
              </a:rPr>
              <a:t>Les </a:t>
            </a:r>
            <a:r>
              <a:rPr lang="en-US" dirty="0" err="1">
                <a:solidFill>
                  <a:srgbClr val="0070C0"/>
                </a:solidFill>
                <a:latin typeface="Helvetica" pitchFamily="2" charset="0"/>
              </a:rPr>
              <a:t>individus</a:t>
            </a:r>
            <a:r>
              <a:rPr lang="en-US" dirty="0">
                <a:solidFill>
                  <a:srgbClr val="0070C0"/>
                </a:solidFill>
                <a:latin typeface="Helvetica" pitchFamily="2" charset="0"/>
              </a:rPr>
              <a:t> d'un </a:t>
            </a:r>
            <a:r>
              <a:rPr lang="en-US" dirty="0" err="1">
                <a:solidFill>
                  <a:srgbClr val="0070C0"/>
                </a:solidFill>
                <a:latin typeface="Helvetica" pitchFamily="2" charset="0"/>
              </a:rPr>
              <a:t>compartiment</a:t>
            </a:r>
            <a:r>
              <a:rPr lang="en-US" dirty="0">
                <a:solidFill>
                  <a:srgbClr val="0070C0"/>
                </a:solidFill>
                <a:latin typeface="Helvetica" pitchFamily="2" charset="0"/>
              </a:rPr>
              <a:t> </a:t>
            </a:r>
            <a:r>
              <a:rPr lang="en-US" dirty="0" err="1">
                <a:solidFill>
                  <a:srgbClr val="0070C0"/>
                </a:solidFill>
                <a:latin typeface="Helvetica" pitchFamily="2" charset="0"/>
              </a:rPr>
              <a:t>sont</a:t>
            </a:r>
            <a:r>
              <a:rPr lang="en-US" dirty="0">
                <a:solidFill>
                  <a:srgbClr val="0070C0"/>
                </a:solidFill>
                <a:latin typeface="Helvetica" pitchFamily="2" charset="0"/>
              </a:rPr>
              <a:t> </a:t>
            </a:r>
            <a:r>
              <a:rPr lang="en-US" dirty="0" err="1">
                <a:solidFill>
                  <a:srgbClr val="0070C0"/>
                </a:solidFill>
                <a:latin typeface="Helvetica" pitchFamily="2" charset="0"/>
              </a:rPr>
              <a:t>mélangés</a:t>
            </a:r>
            <a:r>
              <a:rPr lang="en-US" dirty="0">
                <a:solidFill>
                  <a:srgbClr val="0070C0"/>
                </a:solidFill>
                <a:latin typeface="Helvetica" pitchFamily="2" charset="0"/>
              </a:rPr>
              <a:t> de manière </a:t>
            </a:r>
            <a:r>
              <a:rPr lang="en-US" dirty="0" err="1">
                <a:solidFill>
                  <a:srgbClr val="0070C0"/>
                </a:solidFill>
                <a:latin typeface="Helvetica" pitchFamily="2" charset="0"/>
              </a:rPr>
              <a:t>homogène</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3.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et les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déterminés</a:t>
            </a:r>
            <a:r>
              <a:rPr lang="en-US" dirty="0">
                <a:solidFill>
                  <a:srgbClr val="0365C0"/>
                </a:solidFill>
                <a:effectLst/>
                <a:latin typeface="Helvetica" pitchFamily="2" charset="0"/>
              </a:rPr>
              <a:t> par les </a:t>
            </a:r>
            <a:r>
              <a:rPr lang="en-US" dirty="0" err="1">
                <a:solidFill>
                  <a:srgbClr val="0365C0"/>
                </a:solidFill>
                <a:effectLst/>
                <a:latin typeface="Helvetica" pitchFamily="2" charset="0"/>
              </a:rPr>
              <a:t>systèmes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biologiques</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4.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entre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exprimés</a:t>
            </a:r>
            <a:r>
              <a:rPr lang="en-US" dirty="0">
                <a:solidFill>
                  <a:srgbClr val="0365C0"/>
                </a:solidFill>
                <a:effectLst/>
                <a:latin typeface="Helvetica" pitchFamily="2" charset="0"/>
              </a:rPr>
              <a:t> </a:t>
            </a:r>
            <a:r>
              <a:rPr lang="en-US" dirty="0" err="1">
                <a:solidFill>
                  <a:srgbClr val="0365C0"/>
                </a:solidFill>
                <a:effectLst/>
                <a:latin typeface="Helvetica" pitchFamily="2" charset="0"/>
              </a:rPr>
              <a:t>mathématiquement</a:t>
            </a:r>
            <a:endParaRPr lang="en-US" dirty="0">
              <a:solidFill>
                <a:srgbClr val="0365C0"/>
              </a:solidFill>
              <a:effectLst/>
              <a:latin typeface="Helvetica" pitchFamily="2" charset="0"/>
            </a:endParaRPr>
          </a:p>
        </p:txBody>
      </p:sp>
      <p:sp>
        <p:nvSpPr>
          <p:cNvPr id="7" name="Rounded Rectangle 6">
            <a:extLst>
              <a:ext uri="{FF2B5EF4-FFF2-40B4-BE49-F238E27FC236}">
                <a16:creationId xmlns:a16="http://schemas.microsoft.com/office/drawing/2014/main" id="{78A01578-D6F4-924E-B1C4-54D0B044AFB7}"/>
              </a:ext>
            </a:extLst>
          </p:cNvPr>
          <p:cNvSpPr/>
          <p:nvPr/>
        </p:nvSpPr>
        <p:spPr>
          <a:xfrm>
            <a:off x="1916081" y="3241963"/>
            <a:ext cx="5548747" cy="65969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73A8D63-2DC3-D24F-B609-D1EF2645CF9B}"/>
              </a:ext>
            </a:extLst>
          </p:cNvPr>
          <p:cNvSpPr/>
          <p:nvPr/>
        </p:nvSpPr>
        <p:spPr>
          <a:xfrm>
            <a:off x="1517071" y="6018276"/>
            <a:ext cx="5947758" cy="6596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39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7B9D90-CBD8-B341-9F91-B9FE14B75410}"/>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FEE68442-C4AE-F14F-930B-CAFEB2250B68}"/>
              </a:ext>
            </a:extLst>
          </p:cNvPr>
          <p:cNvSpPr/>
          <p:nvPr/>
        </p:nvSpPr>
        <p:spPr>
          <a:xfrm>
            <a:off x="1916082" y="1249832"/>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marL="342900" indent="-342900" algn="ctr">
              <a:buAutoNum type="arabicPeriod"/>
            </a:pPr>
            <a:r>
              <a:rPr lang="en-US" dirty="0">
                <a:solidFill>
                  <a:srgbClr val="000000"/>
                </a:solidFill>
                <a:effectLst/>
                <a:latin typeface="Helvetica Light" panose="020B0403020202020204" pitchFamily="34" charset="0"/>
              </a:rPr>
              <a:t>Populations are divided into compartments</a:t>
            </a:r>
          </a:p>
          <a:p>
            <a:pPr marL="342900" indent="-342900" algn="ctr">
              <a:buFontTx/>
              <a:buAutoNum type="arabicPeriod"/>
            </a:pPr>
            <a:r>
              <a:rPr lang="en-US" dirty="0">
                <a:solidFill>
                  <a:srgbClr val="000000"/>
                </a:solidFill>
                <a:latin typeface="Helvetica Light" panose="020B0403020202020204" pitchFamily="34" charset="0"/>
              </a:rPr>
              <a:t>Individuals within a compartment are homogenously mixed</a:t>
            </a:r>
            <a:endParaRPr lang="en-US" dirty="0">
              <a:solidFill>
                <a:srgbClr val="000000"/>
              </a:solidFill>
              <a:effectLst/>
              <a:latin typeface="Helvetica Light" panose="020B0403020202020204" pitchFamily="34" charset="0"/>
            </a:endParaRPr>
          </a:p>
          <a:p>
            <a:pPr algn="ctr"/>
            <a:r>
              <a:rPr lang="en-US" dirty="0">
                <a:solidFill>
                  <a:srgbClr val="000000"/>
                </a:solidFill>
                <a:effectLst/>
                <a:latin typeface="Helvetica Light" panose="020B0403020202020204" pitchFamily="34" charset="0"/>
              </a:rPr>
              <a:t>3. 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4. Rates of transferring between compartments </a:t>
            </a:r>
          </a:p>
          <a:p>
            <a:pPr algn="ctr"/>
            <a:r>
              <a:rPr lang="en-US" dirty="0">
                <a:solidFill>
                  <a:srgbClr val="000000"/>
                </a:solidFill>
                <a:effectLst/>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684367AD-B7AB-2540-B0FD-6127759E5BE4}"/>
              </a:ext>
            </a:extLst>
          </p:cNvPr>
          <p:cNvSpPr/>
          <p:nvPr/>
        </p:nvSpPr>
        <p:spPr>
          <a:xfrm>
            <a:off x="1517070" y="4026145"/>
            <a:ext cx="6109856" cy="2585323"/>
          </a:xfrm>
          <a:prstGeom prst="rect">
            <a:avLst/>
          </a:prstGeom>
        </p:spPr>
        <p:txBody>
          <a:bodyPr wrap="square">
            <a:spAutoFit/>
          </a:bodyPr>
          <a:lstStyle/>
          <a:p>
            <a:pPr algn="ctr"/>
            <a:r>
              <a:rPr lang="en-US" b="1" u="sng" dirty="0">
                <a:solidFill>
                  <a:srgbClr val="0365C0"/>
                </a:solidFill>
                <a:effectLst/>
                <a:latin typeface="Helvetica" pitchFamily="2" charset="0"/>
              </a:rPr>
              <a:t>Compartmental models (Mechanistic Models)</a:t>
            </a:r>
            <a:endParaRPr lang="en-US" dirty="0">
              <a:solidFill>
                <a:srgbClr val="0365C0"/>
              </a:solidFill>
              <a:effectLst/>
              <a:latin typeface="Helvetica" pitchFamily="2" charset="0"/>
            </a:endParaRPr>
          </a:p>
          <a:p>
            <a:pPr algn="ct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1. Les populations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subdivisées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en</a:t>
            </a:r>
            <a:r>
              <a:rPr lang="en-US" dirty="0">
                <a:solidFill>
                  <a:srgbClr val="0365C0"/>
                </a:solidFill>
                <a:effectLst/>
                <a:latin typeface="Helvetica" pitchFamily="2" charset="0"/>
              </a:rPr>
              <a:t> </a:t>
            </a:r>
            <a:r>
              <a:rPr lang="en-US" dirty="0" err="1">
                <a:solidFill>
                  <a:srgbClr val="0365C0"/>
                </a:solidFill>
                <a:effectLst/>
                <a:latin typeface="Helvetica" pitchFamily="2" charset="0"/>
              </a:rPr>
              <a:t>compartiments</a:t>
            </a:r>
            <a:endParaRPr lang="en-US" dirty="0">
              <a:solidFill>
                <a:srgbClr val="0365C0"/>
              </a:solidFill>
              <a:effectLst/>
              <a:latin typeface="Helvetica" pitchFamily="2" charset="0"/>
            </a:endParaRPr>
          </a:p>
          <a:p>
            <a:pPr algn="ctr"/>
            <a:r>
              <a:rPr lang="en-US" dirty="0">
                <a:solidFill>
                  <a:srgbClr val="0365C0"/>
                </a:solidFill>
                <a:latin typeface="Helvetica" pitchFamily="2" charset="0"/>
              </a:rPr>
              <a:t>2. </a:t>
            </a:r>
            <a:r>
              <a:rPr lang="en-US" dirty="0">
                <a:solidFill>
                  <a:srgbClr val="0070C0"/>
                </a:solidFill>
                <a:latin typeface="Helvetica" pitchFamily="2" charset="0"/>
              </a:rPr>
              <a:t>Les </a:t>
            </a:r>
            <a:r>
              <a:rPr lang="en-US" dirty="0" err="1">
                <a:solidFill>
                  <a:srgbClr val="0070C0"/>
                </a:solidFill>
                <a:latin typeface="Helvetica" pitchFamily="2" charset="0"/>
              </a:rPr>
              <a:t>individus</a:t>
            </a:r>
            <a:r>
              <a:rPr lang="en-US" dirty="0">
                <a:solidFill>
                  <a:srgbClr val="0070C0"/>
                </a:solidFill>
                <a:latin typeface="Helvetica" pitchFamily="2" charset="0"/>
              </a:rPr>
              <a:t> d'un </a:t>
            </a:r>
            <a:r>
              <a:rPr lang="en-US" dirty="0" err="1">
                <a:solidFill>
                  <a:srgbClr val="0070C0"/>
                </a:solidFill>
                <a:latin typeface="Helvetica" pitchFamily="2" charset="0"/>
              </a:rPr>
              <a:t>compartiment</a:t>
            </a:r>
            <a:r>
              <a:rPr lang="en-US" dirty="0">
                <a:solidFill>
                  <a:srgbClr val="0070C0"/>
                </a:solidFill>
                <a:latin typeface="Helvetica" pitchFamily="2" charset="0"/>
              </a:rPr>
              <a:t> </a:t>
            </a:r>
            <a:r>
              <a:rPr lang="en-US" dirty="0" err="1">
                <a:solidFill>
                  <a:srgbClr val="0070C0"/>
                </a:solidFill>
                <a:latin typeface="Helvetica" pitchFamily="2" charset="0"/>
              </a:rPr>
              <a:t>sont</a:t>
            </a:r>
            <a:r>
              <a:rPr lang="en-US" dirty="0">
                <a:solidFill>
                  <a:srgbClr val="0070C0"/>
                </a:solidFill>
                <a:latin typeface="Helvetica" pitchFamily="2" charset="0"/>
              </a:rPr>
              <a:t> </a:t>
            </a:r>
            <a:r>
              <a:rPr lang="en-US" dirty="0" err="1">
                <a:solidFill>
                  <a:srgbClr val="0070C0"/>
                </a:solidFill>
                <a:latin typeface="Helvetica" pitchFamily="2" charset="0"/>
              </a:rPr>
              <a:t>mélangés</a:t>
            </a:r>
            <a:r>
              <a:rPr lang="en-US" dirty="0">
                <a:solidFill>
                  <a:srgbClr val="0070C0"/>
                </a:solidFill>
                <a:latin typeface="Helvetica" pitchFamily="2" charset="0"/>
              </a:rPr>
              <a:t> de manière </a:t>
            </a:r>
            <a:r>
              <a:rPr lang="en-US" dirty="0" err="1">
                <a:solidFill>
                  <a:srgbClr val="0070C0"/>
                </a:solidFill>
                <a:latin typeface="Helvetica" pitchFamily="2" charset="0"/>
              </a:rPr>
              <a:t>homogène</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3.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et les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déterminés</a:t>
            </a:r>
            <a:r>
              <a:rPr lang="en-US" dirty="0">
                <a:solidFill>
                  <a:srgbClr val="0365C0"/>
                </a:solidFill>
                <a:effectLst/>
                <a:latin typeface="Helvetica" pitchFamily="2" charset="0"/>
              </a:rPr>
              <a:t> par les </a:t>
            </a:r>
            <a:r>
              <a:rPr lang="en-US" dirty="0" err="1">
                <a:solidFill>
                  <a:srgbClr val="0365C0"/>
                </a:solidFill>
                <a:effectLst/>
                <a:latin typeface="Helvetica" pitchFamily="2" charset="0"/>
              </a:rPr>
              <a:t>systèmes</a:t>
            </a:r>
            <a:r>
              <a:rPr lang="en-US" dirty="0">
                <a:solidFill>
                  <a:srgbClr val="0365C0"/>
                </a:solidFill>
                <a:effectLst/>
                <a:latin typeface="Helvetica" pitchFamily="2" charset="0"/>
              </a:rPr>
              <a:t> </a:t>
            </a:r>
            <a:r>
              <a:rPr lang="en-US" dirty="0" err="1">
                <a:solidFill>
                  <a:srgbClr val="0365C0"/>
                </a:solidFill>
                <a:effectLst/>
                <a:latin typeface="Helvetica" pitchFamily="2" charset="0"/>
              </a:rPr>
              <a:t>biologiques</a:t>
            </a:r>
            <a:endParaRPr lang="en-US" dirty="0">
              <a:solidFill>
                <a:srgbClr val="0365C0"/>
              </a:solidFill>
              <a:effectLst/>
              <a:latin typeface="Helvetica" pitchFamily="2" charset="0"/>
            </a:endParaRPr>
          </a:p>
          <a:p>
            <a:pPr algn="ctr"/>
            <a:r>
              <a:rPr lang="en-US" dirty="0">
                <a:solidFill>
                  <a:srgbClr val="0365C0"/>
                </a:solidFill>
                <a:effectLst/>
                <a:latin typeface="Helvetica" pitchFamily="2" charset="0"/>
              </a:rPr>
              <a:t>4. </a:t>
            </a:r>
            <a:r>
              <a:rPr lang="en-US" dirty="0" err="1">
                <a:solidFill>
                  <a:srgbClr val="0365C0"/>
                </a:solidFill>
                <a:effectLst/>
                <a:latin typeface="Helvetica" pitchFamily="2" charset="0"/>
              </a:rPr>
              <a:t>Taux</a:t>
            </a:r>
            <a:r>
              <a:rPr lang="en-US" dirty="0">
                <a:solidFill>
                  <a:srgbClr val="0365C0"/>
                </a:solidFill>
                <a:effectLst/>
                <a:latin typeface="Helvetica" pitchFamily="2" charset="0"/>
              </a:rPr>
              <a:t> de transition entre les </a:t>
            </a:r>
            <a:r>
              <a:rPr lang="en-US" dirty="0" err="1">
                <a:solidFill>
                  <a:srgbClr val="0365C0"/>
                </a:solidFill>
                <a:effectLst/>
                <a:latin typeface="Helvetica" pitchFamily="2" charset="0"/>
              </a:rPr>
              <a:t>compartiments</a:t>
            </a:r>
            <a:r>
              <a:rPr lang="en-US" dirty="0">
                <a:solidFill>
                  <a:srgbClr val="0365C0"/>
                </a:solidFill>
                <a:effectLst/>
                <a:latin typeface="Helvetica" pitchFamily="2" charset="0"/>
              </a:rPr>
              <a:t> </a:t>
            </a:r>
            <a:r>
              <a:rPr lang="en-US" dirty="0" err="1">
                <a:solidFill>
                  <a:srgbClr val="0365C0"/>
                </a:solidFill>
                <a:effectLst/>
                <a:latin typeface="Helvetica" pitchFamily="2" charset="0"/>
              </a:rPr>
              <a:t>sont</a:t>
            </a:r>
            <a:r>
              <a:rPr lang="en-US" dirty="0">
                <a:solidFill>
                  <a:srgbClr val="0365C0"/>
                </a:solidFill>
                <a:effectLst/>
                <a:latin typeface="Helvetica" pitchFamily="2" charset="0"/>
              </a:rPr>
              <a:t> </a:t>
            </a:r>
            <a:r>
              <a:rPr lang="en-US" dirty="0" err="1">
                <a:solidFill>
                  <a:srgbClr val="0365C0"/>
                </a:solidFill>
                <a:effectLst/>
                <a:latin typeface="Helvetica" pitchFamily="2" charset="0"/>
              </a:rPr>
              <a:t>exprimés</a:t>
            </a:r>
            <a:r>
              <a:rPr lang="en-US" dirty="0">
                <a:solidFill>
                  <a:srgbClr val="0365C0"/>
                </a:solidFill>
                <a:effectLst/>
                <a:latin typeface="Helvetica" pitchFamily="2" charset="0"/>
              </a:rPr>
              <a:t> </a:t>
            </a:r>
            <a:r>
              <a:rPr lang="en-US" dirty="0" err="1">
                <a:solidFill>
                  <a:srgbClr val="0365C0"/>
                </a:solidFill>
                <a:effectLst/>
                <a:latin typeface="Helvetica" pitchFamily="2" charset="0"/>
              </a:rPr>
              <a:t>mathématiquement</a:t>
            </a:r>
            <a:endParaRPr lang="en-US" dirty="0">
              <a:solidFill>
                <a:srgbClr val="0365C0"/>
              </a:solidFill>
              <a:effectLst/>
              <a:latin typeface="Helvetica" pitchFamily="2" charset="0"/>
            </a:endParaRPr>
          </a:p>
        </p:txBody>
      </p:sp>
    </p:spTree>
    <p:extLst>
      <p:ext uri="{BB962C8B-B14F-4D97-AF65-F5344CB8AC3E}">
        <p14:creationId xmlns:p14="http://schemas.microsoft.com/office/powerpoint/2010/main" val="410617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7DA3-8B7A-E04D-9518-F839046FBEDC}"/>
              </a:ext>
            </a:extLst>
          </p:cNvPr>
          <p:cNvSpPr>
            <a:spLocks noGrp="1"/>
          </p:cNvSpPr>
          <p:nvPr>
            <p:ph type="title"/>
          </p:nvPr>
        </p:nvSpPr>
        <p:spPr/>
        <p:txBody>
          <a:bodyPr/>
          <a:lstStyle/>
          <a:p>
            <a:r>
              <a:rPr lang="en-US" dirty="0">
                <a:latin typeface="Helvetica" pitchFamily="2" charset="0"/>
              </a:rPr>
              <a:t>Goals for this lecture</a:t>
            </a:r>
          </a:p>
        </p:txBody>
      </p:sp>
      <p:sp>
        <p:nvSpPr>
          <p:cNvPr id="3" name="Content Placeholder 2">
            <a:extLst>
              <a:ext uri="{FF2B5EF4-FFF2-40B4-BE49-F238E27FC236}">
                <a16:creationId xmlns:a16="http://schemas.microsoft.com/office/drawing/2014/main" id="{5CA546AA-4E86-3545-8408-AE9D392CED1A}"/>
              </a:ext>
            </a:extLst>
          </p:cNvPr>
          <p:cNvSpPr>
            <a:spLocks noGrp="1"/>
          </p:cNvSpPr>
          <p:nvPr>
            <p:ph idx="1"/>
          </p:nvPr>
        </p:nvSpPr>
        <p:spPr/>
        <p:txBody>
          <a:bodyPr>
            <a:normAutofit lnSpcReduction="10000"/>
          </a:bodyPr>
          <a:lstStyle/>
          <a:p>
            <a:r>
              <a:rPr lang="en-US" sz="2600" dirty="0"/>
              <a:t>Understand the difference between statistical and mechanistic models</a:t>
            </a:r>
            <a:br>
              <a:rPr lang="en-US" sz="2600" dirty="0"/>
            </a:br>
            <a:r>
              <a:rPr lang="en-US" sz="2600" dirty="0" err="1">
                <a:solidFill>
                  <a:srgbClr val="0070C0"/>
                </a:solidFill>
              </a:rPr>
              <a:t>Comprendre</a:t>
            </a:r>
            <a:r>
              <a:rPr lang="en-US" sz="2600" dirty="0">
                <a:solidFill>
                  <a:srgbClr val="0070C0"/>
                </a:solidFill>
              </a:rPr>
              <a:t> la </a:t>
            </a:r>
            <a:r>
              <a:rPr lang="en-US" sz="2600" dirty="0" err="1">
                <a:solidFill>
                  <a:srgbClr val="0070C0"/>
                </a:solidFill>
              </a:rPr>
              <a:t>différence</a:t>
            </a:r>
            <a:r>
              <a:rPr lang="en-US" sz="2600" dirty="0">
                <a:solidFill>
                  <a:srgbClr val="0070C0"/>
                </a:solidFill>
              </a:rPr>
              <a:t> entre les </a:t>
            </a:r>
            <a:r>
              <a:rPr lang="en-US" sz="2600" dirty="0" err="1">
                <a:solidFill>
                  <a:srgbClr val="0070C0"/>
                </a:solidFill>
              </a:rPr>
              <a:t>modèles</a:t>
            </a:r>
            <a:r>
              <a:rPr lang="en-US" sz="2600" dirty="0">
                <a:solidFill>
                  <a:srgbClr val="0070C0"/>
                </a:solidFill>
              </a:rPr>
              <a:t> </a:t>
            </a:r>
            <a:r>
              <a:rPr lang="en-US" sz="2600" dirty="0" err="1">
                <a:solidFill>
                  <a:srgbClr val="0070C0"/>
                </a:solidFill>
              </a:rPr>
              <a:t>statistiques</a:t>
            </a:r>
            <a:r>
              <a:rPr lang="en-US" sz="2600" dirty="0">
                <a:solidFill>
                  <a:srgbClr val="0070C0"/>
                </a:solidFill>
              </a:rPr>
              <a:t> et </a:t>
            </a:r>
            <a:r>
              <a:rPr lang="en-US" sz="2600" dirty="0" err="1">
                <a:solidFill>
                  <a:srgbClr val="0070C0"/>
                </a:solidFill>
              </a:rPr>
              <a:t>mécanistes</a:t>
            </a:r>
            <a:r>
              <a:rPr lang="en-US" sz="2600" dirty="0">
                <a:solidFill>
                  <a:srgbClr val="0070C0"/>
                </a:solidFill>
              </a:rPr>
              <a:t>.</a:t>
            </a:r>
          </a:p>
          <a:p>
            <a:endParaRPr lang="en-US" sz="2600" dirty="0">
              <a:solidFill>
                <a:srgbClr val="0070C0"/>
              </a:solidFill>
            </a:endParaRPr>
          </a:p>
          <a:p>
            <a:r>
              <a:rPr lang="en-US" sz="2600" dirty="0"/>
              <a:t>Understand how to formalize and conceptualize compartmental models</a:t>
            </a:r>
            <a:br>
              <a:rPr lang="en-US" sz="2600" dirty="0"/>
            </a:br>
            <a:r>
              <a:rPr lang="en-US" sz="2600" dirty="0" err="1">
                <a:solidFill>
                  <a:srgbClr val="0070C0"/>
                </a:solidFill>
              </a:rPr>
              <a:t>Comprendre</a:t>
            </a:r>
            <a:r>
              <a:rPr lang="en-US" sz="2600" dirty="0">
                <a:solidFill>
                  <a:srgbClr val="0070C0"/>
                </a:solidFill>
              </a:rPr>
              <a:t> comment on </a:t>
            </a:r>
            <a:r>
              <a:rPr lang="en-US" sz="2600" dirty="0" err="1">
                <a:solidFill>
                  <a:srgbClr val="0070C0"/>
                </a:solidFill>
              </a:rPr>
              <a:t>peut</a:t>
            </a:r>
            <a:r>
              <a:rPr lang="en-US" sz="2600" dirty="0">
                <a:solidFill>
                  <a:srgbClr val="0070C0"/>
                </a:solidFill>
              </a:rPr>
              <a:t> </a:t>
            </a:r>
            <a:r>
              <a:rPr lang="en-US" sz="2600" dirty="0" err="1">
                <a:solidFill>
                  <a:srgbClr val="0070C0"/>
                </a:solidFill>
              </a:rPr>
              <a:t>formuler</a:t>
            </a:r>
            <a:r>
              <a:rPr lang="en-US" sz="2600" dirty="0">
                <a:solidFill>
                  <a:srgbClr val="0070C0"/>
                </a:solidFill>
              </a:rPr>
              <a:t> et </a:t>
            </a:r>
            <a:r>
              <a:rPr lang="en-US" sz="2600" dirty="0" err="1">
                <a:solidFill>
                  <a:srgbClr val="0070C0"/>
                </a:solidFill>
              </a:rPr>
              <a:t>conceptualiser</a:t>
            </a:r>
            <a:r>
              <a:rPr lang="en-US" sz="2600" dirty="0">
                <a:solidFill>
                  <a:srgbClr val="0070C0"/>
                </a:solidFill>
              </a:rPr>
              <a:t> les </a:t>
            </a:r>
            <a:r>
              <a:rPr lang="en-US" sz="2600" dirty="0" err="1">
                <a:solidFill>
                  <a:srgbClr val="0070C0"/>
                </a:solidFill>
              </a:rPr>
              <a:t>modèles</a:t>
            </a:r>
            <a:r>
              <a:rPr lang="en-US" sz="2600" dirty="0">
                <a:solidFill>
                  <a:srgbClr val="0070C0"/>
                </a:solidFill>
              </a:rPr>
              <a:t> </a:t>
            </a:r>
            <a:r>
              <a:rPr lang="en-US" sz="2600" dirty="0" err="1">
                <a:solidFill>
                  <a:srgbClr val="0070C0"/>
                </a:solidFill>
              </a:rPr>
              <a:t>compartimentés</a:t>
            </a:r>
            <a:endParaRPr lang="en-US" sz="2600" dirty="0">
              <a:solidFill>
                <a:srgbClr val="0070C0"/>
              </a:solidFill>
            </a:endParaRPr>
          </a:p>
          <a:p>
            <a:r>
              <a:rPr lang="en-US" sz="2600" dirty="0">
                <a:solidFill>
                  <a:srgbClr val="0070C0"/>
                </a:solidFill>
              </a:rPr>
              <a:t> </a:t>
            </a:r>
          </a:p>
          <a:p>
            <a:r>
              <a:rPr lang="en-US" sz="2600" dirty="0"/>
              <a:t>Example: population growth, predator prey, SIR models</a:t>
            </a:r>
          </a:p>
          <a:p>
            <a:endParaRPr lang="en-US" sz="2600" dirty="0"/>
          </a:p>
        </p:txBody>
      </p:sp>
      <p:sp>
        <p:nvSpPr>
          <p:cNvPr id="5" name="Rectangle 4">
            <a:extLst>
              <a:ext uri="{FF2B5EF4-FFF2-40B4-BE49-F238E27FC236}">
                <a16:creationId xmlns:a16="http://schemas.microsoft.com/office/drawing/2014/main" id="{1D050BF7-5241-FA48-BD86-78B6CA99FF3E}"/>
              </a:ext>
            </a:extLst>
          </p:cNvPr>
          <p:cNvSpPr/>
          <p:nvPr/>
        </p:nvSpPr>
        <p:spPr>
          <a:xfrm>
            <a:off x="695153" y="1684943"/>
            <a:ext cx="7753694" cy="4807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682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71A146-58EA-DF42-8BEB-FDD9AE8BAEBE}"/>
              </a:ext>
            </a:extLst>
          </p:cNvPr>
          <p:cNvSpPr/>
          <p:nvPr/>
        </p:nvSpPr>
        <p:spPr>
          <a:xfrm>
            <a:off x="606829" y="3518345"/>
            <a:ext cx="7930342" cy="2492990"/>
          </a:xfrm>
          <a:prstGeom prst="rect">
            <a:avLst/>
          </a:prstGeom>
        </p:spPr>
        <p:txBody>
          <a:bodyPr wrap="square">
            <a:spAutoFit/>
          </a:bodyPr>
          <a:lstStyle/>
          <a:p>
            <a:pPr algn="ctr"/>
            <a:r>
              <a:rPr lang="en-US" sz="2600" b="1" dirty="0">
                <a:effectLst/>
                <a:latin typeface="Helvetica" pitchFamily="2" charset="0"/>
              </a:rPr>
              <a:t>How does the population of Madagascar grow over time?</a:t>
            </a:r>
          </a:p>
          <a:p>
            <a:pPr algn="ctr"/>
            <a:br>
              <a:rPr lang="en-US" sz="2600" b="1" dirty="0">
                <a:solidFill>
                  <a:srgbClr val="0365C0"/>
                </a:solidFill>
                <a:effectLst/>
                <a:latin typeface="Helvetica" pitchFamily="2" charset="0"/>
              </a:rPr>
            </a:br>
            <a:r>
              <a:rPr lang="en-US" sz="2600" b="1" dirty="0">
                <a:solidFill>
                  <a:srgbClr val="0365C0"/>
                </a:solidFill>
                <a:effectLst/>
                <a:latin typeface="Helvetica" pitchFamily="2" charset="0"/>
              </a:rPr>
              <a:t>Comment </a:t>
            </a:r>
            <a:r>
              <a:rPr lang="en-US" sz="2600" b="1" dirty="0" err="1">
                <a:solidFill>
                  <a:srgbClr val="0365C0"/>
                </a:solidFill>
                <a:effectLst/>
                <a:latin typeface="Helvetica" pitchFamily="2" charset="0"/>
              </a:rPr>
              <a:t>est-ce</a:t>
            </a:r>
            <a:r>
              <a:rPr lang="en-US" sz="2600" b="1" dirty="0">
                <a:solidFill>
                  <a:srgbClr val="0365C0"/>
                </a:solidFill>
                <a:effectLst/>
                <a:latin typeface="Helvetica" pitchFamily="2" charset="0"/>
              </a:rPr>
              <a:t> que la population de Madagascar </a:t>
            </a:r>
            <a:r>
              <a:rPr lang="en-US" sz="2600" b="1" dirty="0" err="1">
                <a:solidFill>
                  <a:srgbClr val="0365C0"/>
                </a:solidFill>
                <a:effectLst/>
                <a:latin typeface="Helvetica" pitchFamily="2" charset="0"/>
              </a:rPr>
              <a:t>s’augmente</a:t>
            </a:r>
            <a:r>
              <a:rPr lang="en-US" sz="2600" b="1" dirty="0">
                <a:solidFill>
                  <a:srgbClr val="0365C0"/>
                </a:solidFill>
                <a:effectLst/>
                <a:latin typeface="Helvetica" pitchFamily="2" charset="0"/>
              </a:rPr>
              <a:t> avec le passage du temps?</a:t>
            </a:r>
            <a:endParaRPr lang="en-US" sz="2600" dirty="0">
              <a:solidFill>
                <a:srgbClr val="0365C0"/>
              </a:solidFill>
              <a:effectLst/>
              <a:latin typeface="Helvetica" pitchFamily="2" charset="0"/>
            </a:endParaRPr>
          </a:p>
        </p:txBody>
      </p:sp>
      <p:sp>
        <p:nvSpPr>
          <p:cNvPr id="6" name="Rectangle 5">
            <a:extLst>
              <a:ext uri="{FF2B5EF4-FFF2-40B4-BE49-F238E27FC236}">
                <a16:creationId xmlns:a16="http://schemas.microsoft.com/office/drawing/2014/main" id="{7A28A200-3D63-514B-AC6B-E21118E7DEE4}"/>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solidFill>
                  <a:srgbClr val="000000"/>
                </a:solidFill>
                <a:effectLst/>
                <a:latin typeface="Helvetica Light" panose="020B0403020202020204" pitchFamily="34" charset="0"/>
              </a:rPr>
              <a:t>1. Populations are divided into compartments</a:t>
            </a:r>
          </a:p>
          <a:p>
            <a:pPr algn="ctr"/>
            <a:r>
              <a:rPr lang="en-US" dirty="0">
                <a:solidFill>
                  <a:srgbClr val="000000"/>
                </a:solidFill>
                <a:effectLst/>
                <a:latin typeface="Helvetica Light" panose="020B0403020202020204" pitchFamily="34" charset="0"/>
              </a:rPr>
              <a:t>2. Compartments and transition rates are </a:t>
            </a:r>
          </a:p>
          <a:p>
            <a:pPr algn="ctr"/>
            <a:r>
              <a:rPr lang="en-US" dirty="0">
                <a:solidFill>
                  <a:srgbClr val="000000"/>
                </a:solidFill>
                <a:effectLst/>
                <a:latin typeface="Helvetica Light" panose="020B0403020202020204" pitchFamily="34" charset="0"/>
              </a:rPr>
              <a:t>determined by biological systems</a:t>
            </a:r>
          </a:p>
          <a:p>
            <a:pPr algn="ctr"/>
            <a:r>
              <a:rPr lang="en-US" dirty="0">
                <a:solidFill>
                  <a:srgbClr val="000000"/>
                </a:solidFill>
                <a:effectLst/>
                <a:latin typeface="Helvetica Light" panose="020B0403020202020204" pitchFamily="34" charset="0"/>
              </a:rPr>
              <a:t>3. Rates of transferring between compartments </a:t>
            </a:r>
          </a:p>
          <a:p>
            <a:pPr algn="ctr"/>
            <a:r>
              <a:rPr lang="en-US" dirty="0">
                <a:solidFill>
                  <a:srgbClr val="000000"/>
                </a:solidFill>
                <a:effectLst/>
                <a:latin typeface="Helvetica Light" panose="020B0403020202020204" pitchFamily="34" charset="0"/>
              </a:rPr>
              <a:t>are expressed mathematically </a:t>
            </a:r>
          </a:p>
          <a:p>
            <a:pPr algn="ctr"/>
            <a:r>
              <a:rPr lang="en-US" dirty="0">
                <a:solidFill>
                  <a:srgbClr val="000000"/>
                </a:solidFill>
                <a:latin typeface="Helvetica Light" panose="020B0403020202020204" pitchFamily="34" charset="0"/>
              </a:rPr>
              <a:t>4. Individuals within a compartment are homogenously mix</a:t>
            </a:r>
            <a:endParaRPr lang="en-US" dirty="0">
              <a:solidFill>
                <a:srgbClr val="000000"/>
              </a:solidFill>
              <a:effectLst/>
              <a:latin typeface="Helvetica Light" panose="020B0403020202020204" pitchFamily="34" charset="0"/>
            </a:endParaRPr>
          </a:p>
        </p:txBody>
      </p:sp>
      <p:sp>
        <p:nvSpPr>
          <p:cNvPr id="7" name="Rectangle 6">
            <a:extLst>
              <a:ext uri="{FF2B5EF4-FFF2-40B4-BE49-F238E27FC236}">
                <a16:creationId xmlns:a16="http://schemas.microsoft.com/office/drawing/2014/main" id="{5D5B2B59-3E2B-C34F-A48D-EE893C4DAFC2}"/>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2147442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3340235" cy="994172"/>
          </a:xfrm>
        </p:spPr>
        <p:txBody>
          <a:bodyPr>
            <a:normAutofit fontScale="90000"/>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5019075" y="1017756"/>
            <a:ext cx="3849208" cy="1546577"/>
          </a:xfrm>
          <a:prstGeom prst="rect">
            <a:avLst/>
          </a:prstGeom>
        </p:spPr>
        <p:txBody>
          <a:bodyPr wrap="square">
            <a:spAutoFit/>
          </a:bodyPr>
          <a:lstStyle/>
          <a:p>
            <a:pPr algn="ctr"/>
            <a:r>
              <a:rPr lang="en-US" sz="1350" b="1" dirty="0">
                <a:solidFill>
                  <a:srgbClr val="C00000"/>
                </a:solidFill>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dirty="0">
                <a:latin typeface="Helvetica Light" panose="020B0403020202020204" pitchFamily="34" charset="0"/>
              </a:rPr>
              <a:t>3. Compartments and transition rates are </a:t>
            </a:r>
          </a:p>
          <a:p>
            <a:pPr algn="ctr"/>
            <a:r>
              <a:rPr lang="en-US" sz="1350" dirty="0">
                <a:latin typeface="Helvetica Light" panose="020B0403020202020204" pitchFamily="34" charset="0"/>
              </a:rPr>
              <a:t>determined by biological systems</a:t>
            </a:r>
          </a:p>
          <a:p>
            <a:pPr algn="ctr"/>
            <a:r>
              <a:rPr lang="en-US" sz="1350" dirty="0">
                <a:solidFill>
                  <a:srgbClr val="000000"/>
                </a:solidFill>
                <a:latin typeface="Helvetica Light" panose="020B0403020202020204" pitchFamily="34" charset="0"/>
              </a:rPr>
              <a:t>4. Rates of transferring between compartments </a:t>
            </a:r>
          </a:p>
          <a:p>
            <a:pPr algn="ctr"/>
            <a:r>
              <a:rPr lang="en-US" sz="1350" dirty="0">
                <a:solidFill>
                  <a:srgbClr val="000000"/>
                </a:solidFill>
                <a:latin typeface="Helvetica Light" panose="020B0403020202020204" pitchFamily="34" charset="0"/>
              </a:rPr>
              <a:t>are expressed mathematically </a:t>
            </a:r>
          </a:p>
        </p:txBody>
      </p:sp>
      <p:sp>
        <p:nvSpPr>
          <p:cNvPr id="18" name="Rectangle 17">
            <a:extLst>
              <a:ext uri="{FF2B5EF4-FFF2-40B4-BE49-F238E27FC236}">
                <a16:creationId xmlns:a16="http://schemas.microsoft.com/office/drawing/2014/main" id="{750AF742-3384-3DD1-BA60-C3B3BE37A6F3}"/>
              </a:ext>
            </a:extLst>
          </p:cNvPr>
          <p:cNvSpPr/>
          <p:nvPr/>
        </p:nvSpPr>
        <p:spPr>
          <a:xfrm>
            <a:off x="1852366" y="2990546"/>
            <a:ext cx="2211634" cy="1690820"/>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grpSp>
        <p:nvGrpSpPr>
          <p:cNvPr id="19" name="Group 18">
            <a:extLst>
              <a:ext uri="{FF2B5EF4-FFF2-40B4-BE49-F238E27FC236}">
                <a16:creationId xmlns:a16="http://schemas.microsoft.com/office/drawing/2014/main" id="{2C7C14DF-76DD-73EC-BDC1-2314956287C1}"/>
              </a:ext>
            </a:extLst>
          </p:cNvPr>
          <p:cNvGrpSpPr/>
          <p:nvPr/>
        </p:nvGrpSpPr>
        <p:grpSpPr>
          <a:xfrm>
            <a:off x="6284821" y="2990545"/>
            <a:ext cx="2042809" cy="2029255"/>
            <a:chOff x="1122122" y="2071419"/>
            <a:chExt cx="2890433" cy="3011819"/>
          </a:xfrm>
        </p:grpSpPr>
        <p:pic>
          <p:nvPicPr>
            <p:cNvPr id="20" name="Picture 19">
              <a:extLst>
                <a:ext uri="{FF2B5EF4-FFF2-40B4-BE49-F238E27FC236}">
                  <a16:creationId xmlns:a16="http://schemas.microsoft.com/office/drawing/2014/main" id="{9908849A-EC2E-C430-4F42-57EB36E363B7}"/>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121CB9B-1361-850C-05A0-970BA9DBBB29}"/>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2050" name="Picture 2" descr="Madagascar map with states Royalty Free Vector Image">
            <a:extLst>
              <a:ext uri="{FF2B5EF4-FFF2-40B4-BE49-F238E27FC236}">
                <a16:creationId xmlns:a16="http://schemas.microsoft.com/office/drawing/2014/main" id="{DC8A4230-6032-8C2F-0376-FB396F2D80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86" t="3147" r="13606" b="10741"/>
          <a:stretch/>
        </p:blipFill>
        <p:spPr bwMode="auto">
          <a:xfrm>
            <a:off x="234719" y="2489756"/>
            <a:ext cx="1420768" cy="269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688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3340235" cy="994172"/>
          </a:xfrm>
        </p:spPr>
        <p:txBody>
          <a:bodyPr>
            <a:normAutofit fontScale="90000"/>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5019075" y="1017756"/>
            <a:ext cx="3849208"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b="1" dirty="0">
                <a:solidFill>
                  <a:srgbClr val="C00000"/>
                </a:solidFill>
                <a:latin typeface="Helvetica Light" panose="020B0403020202020204" pitchFamily="34" charset="0"/>
              </a:rPr>
              <a:t>2. Individuals within a compartment are homogenously mixed </a:t>
            </a:r>
          </a:p>
          <a:p>
            <a:pPr algn="ctr"/>
            <a:r>
              <a:rPr lang="en-US" sz="1350" dirty="0">
                <a:latin typeface="Helvetica Light" panose="020B0403020202020204" pitchFamily="34" charset="0"/>
              </a:rPr>
              <a:t>3. Compartments and transition rates are </a:t>
            </a:r>
          </a:p>
          <a:p>
            <a:pPr algn="ctr"/>
            <a:r>
              <a:rPr lang="en-US" sz="1350" dirty="0">
                <a:latin typeface="Helvetica Light" panose="020B0403020202020204" pitchFamily="34" charset="0"/>
              </a:rPr>
              <a:t>determined by biological systems</a:t>
            </a:r>
          </a:p>
          <a:p>
            <a:pPr algn="ctr"/>
            <a:r>
              <a:rPr lang="en-US" sz="1350" dirty="0">
                <a:solidFill>
                  <a:srgbClr val="000000"/>
                </a:solidFill>
                <a:latin typeface="Helvetica Light" panose="020B0403020202020204" pitchFamily="34" charset="0"/>
              </a:rPr>
              <a:t>4. Rates of transferring between compartments </a:t>
            </a:r>
          </a:p>
          <a:p>
            <a:pPr algn="ctr"/>
            <a:r>
              <a:rPr lang="en-US" sz="1350" dirty="0">
                <a:solidFill>
                  <a:srgbClr val="000000"/>
                </a:solidFill>
                <a:latin typeface="Helvetica Light" panose="020B0403020202020204" pitchFamily="34" charset="0"/>
              </a:rPr>
              <a:t>are expressed mathematically </a:t>
            </a:r>
          </a:p>
        </p:txBody>
      </p:sp>
      <p:sp>
        <p:nvSpPr>
          <p:cNvPr id="13" name="Rectangle 12">
            <a:extLst>
              <a:ext uri="{FF2B5EF4-FFF2-40B4-BE49-F238E27FC236}">
                <a16:creationId xmlns:a16="http://schemas.microsoft.com/office/drawing/2014/main" id="{094B5866-8709-AECB-403A-A2E0AD525CCF}"/>
              </a:ext>
            </a:extLst>
          </p:cNvPr>
          <p:cNvSpPr/>
          <p:nvPr/>
        </p:nvSpPr>
        <p:spPr>
          <a:xfrm>
            <a:off x="1837775" y="2654301"/>
            <a:ext cx="2251625" cy="173586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grpSp>
        <p:nvGrpSpPr>
          <p:cNvPr id="4" name="Group 3">
            <a:extLst>
              <a:ext uri="{FF2B5EF4-FFF2-40B4-BE49-F238E27FC236}">
                <a16:creationId xmlns:a16="http://schemas.microsoft.com/office/drawing/2014/main" id="{7B8CAC75-626F-FD8B-6597-C7966752F2D0}"/>
              </a:ext>
            </a:extLst>
          </p:cNvPr>
          <p:cNvGrpSpPr/>
          <p:nvPr/>
        </p:nvGrpSpPr>
        <p:grpSpPr>
          <a:xfrm>
            <a:off x="6284821" y="2990545"/>
            <a:ext cx="2042809" cy="2029255"/>
            <a:chOff x="1122122" y="2071419"/>
            <a:chExt cx="2890433" cy="3011819"/>
          </a:xfrm>
        </p:grpSpPr>
        <p:pic>
          <p:nvPicPr>
            <p:cNvPr id="5" name="Picture 4">
              <a:extLst>
                <a:ext uri="{FF2B5EF4-FFF2-40B4-BE49-F238E27FC236}">
                  <a16:creationId xmlns:a16="http://schemas.microsoft.com/office/drawing/2014/main" id="{20AA1C3B-0B1C-D783-D240-4DE2E44D6422}"/>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6" name="Freeform 5">
              <a:extLst>
                <a:ext uri="{FF2B5EF4-FFF2-40B4-BE49-F238E27FC236}">
                  <a16:creationId xmlns:a16="http://schemas.microsoft.com/office/drawing/2014/main" id="{CCAF7920-5981-E56C-F2B0-6E7AB6A9C62D}"/>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11">
            <a:extLst>
              <a:ext uri="{FF2B5EF4-FFF2-40B4-BE49-F238E27FC236}">
                <a16:creationId xmlns:a16="http://schemas.microsoft.com/office/drawing/2014/main" id="{83CA5B69-04C8-807B-8871-57573B45B3CA}"/>
              </a:ext>
            </a:extLst>
          </p:cNvPr>
          <p:cNvGrpSpPr/>
          <p:nvPr/>
        </p:nvGrpSpPr>
        <p:grpSpPr>
          <a:xfrm>
            <a:off x="0" y="2125266"/>
            <a:ext cx="1837775" cy="3172305"/>
            <a:chOff x="0" y="2125266"/>
            <a:chExt cx="1837775" cy="3172305"/>
          </a:xfrm>
        </p:grpSpPr>
        <p:pic>
          <p:nvPicPr>
            <p:cNvPr id="1036" name="Picture 12" descr="Premium Vector | Simple outline map of madagascar with capital location">
              <a:extLst>
                <a:ext uri="{FF2B5EF4-FFF2-40B4-BE49-F238E27FC236}">
                  <a16:creationId xmlns:a16="http://schemas.microsoft.com/office/drawing/2014/main" id="{060006D6-5B9C-3B08-B0CA-76F927E407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270" t="8704" r="25024" b="7222"/>
            <a:stretch/>
          </p:blipFill>
          <p:spPr bwMode="auto">
            <a:xfrm>
              <a:off x="0" y="2125266"/>
              <a:ext cx="1837775" cy="317230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C04A81-19E0-0AE8-FEA0-71EACCD765AA}"/>
                </a:ext>
              </a:extLst>
            </p:cNvPr>
            <p:cNvSpPr/>
            <p:nvPr/>
          </p:nvSpPr>
          <p:spPr>
            <a:xfrm>
              <a:off x="431800" y="3340100"/>
              <a:ext cx="850900" cy="371318"/>
            </a:xfrm>
            <a:prstGeom prst="rect">
              <a:avLst/>
            </a:prstGeom>
            <a:solidFill>
              <a:srgbClr val="FFF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8346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3340235" cy="994172"/>
          </a:xfrm>
        </p:spPr>
        <p:txBody>
          <a:bodyPr>
            <a:normAutofit fontScale="90000"/>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5019075" y="1017756"/>
            <a:ext cx="3849208"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b="1" dirty="0">
                <a:solidFill>
                  <a:srgbClr val="C00000"/>
                </a:solidFill>
                <a:latin typeface="Helvetica Light" panose="020B0403020202020204" pitchFamily="34" charset="0"/>
              </a:rPr>
              <a:t>3. Compartments and transition rates are </a:t>
            </a:r>
          </a:p>
          <a:p>
            <a:pPr algn="ctr"/>
            <a:r>
              <a:rPr lang="en-US" sz="1350" b="1" dirty="0">
                <a:solidFill>
                  <a:srgbClr val="C00000"/>
                </a:solidFill>
                <a:latin typeface="Helvetica Light" panose="020B0403020202020204" pitchFamily="34" charset="0"/>
              </a:rPr>
              <a:t>determined by biological systems</a:t>
            </a:r>
          </a:p>
          <a:p>
            <a:pPr algn="ctr"/>
            <a:r>
              <a:rPr lang="en-US" sz="1350" dirty="0">
                <a:solidFill>
                  <a:srgbClr val="000000"/>
                </a:solidFill>
                <a:latin typeface="Helvetica Light" panose="020B0403020202020204" pitchFamily="34" charset="0"/>
              </a:rPr>
              <a:t>4. Rates of transferring between compartments </a:t>
            </a:r>
          </a:p>
          <a:p>
            <a:pPr algn="ctr"/>
            <a:r>
              <a:rPr lang="en-US" sz="1350" dirty="0">
                <a:solidFill>
                  <a:srgbClr val="000000"/>
                </a:solidFill>
                <a:latin typeface="Helvetica Light" panose="020B0403020202020204" pitchFamily="34" charset="0"/>
              </a:rPr>
              <a:t>are expressed mathematically </a:t>
            </a:r>
          </a:p>
        </p:txBody>
      </p:sp>
      <p:sp>
        <p:nvSpPr>
          <p:cNvPr id="3" name="Rectangle 2">
            <a:extLst>
              <a:ext uri="{FF2B5EF4-FFF2-40B4-BE49-F238E27FC236}">
                <a16:creationId xmlns:a16="http://schemas.microsoft.com/office/drawing/2014/main" id="{7214CC6A-0162-6CF7-E337-E41B71588757}"/>
              </a:ext>
            </a:extLst>
          </p:cNvPr>
          <p:cNvSpPr/>
          <p:nvPr/>
        </p:nvSpPr>
        <p:spPr>
          <a:xfrm>
            <a:off x="1280403" y="4677570"/>
            <a:ext cx="3401893" cy="346249"/>
          </a:xfrm>
          <a:prstGeom prst="rect">
            <a:avLst/>
          </a:prstGeom>
        </p:spPr>
        <p:txBody>
          <a:bodyPr wrap="none">
            <a:spAutoFit/>
          </a:bodyPr>
          <a:lstStyle/>
          <a:p>
            <a:pPr algn="ctr"/>
            <a:r>
              <a:rPr lang="en-US" sz="1650" b="1" dirty="0">
                <a:solidFill>
                  <a:srgbClr val="0365C0"/>
                </a:solidFill>
                <a:latin typeface="Helvetica" pitchFamily="2" charset="0"/>
              </a:rPr>
              <a:t>How does the population grow?</a:t>
            </a:r>
            <a:endParaRPr lang="en-US" sz="1650" dirty="0">
              <a:solidFill>
                <a:srgbClr val="0365C0"/>
              </a:solidFill>
              <a:latin typeface="Helvetica" pitchFamily="2" charset="0"/>
            </a:endParaRPr>
          </a:p>
        </p:txBody>
      </p:sp>
      <p:sp>
        <p:nvSpPr>
          <p:cNvPr id="4" name="Rectangle 3">
            <a:extLst>
              <a:ext uri="{FF2B5EF4-FFF2-40B4-BE49-F238E27FC236}">
                <a16:creationId xmlns:a16="http://schemas.microsoft.com/office/drawing/2014/main" id="{32439943-B81E-EE3A-3EEA-0A5B6167265E}"/>
              </a:ext>
            </a:extLst>
          </p:cNvPr>
          <p:cNvSpPr/>
          <p:nvPr/>
        </p:nvSpPr>
        <p:spPr>
          <a:xfrm>
            <a:off x="1837775" y="2564333"/>
            <a:ext cx="2287151" cy="182583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grpSp>
        <p:nvGrpSpPr>
          <p:cNvPr id="5" name="Group 4">
            <a:extLst>
              <a:ext uri="{FF2B5EF4-FFF2-40B4-BE49-F238E27FC236}">
                <a16:creationId xmlns:a16="http://schemas.microsoft.com/office/drawing/2014/main" id="{5C48F754-FCE2-1450-F822-76477AA1DEE5}"/>
              </a:ext>
            </a:extLst>
          </p:cNvPr>
          <p:cNvGrpSpPr/>
          <p:nvPr/>
        </p:nvGrpSpPr>
        <p:grpSpPr>
          <a:xfrm>
            <a:off x="6284821" y="2990545"/>
            <a:ext cx="2042809" cy="2029255"/>
            <a:chOff x="1122122" y="2071419"/>
            <a:chExt cx="2890433" cy="3011819"/>
          </a:xfrm>
        </p:grpSpPr>
        <p:pic>
          <p:nvPicPr>
            <p:cNvPr id="6" name="Picture 5">
              <a:extLst>
                <a:ext uri="{FF2B5EF4-FFF2-40B4-BE49-F238E27FC236}">
                  <a16:creationId xmlns:a16="http://schemas.microsoft.com/office/drawing/2014/main" id="{11F82539-E222-F90C-5B8F-4C5DB135FC5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7" name="Freeform 6">
              <a:extLst>
                <a:ext uri="{FF2B5EF4-FFF2-40B4-BE49-F238E27FC236}">
                  <a16:creationId xmlns:a16="http://schemas.microsoft.com/office/drawing/2014/main" id="{694295DD-12DC-2C4A-B457-F2AC147565B7}"/>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421389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3340235" cy="994172"/>
          </a:xfrm>
        </p:spPr>
        <p:txBody>
          <a:bodyPr>
            <a:normAutofit fontScale="90000"/>
          </a:bodyPr>
          <a:lstStyle/>
          <a:p>
            <a:r>
              <a:rPr lang="en-US" dirty="0"/>
              <a:t>The simplest population model</a:t>
            </a:r>
          </a:p>
        </p:txBody>
      </p:sp>
      <p:cxnSp>
        <p:nvCxnSpPr>
          <p:cNvPr id="7" name="Curved Connector 6">
            <a:extLst>
              <a:ext uri="{FF2B5EF4-FFF2-40B4-BE49-F238E27FC236}">
                <a16:creationId xmlns:a16="http://schemas.microsoft.com/office/drawing/2014/main" id="{FFE71FD0-255F-EBA0-E866-598685264249}"/>
              </a:ext>
            </a:extLst>
          </p:cNvPr>
          <p:cNvCxnSpPr>
            <a:cxnSpLocks/>
          </p:cNvCxnSpPr>
          <p:nvPr/>
        </p:nvCxnSpPr>
        <p:spPr>
          <a:xfrm rot="16200000" flipH="1" flipV="1">
            <a:off x="1908525" y="2732208"/>
            <a:ext cx="787446" cy="928948"/>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2627EB6-C8F8-1B46-9174-FDC848C04270}"/>
              </a:ext>
            </a:extLst>
          </p:cNvPr>
          <p:cNvSpPr/>
          <p:nvPr/>
        </p:nvSpPr>
        <p:spPr>
          <a:xfrm>
            <a:off x="743251" y="2471199"/>
            <a:ext cx="772969" cy="346249"/>
          </a:xfrm>
          <a:prstGeom prst="rect">
            <a:avLst/>
          </a:prstGeom>
        </p:spPr>
        <p:txBody>
          <a:bodyPr wrap="none">
            <a:spAutoFit/>
          </a:bodyPr>
          <a:lstStyle/>
          <a:p>
            <a:pPr algn="ctr"/>
            <a:r>
              <a:rPr lang="en-US" sz="1650" b="1" dirty="0">
                <a:latin typeface="Helvetica" pitchFamily="2" charset="0"/>
              </a:rPr>
              <a:t>births</a:t>
            </a:r>
            <a:endParaRPr lang="en-US" sz="1650" dirty="0">
              <a:latin typeface="Helvetica" pitchFamily="2" charset="0"/>
            </a:endParaRPr>
          </a:p>
        </p:txBody>
      </p:sp>
      <p:sp>
        <p:nvSpPr>
          <p:cNvPr id="10" name="Rectangle 9">
            <a:extLst>
              <a:ext uri="{FF2B5EF4-FFF2-40B4-BE49-F238E27FC236}">
                <a16:creationId xmlns:a16="http://schemas.microsoft.com/office/drawing/2014/main" id="{BF02E913-B0C4-60C0-7132-F312D14CFBF0}"/>
              </a:ext>
            </a:extLst>
          </p:cNvPr>
          <p:cNvSpPr/>
          <p:nvPr/>
        </p:nvSpPr>
        <p:spPr>
          <a:xfrm>
            <a:off x="5019075" y="1017756"/>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b="1" dirty="0">
                <a:solidFill>
                  <a:srgbClr val="C00000"/>
                </a:solidFill>
                <a:latin typeface="Helvetica Light" panose="020B0403020202020204" pitchFamily="34" charset="0"/>
              </a:rPr>
              <a:t>3. Compartments and transition rates are </a:t>
            </a:r>
          </a:p>
          <a:p>
            <a:pPr algn="ctr"/>
            <a:r>
              <a:rPr lang="en-US" sz="1350" b="1" dirty="0">
                <a:solidFill>
                  <a:srgbClr val="C00000"/>
                </a:solidFill>
                <a:latin typeface="Helvetica Light" panose="020B0403020202020204" pitchFamily="34" charset="0"/>
              </a:rPr>
              <a:t>determined by biological systems</a:t>
            </a:r>
          </a:p>
          <a:p>
            <a:pPr algn="ctr"/>
            <a:r>
              <a:rPr lang="en-US" sz="1350" dirty="0">
                <a:solidFill>
                  <a:srgbClr val="000000"/>
                </a:solidFill>
                <a:latin typeface="Helvetica Light" panose="020B0403020202020204" pitchFamily="34" charset="0"/>
              </a:rPr>
              <a:t>4. Rates of transferring between compartments </a:t>
            </a:r>
          </a:p>
          <a:p>
            <a:pPr algn="ctr"/>
            <a:r>
              <a:rPr lang="en-US" sz="1350" dirty="0">
                <a:solidFill>
                  <a:srgbClr val="000000"/>
                </a:solidFill>
                <a:latin typeface="Helvetica Light" panose="020B0403020202020204" pitchFamily="34" charset="0"/>
              </a:rPr>
              <a:t>are expressed mathematically </a:t>
            </a:r>
          </a:p>
        </p:txBody>
      </p:sp>
      <p:sp>
        <p:nvSpPr>
          <p:cNvPr id="6" name="Rectangle 5">
            <a:extLst>
              <a:ext uri="{FF2B5EF4-FFF2-40B4-BE49-F238E27FC236}">
                <a16:creationId xmlns:a16="http://schemas.microsoft.com/office/drawing/2014/main" id="{4DAC5050-34E2-02D6-4E81-AAECC7E6F224}"/>
              </a:ext>
            </a:extLst>
          </p:cNvPr>
          <p:cNvSpPr/>
          <p:nvPr/>
        </p:nvSpPr>
        <p:spPr>
          <a:xfrm>
            <a:off x="1837775" y="2654300"/>
            <a:ext cx="2226225" cy="19552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sp>
        <p:nvSpPr>
          <p:cNvPr id="12" name="Rectangle 11">
            <a:extLst>
              <a:ext uri="{FF2B5EF4-FFF2-40B4-BE49-F238E27FC236}">
                <a16:creationId xmlns:a16="http://schemas.microsoft.com/office/drawing/2014/main" id="{3C431448-0FB4-CAEB-CF94-AB26FDD631DC}"/>
              </a:ext>
            </a:extLst>
          </p:cNvPr>
          <p:cNvSpPr/>
          <p:nvPr/>
        </p:nvSpPr>
        <p:spPr>
          <a:xfrm>
            <a:off x="1293620" y="4746078"/>
            <a:ext cx="3401893" cy="346249"/>
          </a:xfrm>
          <a:prstGeom prst="rect">
            <a:avLst/>
          </a:prstGeom>
        </p:spPr>
        <p:txBody>
          <a:bodyPr wrap="none">
            <a:spAutoFit/>
          </a:bodyPr>
          <a:lstStyle/>
          <a:p>
            <a:pPr algn="ctr"/>
            <a:r>
              <a:rPr lang="en-US" sz="1650" b="1" dirty="0">
                <a:solidFill>
                  <a:srgbClr val="0365C0"/>
                </a:solidFill>
                <a:latin typeface="Helvetica" pitchFamily="2" charset="0"/>
              </a:rPr>
              <a:t>How does the population grow?</a:t>
            </a:r>
            <a:endParaRPr lang="en-US" sz="1650" dirty="0">
              <a:solidFill>
                <a:srgbClr val="0365C0"/>
              </a:solidFill>
              <a:latin typeface="Helvetica" pitchFamily="2" charset="0"/>
            </a:endParaRPr>
          </a:p>
        </p:txBody>
      </p:sp>
      <p:grpSp>
        <p:nvGrpSpPr>
          <p:cNvPr id="13" name="Group 12">
            <a:extLst>
              <a:ext uri="{FF2B5EF4-FFF2-40B4-BE49-F238E27FC236}">
                <a16:creationId xmlns:a16="http://schemas.microsoft.com/office/drawing/2014/main" id="{DBDDA4E9-06B4-C627-DA3C-68DDA5D50244}"/>
              </a:ext>
            </a:extLst>
          </p:cNvPr>
          <p:cNvGrpSpPr/>
          <p:nvPr/>
        </p:nvGrpSpPr>
        <p:grpSpPr>
          <a:xfrm>
            <a:off x="6284821" y="2990545"/>
            <a:ext cx="2042809" cy="2029255"/>
            <a:chOff x="1122122" y="2071419"/>
            <a:chExt cx="2890433" cy="3011819"/>
          </a:xfrm>
        </p:grpSpPr>
        <p:pic>
          <p:nvPicPr>
            <p:cNvPr id="14" name="Picture 13">
              <a:extLst>
                <a:ext uri="{FF2B5EF4-FFF2-40B4-BE49-F238E27FC236}">
                  <a16:creationId xmlns:a16="http://schemas.microsoft.com/office/drawing/2014/main" id="{1EB5AF04-9B96-DB98-AD04-FCF860C8CE9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5" name="Freeform 14">
              <a:extLst>
                <a:ext uri="{FF2B5EF4-FFF2-40B4-BE49-F238E27FC236}">
                  <a16:creationId xmlns:a16="http://schemas.microsoft.com/office/drawing/2014/main" id="{393CE014-4262-BAB5-4E36-8BCDDA56A6A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189024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3340235" cy="994172"/>
          </a:xfrm>
        </p:spPr>
        <p:txBody>
          <a:bodyPr>
            <a:normAutofit fontScale="90000"/>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5019075" y="1017756"/>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b="1" dirty="0">
                <a:solidFill>
                  <a:srgbClr val="C00000"/>
                </a:solidFill>
                <a:latin typeface="Helvetica Light" panose="020B0403020202020204" pitchFamily="34" charset="0"/>
              </a:rPr>
              <a:t>3. Compartments and transition rates are </a:t>
            </a:r>
          </a:p>
          <a:p>
            <a:pPr algn="ctr"/>
            <a:r>
              <a:rPr lang="en-US" sz="1350" b="1" dirty="0">
                <a:solidFill>
                  <a:srgbClr val="C00000"/>
                </a:solidFill>
                <a:latin typeface="Helvetica Light" panose="020B0403020202020204" pitchFamily="34" charset="0"/>
              </a:rPr>
              <a:t>determined by biological systems</a:t>
            </a:r>
          </a:p>
          <a:p>
            <a:pPr algn="ctr"/>
            <a:r>
              <a:rPr lang="en-US" sz="1350" dirty="0">
                <a:solidFill>
                  <a:srgbClr val="000000"/>
                </a:solidFill>
                <a:latin typeface="Helvetica Light" panose="020B0403020202020204" pitchFamily="34" charset="0"/>
              </a:rPr>
              <a:t>4. Rates of transferring between compartments </a:t>
            </a:r>
          </a:p>
          <a:p>
            <a:pPr algn="ctr"/>
            <a:r>
              <a:rPr lang="en-US" sz="1350" dirty="0">
                <a:solidFill>
                  <a:srgbClr val="000000"/>
                </a:solidFill>
                <a:latin typeface="Helvetica Light" panose="020B0403020202020204" pitchFamily="34" charset="0"/>
              </a:rPr>
              <a:t>are expressed mathematically </a:t>
            </a:r>
          </a:p>
        </p:txBody>
      </p:sp>
      <p:sp>
        <p:nvSpPr>
          <p:cNvPr id="11" name="Rectangle 10">
            <a:extLst>
              <a:ext uri="{FF2B5EF4-FFF2-40B4-BE49-F238E27FC236}">
                <a16:creationId xmlns:a16="http://schemas.microsoft.com/office/drawing/2014/main" id="{181DF305-ADDF-AB85-6B9C-00A61C53B723}"/>
              </a:ext>
            </a:extLst>
          </p:cNvPr>
          <p:cNvSpPr/>
          <p:nvPr/>
        </p:nvSpPr>
        <p:spPr>
          <a:xfrm>
            <a:off x="862193" y="4728150"/>
            <a:ext cx="3809056" cy="346249"/>
          </a:xfrm>
          <a:prstGeom prst="rect">
            <a:avLst/>
          </a:prstGeom>
        </p:spPr>
        <p:txBody>
          <a:bodyPr wrap="none">
            <a:spAutoFit/>
          </a:bodyPr>
          <a:lstStyle/>
          <a:p>
            <a:pPr algn="ctr"/>
            <a:r>
              <a:rPr lang="en-US" sz="1650" b="1" dirty="0">
                <a:solidFill>
                  <a:srgbClr val="0365C0"/>
                </a:solidFill>
                <a:latin typeface="Helvetica" pitchFamily="2" charset="0"/>
              </a:rPr>
              <a:t>How does the population decrease?</a:t>
            </a:r>
            <a:endParaRPr lang="en-US" sz="1650" dirty="0">
              <a:solidFill>
                <a:srgbClr val="0365C0"/>
              </a:solidFill>
              <a:latin typeface="Helvetica" pitchFamily="2" charset="0"/>
            </a:endParaRP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1908525" y="2732208"/>
            <a:ext cx="787446" cy="928948"/>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743251" y="2471199"/>
            <a:ext cx="772969" cy="346249"/>
          </a:xfrm>
          <a:prstGeom prst="rect">
            <a:avLst/>
          </a:prstGeom>
        </p:spPr>
        <p:txBody>
          <a:bodyPr wrap="none">
            <a:spAutoFit/>
          </a:bodyPr>
          <a:lstStyle/>
          <a:p>
            <a:pPr algn="ctr"/>
            <a:r>
              <a:rPr lang="en-US" sz="1650" b="1" dirty="0">
                <a:latin typeface="Helvetica" pitchFamily="2" charset="0"/>
              </a:rPr>
              <a:t>births</a:t>
            </a:r>
            <a:endParaRPr lang="en-US" sz="1650" dirty="0">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4064000" y="3832957"/>
            <a:ext cx="654628"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4042318" y="3429000"/>
            <a:ext cx="865943" cy="346249"/>
          </a:xfrm>
          <a:prstGeom prst="rect">
            <a:avLst/>
          </a:prstGeom>
        </p:spPr>
        <p:txBody>
          <a:bodyPr wrap="none">
            <a:spAutoFit/>
          </a:bodyPr>
          <a:lstStyle/>
          <a:p>
            <a:pPr algn="ctr"/>
            <a:r>
              <a:rPr lang="en-US" sz="1650" b="1" dirty="0">
                <a:latin typeface="Helvetica" pitchFamily="2" charset="0"/>
              </a:rPr>
              <a:t>deaths</a:t>
            </a:r>
            <a:endParaRPr lang="en-US" sz="1650" dirty="0">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6284821" y="2990545"/>
            <a:ext cx="2042809" cy="2029255"/>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 name="Rectangle 2">
            <a:extLst>
              <a:ext uri="{FF2B5EF4-FFF2-40B4-BE49-F238E27FC236}">
                <a16:creationId xmlns:a16="http://schemas.microsoft.com/office/drawing/2014/main" id="{B0B344E3-E5FC-99CD-0A30-6257036FC7EF}"/>
              </a:ext>
            </a:extLst>
          </p:cNvPr>
          <p:cNvSpPr/>
          <p:nvPr/>
        </p:nvSpPr>
        <p:spPr>
          <a:xfrm>
            <a:off x="1837775" y="2654300"/>
            <a:ext cx="2226225" cy="19552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spTree>
    <p:extLst>
      <p:ext uri="{BB962C8B-B14F-4D97-AF65-F5344CB8AC3E}">
        <p14:creationId xmlns:p14="http://schemas.microsoft.com/office/powerpoint/2010/main" val="2751949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06907" y="487720"/>
            <a:ext cx="3340235" cy="994172"/>
          </a:xfrm>
        </p:spPr>
        <p:txBody>
          <a:bodyPr>
            <a:normAutofit fontScale="90000"/>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5019075" y="1017756"/>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b="1" dirty="0">
                <a:solidFill>
                  <a:srgbClr val="C00000"/>
                </a:solidFill>
                <a:latin typeface="Helvetica Light" panose="020B0403020202020204" pitchFamily="34" charset="0"/>
              </a:rPr>
              <a:t>3. Compartments and transition rates are </a:t>
            </a:r>
          </a:p>
          <a:p>
            <a:pPr algn="ctr"/>
            <a:r>
              <a:rPr lang="en-US" sz="1350" b="1" dirty="0">
                <a:solidFill>
                  <a:srgbClr val="C00000"/>
                </a:solidFill>
                <a:latin typeface="Helvetica Light" panose="020B0403020202020204" pitchFamily="34" charset="0"/>
              </a:rPr>
              <a:t>determined by biological systems</a:t>
            </a:r>
          </a:p>
          <a:p>
            <a:pPr algn="ctr"/>
            <a:r>
              <a:rPr lang="en-US" sz="1350" dirty="0">
                <a:solidFill>
                  <a:srgbClr val="000000"/>
                </a:solidFill>
                <a:latin typeface="Helvetica Light" panose="020B0403020202020204" pitchFamily="34" charset="0"/>
              </a:rPr>
              <a:t>4. Rates of transferring between compartments </a:t>
            </a:r>
          </a:p>
          <a:p>
            <a:pPr algn="ctr"/>
            <a:r>
              <a:rPr lang="en-US" sz="1350" dirty="0">
                <a:solidFill>
                  <a:srgbClr val="000000"/>
                </a:solidFill>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1908525" y="2732208"/>
            <a:ext cx="787446" cy="928948"/>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1890539" y="1939519"/>
            <a:ext cx="772969" cy="346249"/>
          </a:xfrm>
          <a:prstGeom prst="rect">
            <a:avLst/>
          </a:prstGeom>
        </p:spPr>
        <p:txBody>
          <a:bodyPr wrap="none">
            <a:spAutoFit/>
          </a:bodyPr>
          <a:lstStyle/>
          <a:p>
            <a:pPr algn="ctr"/>
            <a:r>
              <a:rPr lang="en-US" sz="1650" b="1" dirty="0">
                <a:latin typeface="Helvetica" pitchFamily="2" charset="0"/>
              </a:rPr>
              <a:t>births</a:t>
            </a:r>
            <a:endParaRPr lang="en-US" sz="1650" dirty="0">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1825076" y="2846735"/>
            <a:ext cx="1954820" cy="154343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3776177" y="4006680"/>
            <a:ext cx="654628"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3754495" y="3602723"/>
            <a:ext cx="865943" cy="346249"/>
          </a:xfrm>
          <a:prstGeom prst="rect">
            <a:avLst/>
          </a:prstGeom>
        </p:spPr>
        <p:txBody>
          <a:bodyPr wrap="none">
            <a:spAutoFit/>
          </a:bodyPr>
          <a:lstStyle/>
          <a:p>
            <a:pPr algn="ctr"/>
            <a:r>
              <a:rPr lang="en-US" sz="1650" b="1" dirty="0">
                <a:latin typeface="Helvetica" pitchFamily="2" charset="0"/>
              </a:rPr>
              <a:t>deaths</a:t>
            </a:r>
            <a:endParaRPr lang="en-US" sz="1650" dirty="0">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6284821" y="2990545"/>
            <a:ext cx="2042809" cy="2029255"/>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 name="Rectangle 2">
            <a:extLst>
              <a:ext uri="{FF2B5EF4-FFF2-40B4-BE49-F238E27FC236}">
                <a16:creationId xmlns:a16="http://schemas.microsoft.com/office/drawing/2014/main" id="{89D206E3-A27D-BDAC-AA03-ED0853603D85}"/>
              </a:ext>
            </a:extLst>
          </p:cNvPr>
          <p:cNvSpPr/>
          <p:nvPr/>
        </p:nvSpPr>
        <p:spPr>
          <a:xfrm>
            <a:off x="2380089" y="5247289"/>
            <a:ext cx="988669" cy="346249"/>
          </a:xfrm>
          <a:prstGeom prst="rect">
            <a:avLst/>
          </a:prstGeom>
          <a:solidFill>
            <a:srgbClr val="F0CECD"/>
          </a:solidFill>
        </p:spPr>
        <p:txBody>
          <a:bodyPr wrap="none">
            <a:spAutoFit/>
          </a:bodyPr>
          <a:lstStyle/>
          <a:p>
            <a:pPr algn="ctr"/>
            <a:r>
              <a:rPr lang="en-US" sz="1650" b="1" dirty="0">
                <a:latin typeface="Helvetica" pitchFamily="2" charset="0"/>
              </a:rPr>
              <a:t>STATES</a:t>
            </a:r>
            <a:endParaRPr lang="en-US" sz="1650" dirty="0">
              <a:latin typeface="Helvetica" pitchFamily="2" charset="0"/>
            </a:endParaRPr>
          </a:p>
        </p:txBody>
      </p:sp>
      <p:cxnSp>
        <p:nvCxnSpPr>
          <p:cNvPr id="5" name="Straight Arrow Connector 4">
            <a:extLst>
              <a:ext uri="{FF2B5EF4-FFF2-40B4-BE49-F238E27FC236}">
                <a16:creationId xmlns:a16="http://schemas.microsoft.com/office/drawing/2014/main" id="{04F043BC-8B6D-0488-24FA-7B96EEAE939A}"/>
              </a:ext>
            </a:extLst>
          </p:cNvPr>
          <p:cNvCxnSpPr>
            <a:cxnSpLocks/>
          </p:cNvCxnSpPr>
          <p:nvPr/>
        </p:nvCxnSpPr>
        <p:spPr>
          <a:xfrm flipV="1">
            <a:off x="2776048" y="4611077"/>
            <a:ext cx="0" cy="4153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5642C61-769D-322D-BEDD-AF0CA3D5634D}"/>
              </a:ext>
            </a:extLst>
          </p:cNvPr>
          <p:cNvSpPr/>
          <p:nvPr/>
        </p:nvSpPr>
        <p:spPr>
          <a:xfrm>
            <a:off x="3531295" y="2037398"/>
            <a:ext cx="1500732" cy="346249"/>
          </a:xfrm>
          <a:prstGeom prst="rect">
            <a:avLst/>
          </a:prstGeom>
          <a:solidFill>
            <a:srgbClr val="F0CECD"/>
          </a:solidFill>
        </p:spPr>
        <p:txBody>
          <a:bodyPr wrap="none">
            <a:spAutoFit/>
          </a:bodyPr>
          <a:lstStyle/>
          <a:p>
            <a:pPr algn="ctr"/>
            <a:r>
              <a:rPr lang="en-US" sz="1650" b="1" dirty="0">
                <a:latin typeface="Helvetica" pitchFamily="2" charset="0"/>
              </a:rPr>
              <a:t>PROCESSES</a:t>
            </a:r>
            <a:endParaRPr lang="en-US" sz="1650" dirty="0">
              <a:latin typeface="Helvetica" pitchFamily="2" charset="0"/>
            </a:endParaRPr>
          </a:p>
        </p:txBody>
      </p:sp>
      <p:cxnSp>
        <p:nvCxnSpPr>
          <p:cNvPr id="9" name="Straight Arrow Connector 8">
            <a:extLst>
              <a:ext uri="{FF2B5EF4-FFF2-40B4-BE49-F238E27FC236}">
                <a16:creationId xmlns:a16="http://schemas.microsoft.com/office/drawing/2014/main" id="{5E3C4434-8C0A-2A68-CAF3-66776C9F5E5A}"/>
              </a:ext>
            </a:extLst>
          </p:cNvPr>
          <p:cNvCxnSpPr>
            <a:cxnSpLocks/>
          </p:cNvCxnSpPr>
          <p:nvPr/>
        </p:nvCxnSpPr>
        <p:spPr>
          <a:xfrm>
            <a:off x="4075395" y="2595754"/>
            <a:ext cx="0" cy="8075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71603A-5271-D406-B433-114EA174EF61}"/>
              </a:ext>
            </a:extLst>
          </p:cNvPr>
          <p:cNvCxnSpPr>
            <a:cxnSpLocks/>
          </p:cNvCxnSpPr>
          <p:nvPr/>
        </p:nvCxnSpPr>
        <p:spPr>
          <a:xfrm flipH="1">
            <a:off x="2874424" y="2210522"/>
            <a:ext cx="5608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670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3340235" cy="994172"/>
          </a:xfrm>
        </p:spPr>
        <p:txBody>
          <a:bodyPr>
            <a:normAutofit fontScale="90000"/>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5019075" y="1017756"/>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b="1" dirty="0">
                <a:solidFill>
                  <a:srgbClr val="C00000"/>
                </a:solidFill>
                <a:latin typeface="Helvetica Light" panose="020B0403020202020204" pitchFamily="34" charset="0"/>
              </a:rPr>
              <a:t>3. Compartments and transition rates are </a:t>
            </a:r>
          </a:p>
          <a:p>
            <a:pPr algn="ctr"/>
            <a:r>
              <a:rPr lang="en-US" sz="1350" b="1" dirty="0">
                <a:solidFill>
                  <a:srgbClr val="C00000"/>
                </a:solidFill>
                <a:latin typeface="Helvetica Light" panose="020B0403020202020204" pitchFamily="34" charset="0"/>
              </a:rPr>
              <a:t>determined by biological systems</a:t>
            </a:r>
          </a:p>
          <a:p>
            <a:pPr algn="ctr"/>
            <a:r>
              <a:rPr lang="en-US" sz="1350" dirty="0">
                <a:solidFill>
                  <a:srgbClr val="000000"/>
                </a:solidFill>
                <a:latin typeface="Helvetica Light" panose="020B0403020202020204" pitchFamily="34" charset="0"/>
              </a:rPr>
              <a:t>4. Rates of transferring between compartments </a:t>
            </a:r>
          </a:p>
          <a:p>
            <a:pPr algn="ctr"/>
            <a:r>
              <a:rPr lang="en-US" sz="1350" dirty="0">
                <a:solidFill>
                  <a:srgbClr val="000000"/>
                </a:solidFill>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1908525" y="2732208"/>
            <a:ext cx="787446" cy="928948"/>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743251" y="2471199"/>
            <a:ext cx="772969" cy="346249"/>
          </a:xfrm>
          <a:prstGeom prst="rect">
            <a:avLst/>
          </a:prstGeom>
        </p:spPr>
        <p:txBody>
          <a:bodyPr wrap="none">
            <a:spAutoFit/>
          </a:bodyPr>
          <a:lstStyle/>
          <a:p>
            <a:pPr algn="ctr"/>
            <a:r>
              <a:rPr lang="en-US" sz="1650" b="1" dirty="0">
                <a:latin typeface="Helvetica" pitchFamily="2" charset="0"/>
              </a:rPr>
              <a:t>births</a:t>
            </a:r>
            <a:endParaRPr lang="en-US" sz="1650" dirty="0">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3776177" y="4006680"/>
            <a:ext cx="654628"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3754495" y="3602723"/>
            <a:ext cx="865943" cy="346249"/>
          </a:xfrm>
          <a:prstGeom prst="rect">
            <a:avLst/>
          </a:prstGeom>
        </p:spPr>
        <p:txBody>
          <a:bodyPr wrap="none">
            <a:spAutoFit/>
          </a:bodyPr>
          <a:lstStyle/>
          <a:p>
            <a:pPr algn="ctr"/>
            <a:r>
              <a:rPr lang="en-US" sz="1650" b="1" dirty="0">
                <a:latin typeface="Helvetica" pitchFamily="2" charset="0"/>
              </a:rPr>
              <a:t>deaths</a:t>
            </a:r>
            <a:endParaRPr lang="en-US" sz="1650" dirty="0">
              <a:latin typeface="Helvetica" pitchFamily="2" charset="0"/>
            </a:endParaRPr>
          </a:p>
        </p:txBody>
      </p:sp>
      <p:grpSp>
        <p:nvGrpSpPr>
          <p:cNvPr id="7" name="Group 6">
            <a:extLst>
              <a:ext uri="{FF2B5EF4-FFF2-40B4-BE49-F238E27FC236}">
                <a16:creationId xmlns:a16="http://schemas.microsoft.com/office/drawing/2014/main" id="{51865894-F4E2-458E-2907-CF712BE08078}"/>
              </a:ext>
            </a:extLst>
          </p:cNvPr>
          <p:cNvGrpSpPr/>
          <p:nvPr/>
        </p:nvGrpSpPr>
        <p:grpSpPr>
          <a:xfrm>
            <a:off x="6284821" y="2990545"/>
            <a:ext cx="2042809" cy="2029255"/>
            <a:chOff x="1122122" y="2071419"/>
            <a:chExt cx="2890433" cy="3011819"/>
          </a:xfrm>
        </p:grpSpPr>
        <p:pic>
          <p:nvPicPr>
            <p:cNvPr id="8" name="Picture 7">
              <a:extLst>
                <a:ext uri="{FF2B5EF4-FFF2-40B4-BE49-F238E27FC236}">
                  <a16:creationId xmlns:a16="http://schemas.microsoft.com/office/drawing/2014/main" id="{DDC94775-0EEA-C94C-8C58-5734AEA36886}"/>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9" name="Freeform 8">
              <a:extLst>
                <a:ext uri="{FF2B5EF4-FFF2-40B4-BE49-F238E27FC236}">
                  <a16:creationId xmlns:a16="http://schemas.microsoft.com/office/drawing/2014/main" id="{101A35A5-42D6-8C19-51AB-946C0ED9DB42}"/>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 name="Rectangle 11">
            <a:extLst>
              <a:ext uri="{FF2B5EF4-FFF2-40B4-BE49-F238E27FC236}">
                <a16:creationId xmlns:a16="http://schemas.microsoft.com/office/drawing/2014/main" id="{9010204D-6200-314D-5EC4-46B4D9A45521}"/>
              </a:ext>
            </a:extLst>
          </p:cNvPr>
          <p:cNvSpPr/>
          <p:nvPr/>
        </p:nvSpPr>
        <p:spPr>
          <a:xfrm>
            <a:off x="432229" y="4390307"/>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baseline="-25000" dirty="0">
                <a:solidFill>
                  <a:srgbClr val="000000"/>
                </a:solidFill>
                <a:latin typeface="Helvetica Light" panose="020B0403020202020204" pitchFamily="34" charset="0"/>
              </a:rPr>
              <a:t> </a:t>
            </a:r>
            <a:r>
              <a:rPr lang="en-US" sz="2400" dirty="0">
                <a:solidFill>
                  <a:srgbClr val="000000"/>
                </a:solidFill>
                <a:latin typeface="Helvetica Light" panose="020B0403020202020204" pitchFamily="34" charset="0"/>
              </a:rPr>
              <a:t>+ births*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dirty="0">
                <a:solidFill>
                  <a:srgbClr val="000000"/>
                </a:solidFill>
                <a:latin typeface="Helvetica Light" panose="020B0403020202020204" pitchFamily="34" charset="0"/>
              </a:rPr>
              <a:t>-deaths*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
        <p:nvSpPr>
          <p:cNvPr id="3" name="Rectangle 2">
            <a:extLst>
              <a:ext uri="{FF2B5EF4-FFF2-40B4-BE49-F238E27FC236}">
                <a16:creationId xmlns:a16="http://schemas.microsoft.com/office/drawing/2014/main" id="{9F7C1025-0C25-2328-5E54-9C3E3F05CCFA}"/>
              </a:ext>
            </a:extLst>
          </p:cNvPr>
          <p:cNvSpPr/>
          <p:nvPr/>
        </p:nvSpPr>
        <p:spPr>
          <a:xfrm>
            <a:off x="1825076" y="2846735"/>
            <a:ext cx="1954820" cy="154343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spTree>
    <p:extLst>
      <p:ext uri="{BB962C8B-B14F-4D97-AF65-F5344CB8AC3E}">
        <p14:creationId xmlns:p14="http://schemas.microsoft.com/office/powerpoint/2010/main" val="168446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3340235" cy="994172"/>
          </a:xfrm>
        </p:spPr>
        <p:txBody>
          <a:bodyPr>
            <a:normAutofit fontScale="90000"/>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5019075" y="1017756"/>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b="1" dirty="0">
                <a:solidFill>
                  <a:srgbClr val="C00000"/>
                </a:solidFill>
                <a:latin typeface="Helvetica Light" panose="020B0403020202020204" pitchFamily="34" charset="0"/>
              </a:rPr>
              <a:t>3. Compartments and transition rates are </a:t>
            </a:r>
          </a:p>
          <a:p>
            <a:pPr algn="ctr"/>
            <a:r>
              <a:rPr lang="en-US" sz="1350" b="1" dirty="0">
                <a:solidFill>
                  <a:srgbClr val="C00000"/>
                </a:solidFill>
                <a:latin typeface="Helvetica Light" panose="020B0403020202020204" pitchFamily="34" charset="0"/>
              </a:rPr>
              <a:t>determined by biological systems</a:t>
            </a:r>
          </a:p>
          <a:p>
            <a:pPr algn="ctr"/>
            <a:r>
              <a:rPr lang="en-US" sz="1350" dirty="0">
                <a:solidFill>
                  <a:srgbClr val="000000"/>
                </a:solidFill>
                <a:latin typeface="Helvetica Light" panose="020B0403020202020204" pitchFamily="34" charset="0"/>
              </a:rPr>
              <a:t>4. Rates of transferring between compartments </a:t>
            </a:r>
          </a:p>
          <a:p>
            <a:pPr algn="ctr"/>
            <a:r>
              <a:rPr lang="en-US" sz="1350" dirty="0">
                <a:solidFill>
                  <a:srgbClr val="000000"/>
                </a:solidFill>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1908525" y="2732208"/>
            <a:ext cx="787446" cy="928948"/>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743251" y="2471199"/>
            <a:ext cx="772969" cy="346249"/>
          </a:xfrm>
          <a:prstGeom prst="rect">
            <a:avLst/>
          </a:prstGeom>
        </p:spPr>
        <p:txBody>
          <a:bodyPr wrap="none">
            <a:spAutoFit/>
          </a:bodyPr>
          <a:lstStyle/>
          <a:p>
            <a:pPr algn="ctr"/>
            <a:r>
              <a:rPr lang="en-US" sz="1650" b="1" dirty="0">
                <a:latin typeface="Helvetica" pitchFamily="2" charset="0"/>
              </a:rPr>
              <a:t>births</a:t>
            </a:r>
            <a:endParaRPr lang="en-US" sz="1650" dirty="0">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3776177" y="4006680"/>
            <a:ext cx="654628"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3754495" y="3602723"/>
            <a:ext cx="865943" cy="346249"/>
          </a:xfrm>
          <a:prstGeom prst="rect">
            <a:avLst/>
          </a:prstGeom>
        </p:spPr>
        <p:txBody>
          <a:bodyPr wrap="none">
            <a:spAutoFit/>
          </a:bodyPr>
          <a:lstStyle/>
          <a:p>
            <a:pPr algn="ctr"/>
            <a:r>
              <a:rPr lang="en-US" sz="1650" b="1" dirty="0">
                <a:latin typeface="Helvetica" pitchFamily="2" charset="0"/>
              </a:rPr>
              <a:t>deaths</a:t>
            </a:r>
            <a:endParaRPr lang="en-US" sz="1650" dirty="0">
              <a:latin typeface="Helvetica" pitchFamily="2" charset="0"/>
            </a:endParaRPr>
          </a:p>
        </p:txBody>
      </p:sp>
      <p:sp>
        <p:nvSpPr>
          <p:cNvPr id="7" name="Rectangle 6">
            <a:extLst>
              <a:ext uri="{FF2B5EF4-FFF2-40B4-BE49-F238E27FC236}">
                <a16:creationId xmlns:a16="http://schemas.microsoft.com/office/drawing/2014/main" id="{92B69F54-EA7D-E6D8-AED9-A6106A4E5814}"/>
              </a:ext>
            </a:extLst>
          </p:cNvPr>
          <p:cNvSpPr/>
          <p:nvPr/>
        </p:nvSpPr>
        <p:spPr>
          <a:xfrm>
            <a:off x="343089" y="4747766"/>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baseline="-25000" dirty="0">
                <a:solidFill>
                  <a:srgbClr val="000000"/>
                </a:solidFill>
                <a:latin typeface="Helvetica Light" panose="020B0403020202020204" pitchFamily="34" charset="0"/>
              </a:rPr>
              <a:t> </a:t>
            </a:r>
            <a:r>
              <a:rPr lang="en-US" sz="2400" dirty="0">
                <a:solidFill>
                  <a:srgbClr val="000000"/>
                </a:solidFill>
                <a:latin typeface="Helvetica Light" panose="020B0403020202020204" pitchFamily="34" charset="0"/>
              </a:rPr>
              <a:t>+ (births-deaths)*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6284821" y="2990545"/>
            <a:ext cx="2042809" cy="2029255"/>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 name="Rectangle 11">
            <a:extLst>
              <a:ext uri="{FF2B5EF4-FFF2-40B4-BE49-F238E27FC236}">
                <a16:creationId xmlns:a16="http://schemas.microsoft.com/office/drawing/2014/main" id="{BFF7F282-4320-5258-096A-48AE15AC421A}"/>
              </a:ext>
            </a:extLst>
          </p:cNvPr>
          <p:cNvSpPr/>
          <p:nvPr/>
        </p:nvSpPr>
        <p:spPr>
          <a:xfrm>
            <a:off x="432229" y="4390307"/>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baseline="-25000" dirty="0">
                <a:solidFill>
                  <a:srgbClr val="000000"/>
                </a:solidFill>
                <a:latin typeface="Helvetica Light" panose="020B0403020202020204" pitchFamily="34" charset="0"/>
              </a:rPr>
              <a:t> </a:t>
            </a:r>
            <a:r>
              <a:rPr lang="en-US" sz="2400" dirty="0">
                <a:solidFill>
                  <a:srgbClr val="000000"/>
                </a:solidFill>
                <a:latin typeface="Helvetica Light" panose="020B0403020202020204" pitchFamily="34" charset="0"/>
              </a:rPr>
              <a:t>+ births*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dirty="0">
                <a:solidFill>
                  <a:srgbClr val="000000"/>
                </a:solidFill>
                <a:latin typeface="Helvetica Light" panose="020B0403020202020204" pitchFamily="34" charset="0"/>
              </a:rPr>
              <a:t>-deaths*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
        <p:nvSpPr>
          <p:cNvPr id="3" name="Rectangle 2">
            <a:extLst>
              <a:ext uri="{FF2B5EF4-FFF2-40B4-BE49-F238E27FC236}">
                <a16:creationId xmlns:a16="http://schemas.microsoft.com/office/drawing/2014/main" id="{363098F8-5864-3C9F-ED3E-09A7D4086F01}"/>
              </a:ext>
            </a:extLst>
          </p:cNvPr>
          <p:cNvSpPr/>
          <p:nvPr/>
        </p:nvSpPr>
        <p:spPr>
          <a:xfrm>
            <a:off x="1825076" y="2846735"/>
            <a:ext cx="1954820" cy="154343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spTree>
    <p:extLst>
      <p:ext uri="{BB962C8B-B14F-4D97-AF65-F5344CB8AC3E}">
        <p14:creationId xmlns:p14="http://schemas.microsoft.com/office/powerpoint/2010/main" val="3374079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3340235" cy="994172"/>
          </a:xfrm>
        </p:spPr>
        <p:txBody>
          <a:bodyPr>
            <a:normAutofit fontScale="90000"/>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5019075" y="1017756"/>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b="1" dirty="0">
                <a:solidFill>
                  <a:srgbClr val="C00000"/>
                </a:solidFill>
                <a:latin typeface="Helvetica Light" panose="020B0403020202020204" pitchFamily="34" charset="0"/>
              </a:rPr>
              <a:t>3. Compartments and transition rates are </a:t>
            </a:r>
          </a:p>
          <a:p>
            <a:pPr algn="ctr"/>
            <a:r>
              <a:rPr lang="en-US" sz="1350" b="1" dirty="0">
                <a:solidFill>
                  <a:srgbClr val="C00000"/>
                </a:solidFill>
                <a:latin typeface="Helvetica Light" panose="020B0403020202020204" pitchFamily="34" charset="0"/>
              </a:rPr>
              <a:t>determined by biological systems</a:t>
            </a:r>
          </a:p>
          <a:p>
            <a:pPr algn="ctr"/>
            <a:r>
              <a:rPr lang="en-US" sz="1350" dirty="0">
                <a:solidFill>
                  <a:srgbClr val="000000"/>
                </a:solidFill>
                <a:latin typeface="Helvetica Light" panose="020B0403020202020204" pitchFamily="34" charset="0"/>
              </a:rPr>
              <a:t>4. Rates of transferring between compartments </a:t>
            </a:r>
          </a:p>
          <a:p>
            <a:pPr algn="ctr"/>
            <a:r>
              <a:rPr lang="en-US" sz="1350" dirty="0">
                <a:solidFill>
                  <a:srgbClr val="000000"/>
                </a:solidFill>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1908525" y="2732208"/>
            <a:ext cx="787446" cy="928948"/>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743251" y="2471199"/>
            <a:ext cx="772969" cy="346249"/>
          </a:xfrm>
          <a:prstGeom prst="rect">
            <a:avLst/>
          </a:prstGeom>
        </p:spPr>
        <p:txBody>
          <a:bodyPr wrap="none">
            <a:spAutoFit/>
          </a:bodyPr>
          <a:lstStyle/>
          <a:p>
            <a:pPr algn="ctr"/>
            <a:r>
              <a:rPr lang="en-US" sz="1650" b="1" dirty="0">
                <a:latin typeface="Helvetica" pitchFamily="2" charset="0"/>
              </a:rPr>
              <a:t>births</a:t>
            </a:r>
            <a:endParaRPr lang="en-US" sz="1650" dirty="0">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3776177" y="4006680"/>
            <a:ext cx="654628"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3754495" y="3602723"/>
            <a:ext cx="865943" cy="346249"/>
          </a:xfrm>
          <a:prstGeom prst="rect">
            <a:avLst/>
          </a:prstGeom>
        </p:spPr>
        <p:txBody>
          <a:bodyPr wrap="none">
            <a:spAutoFit/>
          </a:bodyPr>
          <a:lstStyle/>
          <a:p>
            <a:pPr algn="ctr"/>
            <a:r>
              <a:rPr lang="en-US" sz="1650" b="1" dirty="0">
                <a:latin typeface="Helvetica" pitchFamily="2" charset="0"/>
              </a:rPr>
              <a:t>deaths</a:t>
            </a:r>
            <a:endParaRPr lang="en-US" sz="1650" dirty="0">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6284821" y="2990545"/>
            <a:ext cx="2042809" cy="2029255"/>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 name="Rectangle 11">
            <a:extLst>
              <a:ext uri="{FF2B5EF4-FFF2-40B4-BE49-F238E27FC236}">
                <a16:creationId xmlns:a16="http://schemas.microsoft.com/office/drawing/2014/main" id="{BFF7F282-4320-5258-096A-48AE15AC421A}"/>
              </a:ext>
            </a:extLst>
          </p:cNvPr>
          <p:cNvSpPr/>
          <p:nvPr/>
        </p:nvSpPr>
        <p:spPr>
          <a:xfrm>
            <a:off x="432229" y="4390307"/>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baseline="-25000" dirty="0">
                <a:solidFill>
                  <a:srgbClr val="000000"/>
                </a:solidFill>
                <a:latin typeface="Helvetica Light" panose="020B0403020202020204" pitchFamily="34" charset="0"/>
              </a:rPr>
              <a:t> </a:t>
            </a:r>
            <a:r>
              <a:rPr lang="en-US" sz="2400" dirty="0">
                <a:solidFill>
                  <a:srgbClr val="000000"/>
                </a:solidFill>
                <a:latin typeface="Helvetica Light" panose="020B0403020202020204" pitchFamily="34" charset="0"/>
              </a:rPr>
              <a:t>+ births*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dirty="0">
                <a:solidFill>
                  <a:srgbClr val="000000"/>
                </a:solidFill>
                <a:latin typeface="Helvetica Light" panose="020B0403020202020204" pitchFamily="34" charset="0"/>
              </a:rPr>
              <a:t>-deaths*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
        <p:nvSpPr>
          <p:cNvPr id="4" name="Rectangle 3">
            <a:extLst>
              <a:ext uri="{FF2B5EF4-FFF2-40B4-BE49-F238E27FC236}">
                <a16:creationId xmlns:a16="http://schemas.microsoft.com/office/drawing/2014/main" id="{6EF89CBF-76D4-3808-9FCE-05706881DFE2}"/>
              </a:ext>
            </a:extLst>
          </p:cNvPr>
          <p:cNvSpPr/>
          <p:nvPr/>
        </p:nvSpPr>
        <p:spPr>
          <a:xfrm>
            <a:off x="5574219" y="4933298"/>
            <a:ext cx="3428730" cy="807913"/>
          </a:xfrm>
          <a:prstGeom prst="rect">
            <a:avLst/>
          </a:prstGeom>
          <a:ln>
            <a:noFill/>
          </a:ln>
        </p:spPr>
        <p:txBody>
          <a:bodyPr wrap="square">
            <a:spAutoFit/>
          </a:bodyPr>
          <a:lstStyle/>
          <a:p>
            <a:pPr algn="ctr"/>
            <a:r>
              <a:rPr lang="en-US" sz="2550" b="1" dirty="0">
                <a:solidFill>
                  <a:srgbClr val="FF0000"/>
                </a:solidFill>
                <a:sym typeface="Symbol" pitchFamily="2" charset="2"/>
              </a:rPr>
              <a:t>R</a:t>
            </a:r>
            <a:r>
              <a:rPr lang="en-US" sz="2100" b="1" dirty="0">
                <a:solidFill>
                  <a:srgbClr val="000000"/>
                </a:solidFill>
              </a:rPr>
              <a:t>=geometric rate of increase R = (births – deaths)</a:t>
            </a:r>
          </a:p>
        </p:txBody>
      </p:sp>
      <p:sp>
        <p:nvSpPr>
          <p:cNvPr id="5" name="Rectangle 4">
            <a:extLst>
              <a:ext uri="{FF2B5EF4-FFF2-40B4-BE49-F238E27FC236}">
                <a16:creationId xmlns:a16="http://schemas.microsoft.com/office/drawing/2014/main" id="{683F4DAF-E76B-DF46-6375-DD74ED823708}"/>
              </a:ext>
            </a:extLst>
          </p:cNvPr>
          <p:cNvSpPr/>
          <p:nvPr/>
        </p:nvSpPr>
        <p:spPr>
          <a:xfrm>
            <a:off x="-551018" y="5113509"/>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baseline="-25000" dirty="0">
                <a:solidFill>
                  <a:srgbClr val="000000"/>
                </a:solidFill>
                <a:latin typeface="Helvetica Light" panose="020B0403020202020204" pitchFamily="34" charset="0"/>
              </a:rPr>
              <a:t> </a:t>
            </a:r>
            <a:r>
              <a:rPr lang="en-US" sz="2400" dirty="0">
                <a:solidFill>
                  <a:srgbClr val="000000"/>
                </a:solidFill>
                <a:latin typeface="Helvetica Light" panose="020B0403020202020204" pitchFamily="34" charset="0"/>
              </a:rPr>
              <a:t>+ </a:t>
            </a:r>
            <a:r>
              <a:rPr lang="en-US" sz="2400" b="1" dirty="0">
                <a:solidFill>
                  <a:srgbClr val="FF0000"/>
                </a:solidFill>
                <a:latin typeface="Helvetica Light" panose="020B0403020202020204" pitchFamily="34" charset="0"/>
              </a:rPr>
              <a:t>R</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
        <p:nvSpPr>
          <p:cNvPr id="13" name="Rectangle 12">
            <a:extLst>
              <a:ext uri="{FF2B5EF4-FFF2-40B4-BE49-F238E27FC236}">
                <a16:creationId xmlns:a16="http://schemas.microsoft.com/office/drawing/2014/main" id="{EF03DB6D-1F46-103C-F72E-D29C7AA118FF}"/>
              </a:ext>
            </a:extLst>
          </p:cNvPr>
          <p:cNvSpPr/>
          <p:nvPr/>
        </p:nvSpPr>
        <p:spPr>
          <a:xfrm>
            <a:off x="343089" y="4747766"/>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baseline="-25000" dirty="0">
                <a:solidFill>
                  <a:srgbClr val="000000"/>
                </a:solidFill>
                <a:latin typeface="Helvetica Light" panose="020B0403020202020204" pitchFamily="34" charset="0"/>
              </a:rPr>
              <a:t> </a:t>
            </a:r>
            <a:r>
              <a:rPr lang="en-US" sz="2400" dirty="0">
                <a:solidFill>
                  <a:srgbClr val="000000"/>
                </a:solidFill>
                <a:latin typeface="Helvetica Light" panose="020B0403020202020204" pitchFamily="34" charset="0"/>
              </a:rPr>
              <a:t>+ (births-deaths)*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
        <p:nvSpPr>
          <p:cNvPr id="19" name="Rectangle 18">
            <a:extLst>
              <a:ext uri="{FF2B5EF4-FFF2-40B4-BE49-F238E27FC236}">
                <a16:creationId xmlns:a16="http://schemas.microsoft.com/office/drawing/2014/main" id="{42CC3FC7-A0A3-1742-F7D8-AF43808FA18B}"/>
              </a:ext>
            </a:extLst>
          </p:cNvPr>
          <p:cNvSpPr/>
          <p:nvPr/>
        </p:nvSpPr>
        <p:spPr>
          <a:xfrm>
            <a:off x="5148672" y="5648014"/>
            <a:ext cx="4012658" cy="346249"/>
          </a:xfrm>
          <a:prstGeom prst="rect">
            <a:avLst/>
          </a:prstGeom>
        </p:spPr>
        <p:txBody>
          <a:bodyPr wrap="square">
            <a:spAutoFit/>
          </a:bodyPr>
          <a:lstStyle/>
          <a:p>
            <a:pPr algn="ctr"/>
            <a:r>
              <a:rPr lang="en-US" sz="1650" i="1" dirty="0"/>
              <a:t>(pop grows @</a:t>
            </a:r>
            <a:r>
              <a:rPr lang="en-US" sz="1650" i="1" dirty="0">
                <a:solidFill>
                  <a:srgbClr val="FF0000"/>
                </a:solidFill>
                <a:latin typeface="Helvetica" pitchFamily="2" charset="0"/>
                <a:sym typeface="Symbol" pitchFamily="2" charset="2"/>
              </a:rPr>
              <a:t> </a:t>
            </a:r>
            <a:r>
              <a:rPr lang="en-US" sz="1650" i="1" dirty="0">
                <a:latin typeface="Helvetica" pitchFamily="2" charset="0"/>
                <a:sym typeface="Symbol" pitchFamily="2" charset="2"/>
              </a:rPr>
              <a:t>R </a:t>
            </a:r>
            <a:r>
              <a:rPr lang="en-US" sz="1650" i="1" dirty="0"/>
              <a:t>&gt; 0 &amp; declines @</a:t>
            </a:r>
            <a:r>
              <a:rPr lang="en-US" sz="1650" i="1" dirty="0">
                <a:latin typeface="Helvetica" pitchFamily="2" charset="0"/>
                <a:sym typeface="Symbol" pitchFamily="2" charset="2"/>
              </a:rPr>
              <a:t> R </a:t>
            </a:r>
            <a:r>
              <a:rPr lang="en-US" sz="1650" i="1" dirty="0"/>
              <a:t>&lt; 0 )</a:t>
            </a:r>
          </a:p>
        </p:txBody>
      </p:sp>
      <p:sp>
        <p:nvSpPr>
          <p:cNvPr id="3" name="Rectangle 2">
            <a:extLst>
              <a:ext uri="{FF2B5EF4-FFF2-40B4-BE49-F238E27FC236}">
                <a16:creationId xmlns:a16="http://schemas.microsoft.com/office/drawing/2014/main" id="{1422F7D1-5986-1FA8-3200-B7BF1E9343C9}"/>
              </a:ext>
            </a:extLst>
          </p:cNvPr>
          <p:cNvSpPr/>
          <p:nvPr/>
        </p:nvSpPr>
        <p:spPr>
          <a:xfrm>
            <a:off x="1825076" y="2846735"/>
            <a:ext cx="1954820" cy="154343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spTree>
    <p:extLst>
      <p:ext uri="{BB962C8B-B14F-4D97-AF65-F5344CB8AC3E}">
        <p14:creationId xmlns:p14="http://schemas.microsoft.com/office/powerpoint/2010/main" val="134203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7DA3-8B7A-E04D-9518-F839046FBEDC}"/>
              </a:ext>
            </a:extLst>
          </p:cNvPr>
          <p:cNvSpPr>
            <a:spLocks noGrp="1"/>
          </p:cNvSpPr>
          <p:nvPr>
            <p:ph type="title"/>
          </p:nvPr>
        </p:nvSpPr>
        <p:spPr/>
        <p:txBody>
          <a:bodyPr/>
          <a:lstStyle/>
          <a:p>
            <a:r>
              <a:rPr lang="en-US" dirty="0">
                <a:latin typeface="Helvetica" pitchFamily="2" charset="0"/>
              </a:rPr>
              <a:t>Goals for this lecture</a:t>
            </a:r>
          </a:p>
        </p:txBody>
      </p:sp>
      <p:sp>
        <p:nvSpPr>
          <p:cNvPr id="3" name="Content Placeholder 2">
            <a:extLst>
              <a:ext uri="{FF2B5EF4-FFF2-40B4-BE49-F238E27FC236}">
                <a16:creationId xmlns:a16="http://schemas.microsoft.com/office/drawing/2014/main" id="{5CA546AA-4E86-3545-8408-AE9D392CED1A}"/>
              </a:ext>
            </a:extLst>
          </p:cNvPr>
          <p:cNvSpPr>
            <a:spLocks noGrp="1"/>
          </p:cNvSpPr>
          <p:nvPr>
            <p:ph idx="1"/>
          </p:nvPr>
        </p:nvSpPr>
        <p:spPr/>
        <p:txBody>
          <a:bodyPr>
            <a:normAutofit lnSpcReduction="10000"/>
          </a:bodyPr>
          <a:lstStyle/>
          <a:p>
            <a:r>
              <a:rPr lang="en-US" sz="2600" dirty="0">
                <a:latin typeface="Helvetica" pitchFamily="2" charset="0"/>
              </a:rPr>
              <a:t>Understand the difference between statistical and mechanistic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la </a:t>
            </a:r>
            <a:r>
              <a:rPr lang="en-US" sz="2600" dirty="0" err="1">
                <a:solidFill>
                  <a:srgbClr val="0070C0"/>
                </a:solidFill>
                <a:latin typeface="Helvetica" pitchFamily="2" charset="0"/>
              </a:rPr>
              <a:t>différence</a:t>
            </a:r>
            <a:r>
              <a:rPr lang="en-US" sz="2600" dirty="0">
                <a:solidFill>
                  <a:srgbClr val="0070C0"/>
                </a:solidFill>
                <a:latin typeface="Helvetica" pitchFamily="2" charset="0"/>
              </a:rPr>
              <a:t> entre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statistiques</a:t>
            </a:r>
            <a:r>
              <a:rPr lang="en-US" sz="2600" dirty="0">
                <a:solidFill>
                  <a:srgbClr val="0070C0"/>
                </a:solidFill>
                <a:latin typeface="Helvetica" pitchFamily="2" charset="0"/>
              </a:rPr>
              <a:t> et </a:t>
            </a:r>
            <a:r>
              <a:rPr lang="en-US" sz="2600" dirty="0" err="1">
                <a:solidFill>
                  <a:srgbClr val="0070C0"/>
                </a:solidFill>
                <a:latin typeface="Helvetica" pitchFamily="2" charset="0"/>
              </a:rPr>
              <a:t>mécanistes</a:t>
            </a:r>
            <a:r>
              <a:rPr lang="en-US" sz="2600" dirty="0">
                <a:solidFill>
                  <a:srgbClr val="0070C0"/>
                </a:solidFill>
                <a:latin typeface="Helvetica" pitchFamily="2" charset="0"/>
              </a:rPr>
              <a:t>.</a:t>
            </a:r>
          </a:p>
          <a:p>
            <a:endParaRPr lang="en-US" sz="2600" dirty="0">
              <a:solidFill>
                <a:srgbClr val="0070C0"/>
              </a:solidFill>
              <a:latin typeface="Helvetica" pitchFamily="2" charset="0"/>
            </a:endParaRPr>
          </a:p>
          <a:p>
            <a:r>
              <a:rPr lang="en-US" sz="2600" dirty="0">
                <a:latin typeface="Helvetica" pitchFamily="2" charset="0"/>
              </a:rPr>
              <a:t>Understand how to formalize and conceptualize compartmental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comment on </a:t>
            </a:r>
            <a:r>
              <a:rPr lang="en-US" sz="2600" dirty="0" err="1">
                <a:solidFill>
                  <a:srgbClr val="0070C0"/>
                </a:solidFill>
                <a:latin typeface="Helvetica" pitchFamily="2" charset="0"/>
              </a:rPr>
              <a:t>peut</a:t>
            </a:r>
            <a:r>
              <a:rPr lang="en-US" sz="2600" dirty="0">
                <a:solidFill>
                  <a:srgbClr val="0070C0"/>
                </a:solidFill>
                <a:latin typeface="Helvetica" pitchFamily="2" charset="0"/>
              </a:rPr>
              <a:t> </a:t>
            </a:r>
            <a:r>
              <a:rPr lang="en-US" sz="2600" dirty="0" err="1">
                <a:solidFill>
                  <a:srgbClr val="0070C0"/>
                </a:solidFill>
                <a:latin typeface="Helvetica" pitchFamily="2" charset="0"/>
              </a:rPr>
              <a:t>formuler</a:t>
            </a:r>
            <a:r>
              <a:rPr lang="en-US" sz="2600" dirty="0">
                <a:solidFill>
                  <a:srgbClr val="0070C0"/>
                </a:solidFill>
                <a:latin typeface="Helvetica" pitchFamily="2" charset="0"/>
              </a:rPr>
              <a:t> et </a:t>
            </a:r>
            <a:r>
              <a:rPr lang="en-US" sz="2600" dirty="0" err="1">
                <a:solidFill>
                  <a:srgbClr val="0070C0"/>
                </a:solidFill>
                <a:latin typeface="Helvetica" pitchFamily="2" charset="0"/>
              </a:rPr>
              <a:t>conceptualiser</a:t>
            </a:r>
            <a:r>
              <a:rPr lang="en-US" sz="2600" dirty="0">
                <a:solidFill>
                  <a:srgbClr val="0070C0"/>
                </a:solidFill>
                <a:latin typeface="Helvetica" pitchFamily="2" charset="0"/>
              </a:rPr>
              <a:t>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compartimentés</a:t>
            </a:r>
            <a:endParaRPr lang="en-US" sz="2600" dirty="0">
              <a:solidFill>
                <a:srgbClr val="0070C0"/>
              </a:solidFill>
              <a:latin typeface="Helvetica" pitchFamily="2" charset="0"/>
            </a:endParaRPr>
          </a:p>
          <a:p>
            <a:r>
              <a:rPr lang="en-US" sz="2600" dirty="0">
                <a:solidFill>
                  <a:srgbClr val="0070C0"/>
                </a:solidFill>
                <a:latin typeface="Helvetica" pitchFamily="2" charset="0"/>
              </a:rPr>
              <a:t> </a:t>
            </a:r>
          </a:p>
          <a:p>
            <a:r>
              <a:rPr lang="en-US" sz="2600" dirty="0">
                <a:latin typeface="Helvetica" pitchFamily="2" charset="0"/>
              </a:rPr>
              <a:t>Example: population growth, predator prey, SIR models</a:t>
            </a:r>
          </a:p>
          <a:p>
            <a:endParaRPr lang="en-US" sz="2600" dirty="0">
              <a:latin typeface="Helvetica" pitchFamily="2" charset="0"/>
            </a:endParaRPr>
          </a:p>
        </p:txBody>
      </p:sp>
      <p:sp>
        <p:nvSpPr>
          <p:cNvPr id="5" name="Rectangle 4">
            <a:extLst>
              <a:ext uri="{FF2B5EF4-FFF2-40B4-BE49-F238E27FC236}">
                <a16:creationId xmlns:a16="http://schemas.microsoft.com/office/drawing/2014/main" id="{1D050BF7-5241-FA48-BD86-78B6CA99FF3E}"/>
              </a:ext>
            </a:extLst>
          </p:cNvPr>
          <p:cNvSpPr/>
          <p:nvPr/>
        </p:nvSpPr>
        <p:spPr>
          <a:xfrm>
            <a:off x="695153" y="3429000"/>
            <a:ext cx="7753694" cy="30638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622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3340235" cy="994172"/>
          </a:xfrm>
        </p:spPr>
        <p:txBody>
          <a:bodyPr>
            <a:normAutofit fontScale="90000"/>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5019075" y="1017756"/>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b="1" dirty="0">
                <a:solidFill>
                  <a:srgbClr val="C00000"/>
                </a:solidFill>
                <a:latin typeface="Helvetica Light" panose="020B0403020202020204" pitchFamily="34" charset="0"/>
              </a:rPr>
              <a:t>3. Compartments and transition rates are </a:t>
            </a:r>
          </a:p>
          <a:p>
            <a:pPr algn="ctr"/>
            <a:r>
              <a:rPr lang="en-US" sz="1350" b="1" dirty="0">
                <a:solidFill>
                  <a:srgbClr val="C00000"/>
                </a:solidFill>
                <a:latin typeface="Helvetica Light" panose="020B0403020202020204" pitchFamily="34" charset="0"/>
              </a:rPr>
              <a:t>determined by biological systems</a:t>
            </a:r>
          </a:p>
          <a:p>
            <a:pPr algn="ctr"/>
            <a:r>
              <a:rPr lang="en-US" sz="1350" dirty="0">
                <a:solidFill>
                  <a:srgbClr val="000000"/>
                </a:solidFill>
                <a:latin typeface="Helvetica Light" panose="020B0403020202020204" pitchFamily="34" charset="0"/>
              </a:rPr>
              <a:t>4. Rates of transferring between compartments </a:t>
            </a:r>
          </a:p>
          <a:p>
            <a:pPr algn="ctr"/>
            <a:r>
              <a:rPr lang="en-US" sz="1350" dirty="0">
                <a:solidFill>
                  <a:srgbClr val="000000"/>
                </a:solidFill>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1908525" y="2732208"/>
            <a:ext cx="787446" cy="928948"/>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743251" y="2471199"/>
            <a:ext cx="772969" cy="346249"/>
          </a:xfrm>
          <a:prstGeom prst="rect">
            <a:avLst/>
          </a:prstGeom>
        </p:spPr>
        <p:txBody>
          <a:bodyPr wrap="none">
            <a:spAutoFit/>
          </a:bodyPr>
          <a:lstStyle/>
          <a:p>
            <a:pPr algn="ctr"/>
            <a:r>
              <a:rPr lang="en-US" sz="1650" b="1" dirty="0">
                <a:latin typeface="Helvetica" pitchFamily="2" charset="0"/>
              </a:rPr>
              <a:t>births</a:t>
            </a:r>
            <a:endParaRPr lang="en-US" sz="1650" dirty="0">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3776177" y="4006680"/>
            <a:ext cx="654628"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3754495" y="3602723"/>
            <a:ext cx="865943" cy="346249"/>
          </a:xfrm>
          <a:prstGeom prst="rect">
            <a:avLst/>
          </a:prstGeom>
        </p:spPr>
        <p:txBody>
          <a:bodyPr wrap="none">
            <a:spAutoFit/>
          </a:bodyPr>
          <a:lstStyle/>
          <a:p>
            <a:pPr algn="ctr"/>
            <a:r>
              <a:rPr lang="en-US" sz="1650" b="1" dirty="0">
                <a:latin typeface="Helvetica" pitchFamily="2" charset="0"/>
              </a:rPr>
              <a:t>deaths</a:t>
            </a:r>
            <a:endParaRPr lang="en-US" sz="1650" dirty="0">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6284821" y="2990545"/>
            <a:ext cx="2042809" cy="2029255"/>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 name="Rectangle 11">
            <a:extLst>
              <a:ext uri="{FF2B5EF4-FFF2-40B4-BE49-F238E27FC236}">
                <a16:creationId xmlns:a16="http://schemas.microsoft.com/office/drawing/2014/main" id="{BFF7F282-4320-5258-096A-48AE15AC421A}"/>
              </a:ext>
            </a:extLst>
          </p:cNvPr>
          <p:cNvSpPr/>
          <p:nvPr/>
        </p:nvSpPr>
        <p:spPr>
          <a:xfrm>
            <a:off x="432229" y="4390307"/>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baseline="-25000" dirty="0">
                <a:solidFill>
                  <a:srgbClr val="000000"/>
                </a:solidFill>
                <a:latin typeface="Helvetica Light" panose="020B0403020202020204" pitchFamily="34" charset="0"/>
              </a:rPr>
              <a:t> </a:t>
            </a:r>
            <a:r>
              <a:rPr lang="en-US" sz="2400" dirty="0">
                <a:solidFill>
                  <a:srgbClr val="000000"/>
                </a:solidFill>
                <a:latin typeface="Helvetica Light" panose="020B0403020202020204" pitchFamily="34" charset="0"/>
              </a:rPr>
              <a:t>+ births*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dirty="0">
                <a:solidFill>
                  <a:srgbClr val="000000"/>
                </a:solidFill>
                <a:latin typeface="Helvetica Light" panose="020B0403020202020204" pitchFamily="34" charset="0"/>
              </a:rPr>
              <a:t>-deaths*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559948" y="4773933"/>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baseline="-25000" dirty="0">
                <a:solidFill>
                  <a:srgbClr val="000000"/>
                </a:solidFill>
                <a:latin typeface="Helvetica Light" panose="020B0403020202020204" pitchFamily="34" charset="0"/>
              </a:rPr>
              <a:t> </a:t>
            </a:r>
            <a:r>
              <a:rPr lang="en-US" sz="2400" dirty="0">
                <a:solidFill>
                  <a:srgbClr val="000000"/>
                </a:solidFill>
                <a:latin typeface="Helvetica Light" panose="020B0403020202020204" pitchFamily="34" charset="0"/>
              </a:rPr>
              <a:t>+</a:t>
            </a:r>
            <a:r>
              <a:rPr lang="en-US" sz="2400" dirty="0">
                <a:latin typeface="Helvetica Light" panose="020B0403020202020204" pitchFamily="34" charset="0"/>
              </a:rPr>
              <a:t> R*</a:t>
            </a:r>
            <a:r>
              <a:rPr lang="en-US" sz="2400" dirty="0" err="1">
                <a:latin typeface="Helvetica Light" panose="020B0403020202020204" pitchFamily="34" charset="0"/>
              </a:rPr>
              <a:t>N</a:t>
            </a:r>
            <a:r>
              <a:rPr lang="en-US" sz="2400" baseline="-25000" dirty="0" err="1">
                <a:latin typeface="Helvetica Light" panose="020B0403020202020204" pitchFamily="34" charset="0"/>
              </a:rPr>
              <a:t>t</a:t>
            </a:r>
            <a:endParaRPr lang="en-US" sz="2400" dirty="0">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891529" y="5456149"/>
            <a:ext cx="4558016" cy="553998"/>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a:t>
            </a: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559948" y="5157560"/>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(1+ </a:t>
            </a:r>
            <a:r>
              <a:rPr lang="en-US" sz="2400" b="1" dirty="0">
                <a:solidFill>
                  <a:srgbClr val="FF0000"/>
                </a:solidFill>
                <a:latin typeface="Helvetica Light" panose="020B0403020202020204" pitchFamily="34" charset="0"/>
              </a:rPr>
              <a:t>R</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
        <p:nvSpPr>
          <p:cNvPr id="7" name="Rectangle 6">
            <a:extLst>
              <a:ext uri="{FF2B5EF4-FFF2-40B4-BE49-F238E27FC236}">
                <a16:creationId xmlns:a16="http://schemas.microsoft.com/office/drawing/2014/main" id="{C4A5DF01-8E1F-060C-57C2-3988349A6958}"/>
              </a:ext>
            </a:extLst>
          </p:cNvPr>
          <p:cNvSpPr/>
          <p:nvPr/>
        </p:nvSpPr>
        <p:spPr>
          <a:xfrm>
            <a:off x="5402170" y="4880472"/>
            <a:ext cx="3808109" cy="1200329"/>
          </a:xfrm>
          <a:prstGeom prst="rect">
            <a:avLst/>
          </a:prstGeom>
          <a:ln>
            <a:noFill/>
          </a:ln>
        </p:spPr>
        <p:txBody>
          <a:bodyPr wrap="square">
            <a:spAutoFit/>
          </a:bodyPr>
          <a:lstStyle/>
          <a:p>
            <a:pPr algn="ctr"/>
            <a:r>
              <a:rPr lang="en-US" sz="2550" b="1" dirty="0">
                <a:solidFill>
                  <a:srgbClr val="FF0000"/>
                </a:solidFill>
                <a:sym typeface="Symbol" pitchFamily="2" charset="2"/>
              </a:rPr>
              <a:t></a:t>
            </a:r>
            <a:r>
              <a:rPr lang="en-US" sz="2100" b="1" dirty="0">
                <a:solidFill>
                  <a:srgbClr val="000000"/>
                </a:solidFill>
              </a:rPr>
              <a:t>= population rate of increase</a:t>
            </a:r>
          </a:p>
          <a:p>
            <a:pPr algn="ctr"/>
            <a:r>
              <a:rPr lang="en-US" sz="2100" b="1" dirty="0">
                <a:solidFill>
                  <a:srgbClr val="000000"/>
                </a:solidFill>
              </a:rPr>
              <a:t>(finite growth rate)</a:t>
            </a:r>
          </a:p>
          <a:p>
            <a:pPr algn="ctr"/>
            <a:r>
              <a:rPr lang="en-US" sz="2550" dirty="0">
                <a:solidFill>
                  <a:srgbClr val="FF0000"/>
                </a:solidFill>
                <a:sym typeface="Symbol" pitchFamily="2" charset="2"/>
              </a:rPr>
              <a:t></a:t>
            </a:r>
            <a:r>
              <a:rPr lang="en-US" sz="2100" dirty="0">
                <a:solidFill>
                  <a:srgbClr val="000000"/>
                </a:solidFill>
              </a:rPr>
              <a:t>=1+R</a:t>
            </a:r>
          </a:p>
        </p:txBody>
      </p:sp>
      <p:sp>
        <p:nvSpPr>
          <p:cNvPr id="4" name="Rectangle 3">
            <a:extLst>
              <a:ext uri="{FF2B5EF4-FFF2-40B4-BE49-F238E27FC236}">
                <a16:creationId xmlns:a16="http://schemas.microsoft.com/office/drawing/2014/main" id="{A5581422-0C75-ADBB-EBC0-0B30C44E5BDE}"/>
              </a:ext>
            </a:extLst>
          </p:cNvPr>
          <p:cNvSpPr/>
          <p:nvPr/>
        </p:nvSpPr>
        <p:spPr>
          <a:xfrm>
            <a:off x="1825076" y="2846735"/>
            <a:ext cx="1954820" cy="154343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spTree>
    <p:extLst>
      <p:ext uri="{BB962C8B-B14F-4D97-AF65-F5344CB8AC3E}">
        <p14:creationId xmlns:p14="http://schemas.microsoft.com/office/powerpoint/2010/main" val="3638784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3340235" cy="994172"/>
          </a:xfrm>
        </p:spPr>
        <p:txBody>
          <a:bodyPr>
            <a:normAutofit fontScale="90000"/>
          </a:bodyPr>
          <a:lstStyle/>
          <a:p>
            <a:r>
              <a:rPr lang="en-US" dirty="0"/>
              <a:t>The simplest population model</a:t>
            </a:r>
          </a:p>
        </p:txBody>
      </p:sp>
      <p:sp>
        <p:nvSpPr>
          <p:cNvPr id="10" name="Rectangle 9">
            <a:extLst>
              <a:ext uri="{FF2B5EF4-FFF2-40B4-BE49-F238E27FC236}">
                <a16:creationId xmlns:a16="http://schemas.microsoft.com/office/drawing/2014/main" id="{BF02E913-B0C4-60C0-7132-F312D14CFBF0}"/>
              </a:ext>
            </a:extLst>
          </p:cNvPr>
          <p:cNvSpPr/>
          <p:nvPr/>
        </p:nvSpPr>
        <p:spPr>
          <a:xfrm>
            <a:off x="5019075" y="1017756"/>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b="1" dirty="0">
                <a:solidFill>
                  <a:srgbClr val="C00000"/>
                </a:solidFill>
                <a:latin typeface="Helvetica Light" panose="020B0403020202020204" pitchFamily="34" charset="0"/>
              </a:rPr>
              <a:t>3. Compartments and transition rates are </a:t>
            </a:r>
          </a:p>
          <a:p>
            <a:pPr algn="ctr"/>
            <a:r>
              <a:rPr lang="en-US" sz="1350" b="1" dirty="0">
                <a:solidFill>
                  <a:srgbClr val="C00000"/>
                </a:solidFill>
                <a:latin typeface="Helvetica Light" panose="020B0403020202020204" pitchFamily="34" charset="0"/>
              </a:rPr>
              <a:t>determined by biological systems</a:t>
            </a:r>
          </a:p>
          <a:p>
            <a:pPr algn="ctr"/>
            <a:r>
              <a:rPr lang="en-US" sz="1350" dirty="0">
                <a:solidFill>
                  <a:srgbClr val="000000"/>
                </a:solidFill>
                <a:latin typeface="Helvetica Light" panose="020B0403020202020204" pitchFamily="34" charset="0"/>
              </a:rPr>
              <a:t>4. Rates of transferring between compartments </a:t>
            </a:r>
          </a:p>
          <a:p>
            <a:pPr algn="ctr"/>
            <a:r>
              <a:rPr lang="en-US" sz="1350" dirty="0">
                <a:solidFill>
                  <a:srgbClr val="000000"/>
                </a:solidFill>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1908525" y="2732208"/>
            <a:ext cx="787446" cy="928948"/>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743251" y="2471199"/>
            <a:ext cx="772969" cy="346249"/>
          </a:xfrm>
          <a:prstGeom prst="rect">
            <a:avLst/>
          </a:prstGeom>
        </p:spPr>
        <p:txBody>
          <a:bodyPr wrap="none">
            <a:spAutoFit/>
          </a:bodyPr>
          <a:lstStyle/>
          <a:p>
            <a:pPr algn="ctr"/>
            <a:r>
              <a:rPr lang="en-US" sz="1650" b="1" dirty="0">
                <a:latin typeface="Helvetica" pitchFamily="2" charset="0"/>
              </a:rPr>
              <a:t>births</a:t>
            </a:r>
            <a:endParaRPr lang="en-US" sz="1650" dirty="0">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3776177" y="4006680"/>
            <a:ext cx="654628"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3754495" y="3602723"/>
            <a:ext cx="865943" cy="346249"/>
          </a:xfrm>
          <a:prstGeom prst="rect">
            <a:avLst/>
          </a:prstGeom>
        </p:spPr>
        <p:txBody>
          <a:bodyPr wrap="none">
            <a:spAutoFit/>
          </a:bodyPr>
          <a:lstStyle/>
          <a:p>
            <a:pPr algn="ctr"/>
            <a:r>
              <a:rPr lang="en-US" sz="1650" b="1" dirty="0">
                <a:latin typeface="Helvetica" pitchFamily="2" charset="0"/>
              </a:rPr>
              <a:t>deaths</a:t>
            </a:r>
            <a:endParaRPr lang="en-US" sz="1650" dirty="0">
              <a:latin typeface="Helvetica" pitchFamily="2" charset="0"/>
            </a:endParaRPr>
          </a:p>
        </p:txBody>
      </p:sp>
      <p:grpSp>
        <p:nvGrpSpPr>
          <p:cNvPr id="8" name="Group 7">
            <a:extLst>
              <a:ext uri="{FF2B5EF4-FFF2-40B4-BE49-F238E27FC236}">
                <a16:creationId xmlns:a16="http://schemas.microsoft.com/office/drawing/2014/main" id="{B08B7AC7-A849-CE5B-3687-AACC3757227A}"/>
              </a:ext>
            </a:extLst>
          </p:cNvPr>
          <p:cNvGrpSpPr/>
          <p:nvPr/>
        </p:nvGrpSpPr>
        <p:grpSpPr>
          <a:xfrm>
            <a:off x="6284821" y="2990545"/>
            <a:ext cx="2042809" cy="2029255"/>
            <a:chOff x="1122122" y="2071419"/>
            <a:chExt cx="2890433" cy="3011819"/>
          </a:xfrm>
        </p:grpSpPr>
        <p:pic>
          <p:nvPicPr>
            <p:cNvPr id="9" name="Picture 8">
              <a:extLst>
                <a:ext uri="{FF2B5EF4-FFF2-40B4-BE49-F238E27FC236}">
                  <a16:creationId xmlns:a16="http://schemas.microsoft.com/office/drawing/2014/main" id="{69619F9D-3BD5-4164-FED1-4831FD96173B}"/>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1" name="Freeform 10">
              <a:extLst>
                <a:ext uri="{FF2B5EF4-FFF2-40B4-BE49-F238E27FC236}">
                  <a16:creationId xmlns:a16="http://schemas.microsoft.com/office/drawing/2014/main" id="{83437E35-644B-19F7-6ED0-4F514139A42A}"/>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 name="Rectangle 11">
            <a:extLst>
              <a:ext uri="{FF2B5EF4-FFF2-40B4-BE49-F238E27FC236}">
                <a16:creationId xmlns:a16="http://schemas.microsoft.com/office/drawing/2014/main" id="{BFF7F282-4320-5258-096A-48AE15AC421A}"/>
              </a:ext>
            </a:extLst>
          </p:cNvPr>
          <p:cNvSpPr/>
          <p:nvPr/>
        </p:nvSpPr>
        <p:spPr>
          <a:xfrm>
            <a:off x="432229" y="4390307"/>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baseline="-25000" dirty="0">
                <a:solidFill>
                  <a:srgbClr val="000000"/>
                </a:solidFill>
                <a:latin typeface="Helvetica Light" panose="020B0403020202020204" pitchFamily="34" charset="0"/>
              </a:rPr>
              <a:t> </a:t>
            </a:r>
            <a:r>
              <a:rPr lang="en-US" sz="2400" dirty="0">
                <a:solidFill>
                  <a:srgbClr val="000000"/>
                </a:solidFill>
                <a:latin typeface="Helvetica Light" panose="020B0403020202020204" pitchFamily="34" charset="0"/>
              </a:rPr>
              <a:t>+ births*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dirty="0">
                <a:solidFill>
                  <a:srgbClr val="000000"/>
                </a:solidFill>
                <a:latin typeface="Helvetica Light" panose="020B0403020202020204" pitchFamily="34" charset="0"/>
              </a:rPr>
              <a:t>-deaths*</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
        <p:nvSpPr>
          <p:cNvPr id="5" name="Rectangle 4">
            <a:extLst>
              <a:ext uri="{FF2B5EF4-FFF2-40B4-BE49-F238E27FC236}">
                <a16:creationId xmlns:a16="http://schemas.microsoft.com/office/drawing/2014/main" id="{683F4DAF-E76B-DF46-6375-DD74ED823708}"/>
              </a:ext>
            </a:extLst>
          </p:cNvPr>
          <p:cNvSpPr/>
          <p:nvPr/>
        </p:nvSpPr>
        <p:spPr>
          <a:xfrm>
            <a:off x="-559948" y="4773933"/>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r>
              <a:rPr lang="en-US" sz="2400" baseline="-25000" dirty="0">
                <a:solidFill>
                  <a:srgbClr val="000000"/>
                </a:solidFill>
                <a:latin typeface="Helvetica Light" panose="020B0403020202020204" pitchFamily="34" charset="0"/>
              </a:rPr>
              <a:t> </a:t>
            </a:r>
            <a:r>
              <a:rPr lang="en-US" sz="2400" dirty="0">
                <a:solidFill>
                  <a:srgbClr val="000000"/>
                </a:solidFill>
                <a:latin typeface="Helvetica Light" panose="020B0403020202020204" pitchFamily="34" charset="0"/>
              </a:rPr>
              <a:t>+</a:t>
            </a:r>
            <a:r>
              <a:rPr lang="en-US" sz="2400" dirty="0">
                <a:latin typeface="Helvetica Light" panose="020B0403020202020204" pitchFamily="34" charset="0"/>
              </a:rPr>
              <a:t> R*</a:t>
            </a:r>
            <a:r>
              <a:rPr lang="en-US" sz="2400" dirty="0" err="1">
                <a:latin typeface="Helvetica Light" panose="020B0403020202020204" pitchFamily="34" charset="0"/>
              </a:rPr>
              <a:t>N</a:t>
            </a:r>
            <a:r>
              <a:rPr lang="en-US" sz="2400" baseline="-25000" dirty="0" err="1">
                <a:latin typeface="Helvetica Light" panose="020B0403020202020204" pitchFamily="34" charset="0"/>
              </a:rPr>
              <a:t>t</a:t>
            </a:r>
            <a:endParaRPr lang="en-US" sz="2400" dirty="0">
              <a:latin typeface="Helvetica Light" panose="020B0403020202020204" pitchFamily="34" charset="0"/>
            </a:endParaRPr>
          </a:p>
        </p:txBody>
      </p:sp>
      <p:sp>
        <p:nvSpPr>
          <p:cNvPr id="3" name="Rectangle 2">
            <a:extLst>
              <a:ext uri="{FF2B5EF4-FFF2-40B4-BE49-F238E27FC236}">
                <a16:creationId xmlns:a16="http://schemas.microsoft.com/office/drawing/2014/main" id="{4343BBF7-4A25-AAA0-6A03-9EB0959FA72B}"/>
              </a:ext>
            </a:extLst>
          </p:cNvPr>
          <p:cNvSpPr/>
          <p:nvPr/>
        </p:nvSpPr>
        <p:spPr>
          <a:xfrm>
            <a:off x="-891529" y="5456149"/>
            <a:ext cx="4558016" cy="553998"/>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a:t>
            </a: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
        <p:nvSpPr>
          <p:cNvPr id="6" name="Rectangle 5">
            <a:extLst>
              <a:ext uri="{FF2B5EF4-FFF2-40B4-BE49-F238E27FC236}">
                <a16:creationId xmlns:a16="http://schemas.microsoft.com/office/drawing/2014/main" id="{80CEC5FA-005A-C1E0-5277-0311B0EF737C}"/>
              </a:ext>
            </a:extLst>
          </p:cNvPr>
          <p:cNvSpPr/>
          <p:nvPr/>
        </p:nvSpPr>
        <p:spPr>
          <a:xfrm>
            <a:off x="-559948" y="5157560"/>
            <a:ext cx="4558016" cy="461665"/>
          </a:xfrm>
          <a:prstGeom prst="rect">
            <a:avLst/>
          </a:prstGeom>
        </p:spPr>
        <p:txBody>
          <a:bodyPr wrap="square">
            <a:spAutoFit/>
          </a:bodyPr>
          <a:lstStyle/>
          <a:p>
            <a:pPr algn="ct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 (1+ </a:t>
            </a:r>
            <a:r>
              <a:rPr lang="en-US" sz="2400" b="1" dirty="0">
                <a:solidFill>
                  <a:srgbClr val="FF0000"/>
                </a:solidFill>
                <a:latin typeface="Helvetica Light" panose="020B0403020202020204" pitchFamily="34" charset="0"/>
              </a:rPr>
              <a:t>R</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
        <p:nvSpPr>
          <p:cNvPr id="4" name="Rectangle 3">
            <a:extLst>
              <a:ext uri="{FF2B5EF4-FFF2-40B4-BE49-F238E27FC236}">
                <a16:creationId xmlns:a16="http://schemas.microsoft.com/office/drawing/2014/main" id="{4F738379-0C88-FD92-4CAA-D9FCD47DE99C}"/>
              </a:ext>
            </a:extLst>
          </p:cNvPr>
          <p:cNvSpPr/>
          <p:nvPr/>
        </p:nvSpPr>
        <p:spPr>
          <a:xfrm>
            <a:off x="5148672" y="5648014"/>
            <a:ext cx="4012658" cy="346249"/>
          </a:xfrm>
          <a:prstGeom prst="rect">
            <a:avLst/>
          </a:prstGeom>
        </p:spPr>
        <p:txBody>
          <a:bodyPr wrap="square">
            <a:spAutoFit/>
          </a:bodyPr>
          <a:lstStyle/>
          <a:p>
            <a:pPr algn="ctr"/>
            <a:r>
              <a:rPr lang="en-US" sz="1650" i="1" dirty="0"/>
              <a:t>(pop grows @</a:t>
            </a:r>
            <a:r>
              <a:rPr lang="en-US" sz="1650" dirty="0">
                <a:solidFill>
                  <a:srgbClr val="FF0000"/>
                </a:solidFill>
                <a:latin typeface="Helvetica" pitchFamily="2" charset="0"/>
                <a:sym typeface="Symbol" pitchFamily="2" charset="2"/>
              </a:rPr>
              <a:t> </a:t>
            </a:r>
            <a:r>
              <a:rPr lang="en-US" sz="1650" dirty="0">
                <a:latin typeface="Helvetica" pitchFamily="2" charset="0"/>
                <a:sym typeface="Symbol" pitchFamily="2" charset="2"/>
              </a:rPr>
              <a:t> </a:t>
            </a:r>
            <a:r>
              <a:rPr lang="en-US" sz="1650" i="1" dirty="0"/>
              <a:t>&gt;1 &amp; declines @</a:t>
            </a:r>
            <a:r>
              <a:rPr lang="en-US" sz="1650" dirty="0">
                <a:latin typeface="Helvetica" pitchFamily="2" charset="0"/>
                <a:sym typeface="Symbol" pitchFamily="2" charset="2"/>
              </a:rPr>
              <a:t>  </a:t>
            </a:r>
            <a:r>
              <a:rPr lang="en-US" sz="1650" i="1" dirty="0"/>
              <a:t>&lt; 1 )</a:t>
            </a:r>
          </a:p>
        </p:txBody>
      </p:sp>
      <p:sp>
        <p:nvSpPr>
          <p:cNvPr id="19" name="Rectangle 18">
            <a:extLst>
              <a:ext uri="{FF2B5EF4-FFF2-40B4-BE49-F238E27FC236}">
                <a16:creationId xmlns:a16="http://schemas.microsoft.com/office/drawing/2014/main" id="{0A7128C8-01EF-D2D3-8214-5FE194DDBBF2}"/>
              </a:ext>
            </a:extLst>
          </p:cNvPr>
          <p:cNvSpPr/>
          <p:nvPr/>
        </p:nvSpPr>
        <p:spPr>
          <a:xfrm>
            <a:off x="5402170" y="4880472"/>
            <a:ext cx="3808109" cy="807913"/>
          </a:xfrm>
          <a:prstGeom prst="rect">
            <a:avLst/>
          </a:prstGeom>
          <a:ln>
            <a:noFill/>
          </a:ln>
        </p:spPr>
        <p:txBody>
          <a:bodyPr wrap="square">
            <a:spAutoFit/>
          </a:bodyPr>
          <a:lstStyle/>
          <a:p>
            <a:pPr algn="ctr"/>
            <a:r>
              <a:rPr lang="en-US" sz="2550" b="1" dirty="0">
                <a:solidFill>
                  <a:srgbClr val="FF0000"/>
                </a:solidFill>
                <a:sym typeface="Symbol" pitchFamily="2" charset="2"/>
              </a:rPr>
              <a:t></a:t>
            </a:r>
            <a:r>
              <a:rPr lang="en-US" sz="2100" b="1" dirty="0">
                <a:solidFill>
                  <a:srgbClr val="000000"/>
                </a:solidFill>
              </a:rPr>
              <a:t>= population rate of increase</a:t>
            </a:r>
          </a:p>
          <a:p>
            <a:pPr algn="ctr"/>
            <a:r>
              <a:rPr lang="en-US" sz="2100" b="1" dirty="0">
                <a:solidFill>
                  <a:srgbClr val="000000"/>
                </a:solidFill>
              </a:rPr>
              <a:t>(finite growth rate)</a:t>
            </a:r>
          </a:p>
        </p:txBody>
      </p:sp>
      <p:sp>
        <p:nvSpPr>
          <p:cNvPr id="7" name="Rectangle 6">
            <a:extLst>
              <a:ext uri="{FF2B5EF4-FFF2-40B4-BE49-F238E27FC236}">
                <a16:creationId xmlns:a16="http://schemas.microsoft.com/office/drawing/2014/main" id="{A8DB4583-F027-EF4C-B4B4-242B3EA0483C}"/>
              </a:ext>
            </a:extLst>
          </p:cNvPr>
          <p:cNvSpPr/>
          <p:nvPr/>
        </p:nvSpPr>
        <p:spPr>
          <a:xfrm>
            <a:off x="1825076" y="2846735"/>
            <a:ext cx="1954820" cy="154343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spTree>
    <p:extLst>
      <p:ext uri="{BB962C8B-B14F-4D97-AF65-F5344CB8AC3E}">
        <p14:creationId xmlns:p14="http://schemas.microsoft.com/office/powerpoint/2010/main" val="3625099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092517" y="3163543"/>
            <a:ext cx="2079136" cy="553998"/>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2"/>
          <a:stretch>
            <a:fillRect/>
          </a:stretch>
        </p:blipFill>
        <p:spPr>
          <a:xfrm>
            <a:off x="106482" y="2197400"/>
            <a:ext cx="1537433" cy="2463200"/>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19433" y="4865022"/>
            <a:ext cx="3429000" cy="923330"/>
          </a:xfrm>
          <a:prstGeom prst="rect">
            <a:avLst/>
          </a:prstGeom>
        </p:spPr>
        <p:txBody>
          <a:bodyPr>
            <a:spAutoFit/>
          </a:bodyPr>
          <a:lstStyle/>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1</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2</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r>
              <a:rPr lang="en-US" sz="1350" dirty="0">
                <a:solidFill>
                  <a:srgbClr val="000000"/>
                </a:solidFill>
                <a:latin typeface="Gill Sans" panose="020B0502020104020203" pitchFamily="34" charset="-79"/>
                <a:cs typeface="Gill Sans" panose="020B0502020104020203" pitchFamily="34" charset="-79"/>
              </a:rPr>
              <a:t>]=</a:t>
            </a:r>
            <a:r>
              <a:rPr lang="en-US" sz="1350" dirty="0">
                <a:solidFill>
                  <a:srgbClr val="000000"/>
                </a:solidFill>
                <a:latin typeface="STIXGeneral" pitchFamily="2" charset="2"/>
                <a:cs typeface="Gill Sans" panose="020B0502020104020203" pitchFamily="34" charset="-79"/>
              </a:rPr>
              <a:t>𝜆</a:t>
            </a:r>
            <a:r>
              <a:rPr lang="en-US" sz="1350" baseline="30000" dirty="0">
                <a:solidFill>
                  <a:srgbClr val="000000"/>
                </a:solidFill>
                <a:latin typeface="Gill Sans" panose="020B0502020104020203" pitchFamily="34" charset="-79"/>
                <a:cs typeface="Gill Sans" panose="020B0502020104020203" pitchFamily="34" charset="-79"/>
              </a:rPr>
              <a:t>2</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3</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baseline="30000" dirty="0">
                <a:solidFill>
                  <a:srgbClr val="000000"/>
                </a:solidFill>
                <a:latin typeface="Gill Sans" panose="020B0502020104020203" pitchFamily="34" charset="-79"/>
                <a:cs typeface="Gill Sans" panose="020B0502020104020203" pitchFamily="34" charset="-79"/>
              </a:rPr>
              <a:t>3</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err="1">
                <a:solidFill>
                  <a:srgbClr val="FF0000"/>
                </a:solidFill>
                <a:latin typeface="Gill Sans" panose="020B0502020104020203" pitchFamily="34" charset="-79"/>
                <a:cs typeface="Gill Sans" panose="020B0502020104020203" pitchFamily="34" charset="-79"/>
              </a:rPr>
              <a:t>N</a:t>
            </a:r>
            <a:r>
              <a:rPr lang="en-US" sz="1350" baseline="-25000" dirty="0" err="1">
                <a:solidFill>
                  <a:srgbClr val="FF0000"/>
                </a:solidFill>
                <a:latin typeface="Gill Sans" panose="020B0502020104020203" pitchFamily="34" charset="-79"/>
                <a:cs typeface="Gill Sans" panose="020B0502020104020203" pitchFamily="34" charset="-79"/>
              </a:rPr>
              <a:t>t</a:t>
            </a:r>
            <a:r>
              <a:rPr lang="en-US" sz="1350" dirty="0">
                <a:solidFill>
                  <a:srgbClr val="FF0000"/>
                </a:solidFill>
                <a:latin typeface="Gill Sans" panose="020B0502020104020203" pitchFamily="34" charset="-79"/>
                <a:cs typeface="Gill Sans" panose="020B0502020104020203" pitchFamily="34" charset="-79"/>
              </a:rPr>
              <a:t>= </a:t>
            </a:r>
            <a:r>
              <a:rPr lang="en-US" sz="1350" dirty="0">
                <a:solidFill>
                  <a:srgbClr val="FF0000"/>
                </a:solidFill>
                <a:latin typeface="STIXGeneral" pitchFamily="2" charset="2"/>
                <a:cs typeface="Gill Sans" panose="020B0502020104020203" pitchFamily="34" charset="-79"/>
              </a:rPr>
              <a:t>𝜆</a:t>
            </a:r>
            <a:r>
              <a:rPr lang="en-US" sz="1350" baseline="30000" dirty="0">
                <a:solidFill>
                  <a:srgbClr val="FF0000"/>
                </a:solidFill>
                <a:latin typeface="Gill Sans" panose="020B0502020104020203" pitchFamily="34" charset="-79"/>
                <a:cs typeface="Gill Sans" panose="020B0502020104020203" pitchFamily="34" charset="-79"/>
              </a:rPr>
              <a:t>t</a:t>
            </a:r>
            <a:r>
              <a:rPr lang="en-US" sz="1350" dirty="0">
                <a:solidFill>
                  <a:srgbClr val="FF0000"/>
                </a:solidFill>
                <a:latin typeface="Gill Sans" panose="020B0502020104020203" pitchFamily="34" charset="-79"/>
                <a:cs typeface="Gill Sans" panose="020B0502020104020203" pitchFamily="34" charset="-79"/>
              </a:rPr>
              <a:t>N</a:t>
            </a:r>
            <a:r>
              <a:rPr lang="en-US" sz="1350" baseline="-25000" dirty="0">
                <a:solidFill>
                  <a:srgbClr val="FF0000"/>
                </a:solidFill>
                <a:latin typeface="Gill Sans" panose="020B0502020104020203" pitchFamily="34" charset="-79"/>
                <a:cs typeface="Gill Sans" panose="020B0502020104020203" pitchFamily="34" charset="-79"/>
              </a:rPr>
              <a:t>0</a:t>
            </a:r>
            <a:endParaRPr lang="en-US" sz="1350" dirty="0">
              <a:solidFill>
                <a:srgbClr val="FF0000"/>
              </a:solidFill>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06482" y="1880844"/>
            <a:ext cx="4041491" cy="300082"/>
          </a:xfrm>
          <a:prstGeom prst="rect">
            <a:avLst/>
          </a:prstGeom>
        </p:spPr>
        <p:txBody>
          <a:bodyPr wrap="none">
            <a:spAutoFit/>
          </a:bodyPr>
          <a:lstStyle/>
          <a:p>
            <a:r>
              <a:rPr lang="en-US" sz="1350" b="1" dirty="0">
                <a:latin typeface="Helvetica" pitchFamily="2" charset="0"/>
              </a:rPr>
              <a:t>Geometric growth is measured in </a:t>
            </a:r>
            <a:r>
              <a:rPr lang="en-US" sz="1350" b="1" u="sng" dirty="0">
                <a:latin typeface="Helvetica" pitchFamily="2" charset="0"/>
              </a:rPr>
              <a:t>discrete</a:t>
            </a:r>
            <a:r>
              <a:rPr lang="en-US" sz="1350" b="1" dirty="0">
                <a:latin typeface="Helvetica" pitchFamily="2" charset="0"/>
              </a:rPr>
              <a:t> time</a:t>
            </a:r>
          </a:p>
        </p:txBody>
      </p:sp>
      <p:sp>
        <p:nvSpPr>
          <p:cNvPr id="9" name="Rectangle 8">
            <a:extLst>
              <a:ext uri="{FF2B5EF4-FFF2-40B4-BE49-F238E27FC236}">
                <a16:creationId xmlns:a16="http://schemas.microsoft.com/office/drawing/2014/main" id="{8712BB9A-9225-0AD9-B9E9-C04AD2B2646C}"/>
              </a:ext>
            </a:extLst>
          </p:cNvPr>
          <p:cNvSpPr/>
          <p:nvPr/>
        </p:nvSpPr>
        <p:spPr>
          <a:xfrm>
            <a:off x="369128" y="5438776"/>
            <a:ext cx="4558016" cy="553998"/>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1500" dirty="0">
                <a:solidFill>
                  <a:srgbClr val="000000"/>
                </a:solidFill>
                <a:latin typeface="Helvetica Light" panose="020B0403020202020204" pitchFamily="34" charset="0"/>
              </a:rPr>
              <a:t>=population rate of increase</a:t>
            </a:r>
          </a:p>
        </p:txBody>
      </p:sp>
      <p:grpSp>
        <p:nvGrpSpPr>
          <p:cNvPr id="10" name="Group 9">
            <a:extLst>
              <a:ext uri="{FF2B5EF4-FFF2-40B4-BE49-F238E27FC236}">
                <a16:creationId xmlns:a16="http://schemas.microsoft.com/office/drawing/2014/main" id="{CE54ECBF-FC8C-1D96-F554-DD98F35AE6AF}"/>
              </a:ext>
            </a:extLst>
          </p:cNvPr>
          <p:cNvGrpSpPr/>
          <p:nvPr/>
        </p:nvGrpSpPr>
        <p:grpSpPr>
          <a:xfrm>
            <a:off x="6560215" y="270130"/>
            <a:ext cx="2457711" cy="1239874"/>
            <a:chOff x="1215596" y="1926752"/>
            <a:chExt cx="6467562" cy="3501271"/>
          </a:xfrm>
        </p:grpSpPr>
        <p:sp>
          <p:nvSpPr>
            <p:cNvPr id="11" name="Rectangle 10">
              <a:extLst>
                <a:ext uri="{FF2B5EF4-FFF2-40B4-BE49-F238E27FC236}">
                  <a16:creationId xmlns:a16="http://schemas.microsoft.com/office/drawing/2014/main" id="{BF2ABDB3-750E-B4B2-6939-FB98DE4A3ED9}"/>
                </a:ext>
              </a:extLst>
            </p:cNvPr>
            <p:cNvSpPr/>
            <p:nvPr/>
          </p:nvSpPr>
          <p:spPr>
            <a:xfrm>
              <a:off x="3333403" y="2896988"/>
              <a:ext cx="2560324" cy="25310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latin typeface="Helvetica" pitchFamily="2" charset="0"/>
                </a:rPr>
                <a:t>Madagascar</a:t>
              </a:r>
            </a:p>
            <a:p>
              <a:pPr algn="ctr"/>
              <a:r>
                <a:rPr lang="en-US" sz="1125" dirty="0">
                  <a:latin typeface="Helvetica" pitchFamily="2" charset="0"/>
                </a:rPr>
                <a:t>(N)</a:t>
              </a:r>
            </a:p>
          </p:txBody>
        </p:sp>
        <p:cxnSp>
          <p:nvCxnSpPr>
            <p:cNvPr id="12" name="Curved Connector 11">
              <a:extLst>
                <a:ext uri="{FF2B5EF4-FFF2-40B4-BE49-F238E27FC236}">
                  <a16:creationId xmlns:a16="http://schemas.microsoft.com/office/drawing/2014/main" id="{E835B4A7-C980-74F9-1A7B-89CD7AB3D4E5}"/>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C1BE06-0BD1-C539-6B10-DC883DC93E0C}"/>
                </a:ext>
              </a:extLst>
            </p:cNvPr>
            <p:cNvSpPr/>
            <p:nvPr/>
          </p:nvSpPr>
          <p:spPr>
            <a:xfrm>
              <a:off x="1215596" y="1926752"/>
              <a:ext cx="1612260" cy="782215"/>
            </a:xfrm>
            <a:prstGeom prst="rect">
              <a:avLst/>
            </a:prstGeom>
          </p:spPr>
          <p:txBody>
            <a:bodyPr wrap="none">
              <a:spAutoFit/>
            </a:bodyPr>
            <a:lstStyle/>
            <a:p>
              <a:pPr algn="ctr"/>
              <a:r>
                <a:rPr lang="en-US" sz="1200" b="1" dirty="0">
                  <a:latin typeface="Helvetica" pitchFamily="2" charset="0"/>
                </a:rPr>
                <a:t>births</a:t>
              </a:r>
              <a:endParaRPr lang="en-US" sz="1200" dirty="0">
                <a:latin typeface="Helvetica" pitchFamily="2" charset="0"/>
              </a:endParaRPr>
            </a:p>
          </p:txBody>
        </p:sp>
        <p:cxnSp>
          <p:nvCxnSpPr>
            <p:cNvPr id="14" name="Curved Connector 13">
              <a:extLst>
                <a:ext uri="{FF2B5EF4-FFF2-40B4-BE49-F238E27FC236}">
                  <a16:creationId xmlns:a16="http://schemas.microsoft.com/office/drawing/2014/main" id="{A4B7B31E-F162-AFE0-001F-C7E83456D947}"/>
                </a:ext>
              </a:extLst>
            </p:cNvPr>
            <p:cNvCxnSpPr>
              <a:cxnSpLocks/>
              <a:stCxn id="11" idx="3"/>
            </p:cNvCxnSpPr>
            <p:nvPr/>
          </p:nvCxnSpPr>
          <p:spPr>
            <a:xfrm>
              <a:off x="5893727" y="4162507"/>
              <a:ext cx="932041" cy="35863"/>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4327BF3-7ED1-BBDC-93EA-2178C873F23D}"/>
                </a:ext>
              </a:extLst>
            </p:cNvPr>
            <p:cNvSpPr/>
            <p:nvPr/>
          </p:nvSpPr>
          <p:spPr>
            <a:xfrm>
              <a:off x="5893727" y="2858382"/>
              <a:ext cx="1789431" cy="782215"/>
            </a:xfrm>
            <a:prstGeom prst="rect">
              <a:avLst/>
            </a:prstGeom>
          </p:spPr>
          <p:txBody>
            <a:bodyPr wrap="none">
              <a:spAutoFit/>
            </a:bodyPr>
            <a:lstStyle/>
            <a:p>
              <a:pPr algn="ctr"/>
              <a:r>
                <a:rPr lang="en-US" sz="1200" b="1" dirty="0">
                  <a:latin typeface="Helvetica" pitchFamily="2" charset="0"/>
                </a:rPr>
                <a:t>deaths</a:t>
              </a:r>
              <a:endParaRPr lang="en-US" sz="1200" dirty="0">
                <a:latin typeface="Helvetica" pitchFamily="2" charset="0"/>
              </a:endParaRPr>
            </a:p>
          </p:txBody>
        </p:sp>
      </p:grpSp>
    </p:spTree>
    <p:extLst>
      <p:ext uri="{BB962C8B-B14F-4D97-AF65-F5344CB8AC3E}">
        <p14:creationId xmlns:p14="http://schemas.microsoft.com/office/powerpoint/2010/main" val="2124129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36CF-78B8-4CE0-4355-41E92A0B5BD8}"/>
              </a:ext>
            </a:extLst>
          </p:cNvPr>
          <p:cNvSpPr>
            <a:spLocks noGrp="1"/>
          </p:cNvSpPr>
          <p:nvPr>
            <p:ph type="title"/>
          </p:nvPr>
        </p:nvSpPr>
        <p:spPr>
          <a:xfrm>
            <a:off x="277239" y="1131094"/>
            <a:ext cx="8238112" cy="994172"/>
          </a:xfrm>
        </p:spPr>
        <p:txBody>
          <a:bodyPr/>
          <a:lstStyle/>
          <a:p>
            <a:r>
              <a:rPr lang="en-US" dirty="0"/>
              <a:t>Is discrete time realistic for population growth?</a:t>
            </a:r>
          </a:p>
        </p:txBody>
      </p:sp>
    </p:spTree>
    <p:extLst>
      <p:ext uri="{BB962C8B-B14F-4D97-AF65-F5344CB8AC3E}">
        <p14:creationId xmlns:p14="http://schemas.microsoft.com/office/powerpoint/2010/main" val="1522174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5938736" y="5648014"/>
            <a:ext cx="3222593" cy="346249"/>
          </a:xfrm>
          <a:prstGeom prst="rect">
            <a:avLst/>
          </a:prstGeom>
        </p:spPr>
        <p:txBody>
          <a:bodyPr wrap="square">
            <a:spAutoFit/>
          </a:bodyPr>
          <a:lstStyle/>
          <a:p>
            <a:pPr algn="ctr"/>
            <a:r>
              <a:rPr lang="en-US" sz="1650" dirty="0"/>
              <a:t>Wright 1999. </a:t>
            </a:r>
            <a:r>
              <a:rPr lang="en-US" sz="1650" i="1" dirty="0"/>
              <a:t>Am J of Phys </a:t>
            </a:r>
            <a:r>
              <a:rPr lang="en-US" sz="1650" i="1" dirty="0" err="1"/>
              <a:t>Anthr</a:t>
            </a:r>
            <a:r>
              <a:rPr lang="en-US" sz="1650" i="1" dirty="0"/>
              <a:t>.</a:t>
            </a:r>
          </a:p>
        </p:txBody>
      </p:sp>
      <p:pic>
        <p:nvPicPr>
          <p:cNvPr id="7" name="Picture 6" descr="Chart, bar chart&#10;&#10;Description automatically generated">
            <a:extLst>
              <a:ext uri="{FF2B5EF4-FFF2-40B4-BE49-F238E27FC236}">
                <a16:creationId xmlns:a16="http://schemas.microsoft.com/office/drawing/2014/main" id="{61D79923-C3A0-286B-FB00-9C0ACF0857F0}"/>
              </a:ext>
            </a:extLst>
          </p:cNvPr>
          <p:cNvPicPr>
            <a:picLocks noChangeAspect="1"/>
          </p:cNvPicPr>
          <p:nvPr/>
        </p:nvPicPr>
        <p:blipFill>
          <a:blip r:embed="rId3"/>
          <a:stretch>
            <a:fillRect/>
          </a:stretch>
        </p:blipFill>
        <p:spPr>
          <a:xfrm>
            <a:off x="1138136" y="2409723"/>
            <a:ext cx="6064530" cy="3073029"/>
          </a:xfrm>
          <a:prstGeom prst="rect">
            <a:avLst/>
          </a:prstGeom>
        </p:spPr>
      </p:pic>
      <p:pic>
        <p:nvPicPr>
          <p:cNvPr id="8" name="Picture 7">
            <a:extLst>
              <a:ext uri="{FF2B5EF4-FFF2-40B4-BE49-F238E27FC236}">
                <a16:creationId xmlns:a16="http://schemas.microsoft.com/office/drawing/2014/main" id="{478352E5-B402-1B03-F9A6-528DC3AFD95B}"/>
              </a:ext>
            </a:extLst>
          </p:cNvPr>
          <p:cNvPicPr>
            <a:picLocks noChangeAspect="1"/>
          </p:cNvPicPr>
          <p:nvPr/>
        </p:nvPicPr>
        <p:blipFill rotWithShape="1">
          <a:blip r:embed="rId4"/>
          <a:srcRect l="20388" t="6368" r="23208" b="49665"/>
          <a:stretch/>
        </p:blipFill>
        <p:spPr>
          <a:xfrm>
            <a:off x="-13142" y="5160637"/>
            <a:ext cx="637977" cy="493256"/>
          </a:xfrm>
          <a:prstGeom prst="rect">
            <a:avLst/>
          </a:prstGeom>
          <a:ln>
            <a:noFill/>
          </a:ln>
          <a:effectLst>
            <a:softEdge rad="112500"/>
          </a:effectLst>
        </p:spPr>
      </p:pic>
      <p:pic>
        <p:nvPicPr>
          <p:cNvPr id="9" name="Picture 8">
            <a:extLst>
              <a:ext uri="{FF2B5EF4-FFF2-40B4-BE49-F238E27FC236}">
                <a16:creationId xmlns:a16="http://schemas.microsoft.com/office/drawing/2014/main" id="{9B72C22B-3B88-9A7D-C76A-64D68E99F153}"/>
              </a:ext>
            </a:extLst>
          </p:cNvPr>
          <p:cNvPicPr>
            <a:picLocks noChangeAspect="1"/>
          </p:cNvPicPr>
          <p:nvPr/>
        </p:nvPicPr>
        <p:blipFill rotWithShape="1">
          <a:blip r:embed="rId5"/>
          <a:srcRect l="13813" r="14819" b="-2001"/>
          <a:stretch/>
        </p:blipFill>
        <p:spPr>
          <a:xfrm>
            <a:off x="485" y="5551738"/>
            <a:ext cx="580632" cy="523511"/>
          </a:xfrm>
          <a:prstGeom prst="rect">
            <a:avLst/>
          </a:prstGeom>
          <a:ln>
            <a:noFill/>
          </a:ln>
          <a:effectLst>
            <a:softEdge rad="112500"/>
          </a:effectLst>
        </p:spPr>
      </p:pic>
      <p:pic>
        <p:nvPicPr>
          <p:cNvPr id="10" name="Picture 9">
            <a:extLst>
              <a:ext uri="{FF2B5EF4-FFF2-40B4-BE49-F238E27FC236}">
                <a16:creationId xmlns:a16="http://schemas.microsoft.com/office/drawing/2014/main" id="{5692DA49-8BD5-D809-E9F8-509FFD5B067B}"/>
              </a:ext>
            </a:extLst>
          </p:cNvPr>
          <p:cNvPicPr>
            <a:picLocks noChangeAspect="1"/>
          </p:cNvPicPr>
          <p:nvPr/>
        </p:nvPicPr>
        <p:blipFill rotWithShape="1">
          <a:blip r:embed="rId6"/>
          <a:srcRect l="-1" t="10740" r="41742" b="54974"/>
          <a:stretch/>
        </p:blipFill>
        <p:spPr>
          <a:xfrm>
            <a:off x="14591" y="4708173"/>
            <a:ext cx="606360" cy="523451"/>
          </a:xfrm>
          <a:prstGeom prst="rect">
            <a:avLst/>
          </a:prstGeom>
          <a:ln>
            <a:noFill/>
          </a:ln>
          <a:effectLst>
            <a:softEdge rad="112500"/>
          </a:effectLst>
        </p:spPr>
      </p:pic>
      <p:pic>
        <p:nvPicPr>
          <p:cNvPr id="11" name="Picture 10">
            <a:extLst>
              <a:ext uri="{FF2B5EF4-FFF2-40B4-BE49-F238E27FC236}">
                <a16:creationId xmlns:a16="http://schemas.microsoft.com/office/drawing/2014/main" id="{2908374C-8406-6653-77E7-9E89603835BA}"/>
              </a:ext>
            </a:extLst>
          </p:cNvPr>
          <p:cNvPicPr>
            <a:picLocks noChangeAspect="1"/>
          </p:cNvPicPr>
          <p:nvPr/>
        </p:nvPicPr>
        <p:blipFill rotWithShape="1">
          <a:blip r:embed="rId7"/>
          <a:srcRect r="31131" b="30619"/>
          <a:stretch/>
        </p:blipFill>
        <p:spPr>
          <a:xfrm>
            <a:off x="12917" y="1279433"/>
            <a:ext cx="639690" cy="520684"/>
          </a:xfrm>
          <a:prstGeom prst="rect">
            <a:avLst/>
          </a:prstGeom>
          <a:ln>
            <a:noFill/>
          </a:ln>
          <a:effectLst>
            <a:softEdge rad="112500"/>
          </a:effectLst>
        </p:spPr>
      </p:pic>
      <p:pic>
        <p:nvPicPr>
          <p:cNvPr id="12" name="Picture 11">
            <a:extLst>
              <a:ext uri="{FF2B5EF4-FFF2-40B4-BE49-F238E27FC236}">
                <a16:creationId xmlns:a16="http://schemas.microsoft.com/office/drawing/2014/main" id="{34A8E744-F30F-2F53-5009-68AFA2B4D20F}"/>
              </a:ext>
            </a:extLst>
          </p:cNvPr>
          <p:cNvPicPr>
            <a:picLocks noChangeAspect="1"/>
          </p:cNvPicPr>
          <p:nvPr/>
        </p:nvPicPr>
        <p:blipFill rotWithShape="1">
          <a:blip r:embed="rId8"/>
          <a:srcRect l="14000" r="27174" b="25759"/>
          <a:stretch/>
        </p:blipFill>
        <p:spPr>
          <a:xfrm>
            <a:off x="-1926" y="1715747"/>
            <a:ext cx="669376" cy="497275"/>
          </a:xfrm>
          <a:prstGeom prst="rect">
            <a:avLst/>
          </a:prstGeom>
          <a:ln>
            <a:noFill/>
          </a:ln>
          <a:effectLst>
            <a:softEdge rad="112500"/>
          </a:effectLst>
        </p:spPr>
      </p:pic>
      <p:pic>
        <p:nvPicPr>
          <p:cNvPr id="13" name="Picture 12">
            <a:extLst>
              <a:ext uri="{FF2B5EF4-FFF2-40B4-BE49-F238E27FC236}">
                <a16:creationId xmlns:a16="http://schemas.microsoft.com/office/drawing/2014/main" id="{5B790B5F-E34F-C184-3DFC-3523B2B0C5F4}"/>
              </a:ext>
            </a:extLst>
          </p:cNvPr>
          <p:cNvPicPr>
            <a:picLocks noChangeAspect="1"/>
          </p:cNvPicPr>
          <p:nvPr/>
        </p:nvPicPr>
        <p:blipFill rotWithShape="1">
          <a:blip r:embed="rId9"/>
          <a:srcRect l="43109" t="1" r="13599" b="42253"/>
          <a:stretch/>
        </p:blipFill>
        <p:spPr>
          <a:xfrm>
            <a:off x="14591" y="2979164"/>
            <a:ext cx="606361" cy="523451"/>
          </a:xfrm>
          <a:prstGeom prst="rect">
            <a:avLst/>
          </a:prstGeom>
          <a:ln>
            <a:noFill/>
          </a:ln>
          <a:effectLst>
            <a:softEdge rad="112500"/>
          </a:effectLst>
        </p:spPr>
      </p:pic>
      <p:pic>
        <p:nvPicPr>
          <p:cNvPr id="14" name="Picture 13">
            <a:extLst>
              <a:ext uri="{FF2B5EF4-FFF2-40B4-BE49-F238E27FC236}">
                <a16:creationId xmlns:a16="http://schemas.microsoft.com/office/drawing/2014/main" id="{6E23B1D8-2E92-AA92-1502-FE855E62BC27}"/>
              </a:ext>
            </a:extLst>
          </p:cNvPr>
          <p:cNvPicPr>
            <a:picLocks noChangeAspect="1"/>
          </p:cNvPicPr>
          <p:nvPr/>
        </p:nvPicPr>
        <p:blipFill rotWithShape="1">
          <a:blip r:embed="rId10"/>
          <a:srcRect l="26679" t="25356" r="14900" b="40808"/>
          <a:stretch/>
        </p:blipFill>
        <p:spPr>
          <a:xfrm>
            <a:off x="19169" y="3863636"/>
            <a:ext cx="580632" cy="493256"/>
          </a:xfrm>
          <a:prstGeom prst="rect">
            <a:avLst/>
          </a:prstGeom>
          <a:ln>
            <a:noFill/>
          </a:ln>
          <a:effectLst>
            <a:softEdge rad="112500"/>
          </a:effectLst>
        </p:spPr>
      </p:pic>
      <p:pic>
        <p:nvPicPr>
          <p:cNvPr id="15" name="Picture 14">
            <a:extLst>
              <a:ext uri="{FF2B5EF4-FFF2-40B4-BE49-F238E27FC236}">
                <a16:creationId xmlns:a16="http://schemas.microsoft.com/office/drawing/2014/main" id="{FEEC4D48-B0C0-C9F8-E416-2CE44A7B8714}"/>
              </a:ext>
            </a:extLst>
          </p:cNvPr>
          <p:cNvPicPr>
            <a:picLocks noChangeAspect="1"/>
          </p:cNvPicPr>
          <p:nvPr/>
        </p:nvPicPr>
        <p:blipFill rotWithShape="1">
          <a:blip r:embed="rId11"/>
          <a:srcRect l="15925" t="5321" r="17485" b="60660"/>
          <a:stretch/>
        </p:blipFill>
        <p:spPr>
          <a:xfrm>
            <a:off x="-1221" y="4303476"/>
            <a:ext cx="614136" cy="493257"/>
          </a:xfrm>
          <a:prstGeom prst="rect">
            <a:avLst/>
          </a:prstGeom>
          <a:ln>
            <a:noFill/>
          </a:ln>
          <a:effectLst>
            <a:softEdge rad="112500"/>
          </a:effectLst>
        </p:spPr>
      </p:pic>
      <p:pic>
        <p:nvPicPr>
          <p:cNvPr id="23556" name="Picture 4" descr="Golden Bamboo Lemur (Hapalemur aureus) · iNaturalist Guatemala">
            <a:extLst>
              <a:ext uri="{FF2B5EF4-FFF2-40B4-BE49-F238E27FC236}">
                <a16:creationId xmlns:a16="http://schemas.microsoft.com/office/drawing/2014/main" id="{F91E0CAC-43A8-7220-F1DA-A87134D403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519" t="22411" r="46216" b="48029"/>
          <a:stretch/>
        </p:blipFill>
        <p:spPr bwMode="auto">
          <a:xfrm>
            <a:off x="12917" y="3455627"/>
            <a:ext cx="580632" cy="4959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58" name="Picture 6" descr="Common brown lemur - Wikipedia">
            <a:extLst>
              <a:ext uri="{FF2B5EF4-FFF2-40B4-BE49-F238E27FC236}">
                <a16:creationId xmlns:a16="http://schemas.microsoft.com/office/drawing/2014/main" id="{2E7284C7-E9FA-5547-6F28-DA6838FFB4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4608" t="4778" r="41908" b="74650"/>
          <a:stretch/>
        </p:blipFill>
        <p:spPr bwMode="auto">
          <a:xfrm>
            <a:off x="16142" y="2533793"/>
            <a:ext cx="583660" cy="5388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0" name="Picture 8" descr="Greater Bamboo Lemur (Prolemur simus) | Rêve Découverte de Madagascar">
            <a:extLst>
              <a:ext uri="{FF2B5EF4-FFF2-40B4-BE49-F238E27FC236}">
                <a16:creationId xmlns:a16="http://schemas.microsoft.com/office/drawing/2014/main" id="{68E1F6D5-F6DD-FFC0-E14E-D5D509C3FBA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7100" r="9095" b="44660"/>
          <a:stretch/>
        </p:blipFill>
        <p:spPr bwMode="auto">
          <a:xfrm>
            <a:off x="12041" y="2093786"/>
            <a:ext cx="602382" cy="5073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562" name="Picture 10" descr="Milne-Edwards's sifaka - Wikipedia">
            <a:extLst>
              <a:ext uri="{FF2B5EF4-FFF2-40B4-BE49-F238E27FC236}">
                <a16:creationId xmlns:a16="http://schemas.microsoft.com/office/drawing/2014/main" id="{7BDC67FA-0BA9-71B3-FBD0-6CB00827ADFC}"/>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4586" t="5324" r="33640" b="66241"/>
          <a:stretch/>
        </p:blipFill>
        <p:spPr bwMode="auto">
          <a:xfrm>
            <a:off x="12917" y="780196"/>
            <a:ext cx="639690" cy="5724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5E4BAEA-7B9F-D248-6936-91A127F5E47D}"/>
              </a:ext>
            </a:extLst>
          </p:cNvPr>
          <p:cNvSpPr>
            <a:spLocks noGrp="1"/>
          </p:cNvSpPr>
          <p:nvPr>
            <p:ph type="title"/>
          </p:nvPr>
        </p:nvSpPr>
        <p:spPr>
          <a:xfrm>
            <a:off x="681417" y="1099614"/>
            <a:ext cx="8238112" cy="994172"/>
          </a:xfrm>
        </p:spPr>
        <p:txBody>
          <a:bodyPr/>
          <a:lstStyle/>
          <a:p>
            <a:r>
              <a:rPr lang="en-US" dirty="0"/>
              <a:t>Is discrete time realistic for population growth?</a:t>
            </a:r>
          </a:p>
        </p:txBody>
      </p:sp>
    </p:spTree>
    <p:extLst>
      <p:ext uri="{BB962C8B-B14F-4D97-AF65-F5344CB8AC3E}">
        <p14:creationId xmlns:p14="http://schemas.microsoft.com/office/powerpoint/2010/main" val="4250986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Synchronous birth">
            <a:extLst>
              <a:ext uri="{FF2B5EF4-FFF2-40B4-BE49-F238E27FC236}">
                <a16:creationId xmlns:a16="http://schemas.microsoft.com/office/drawing/2014/main" id="{B5A1DE4F-F2C6-135B-EB8C-96011C3143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3286" y="2333625"/>
            <a:ext cx="4095750" cy="21907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CACC7DCC-4D42-D648-FC2C-85C8499188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692" y="2333625"/>
            <a:ext cx="3829658" cy="25725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FC6560-694E-7A49-6F9E-C46294026A86}"/>
              </a:ext>
            </a:extLst>
          </p:cNvPr>
          <p:cNvSpPr/>
          <p:nvPr/>
        </p:nvSpPr>
        <p:spPr>
          <a:xfrm>
            <a:off x="5938736" y="5648014"/>
            <a:ext cx="3222593" cy="346249"/>
          </a:xfrm>
          <a:prstGeom prst="rect">
            <a:avLst/>
          </a:prstGeom>
        </p:spPr>
        <p:txBody>
          <a:bodyPr wrap="square">
            <a:spAutoFit/>
          </a:bodyPr>
          <a:lstStyle/>
          <a:p>
            <a:pPr algn="ctr"/>
            <a:r>
              <a:rPr lang="en-US" sz="1650" dirty="0"/>
              <a:t>Hodge et al. 2011. </a:t>
            </a:r>
            <a:r>
              <a:rPr lang="en-US" sz="1650" i="1" dirty="0"/>
              <a:t>Biology Letters.</a:t>
            </a:r>
          </a:p>
        </p:txBody>
      </p:sp>
      <p:sp>
        <p:nvSpPr>
          <p:cNvPr id="5" name="Title 1">
            <a:extLst>
              <a:ext uri="{FF2B5EF4-FFF2-40B4-BE49-F238E27FC236}">
                <a16:creationId xmlns:a16="http://schemas.microsoft.com/office/drawing/2014/main" id="{E54E9050-CC3C-90A4-6980-43C47EF8A699}"/>
              </a:ext>
            </a:extLst>
          </p:cNvPr>
          <p:cNvSpPr txBox="1">
            <a:spLocks/>
          </p:cNvSpPr>
          <p:nvPr/>
        </p:nvSpPr>
        <p:spPr>
          <a:xfrm>
            <a:off x="353286" y="478000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50" dirty="0">
                <a:latin typeface="+mn-lt"/>
              </a:rPr>
              <a:t>64% of banded mongoose pups are born on the same day.</a:t>
            </a:r>
          </a:p>
        </p:txBody>
      </p:sp>
      <p:sp>
        <p:nvSpPr>
          <p:cNvPr id="7" name="Title 1">
            <a:extLst>
              <a:ext uri="{FF2B5EF4-FFF2-40B4-BE49-F238E27FC236}">
                <a16:creationId xmlns:a16="http://schemas.microsoft.com/office/drawing/2014/main" id="{112221C5-D410-C03B-A4D1-2CA6C6142367}"/>
              </a:ext>
            </a:extLst>
          </p:cNvPr>
          <p:cNvSpPr>
            <a:spLocks noGrp="1"/>
          </p:cNvSpPr>
          <p:nvPr>
            <p:ph type="title"/>
          </p:nvPr>
        </p:nvSpPr>
        <p:spPr>
          <a:xfrm>
            <a:off x="277239" y="1131094"/>
            <a:ext cx="8238112" cy="994172"/>
          </a:xfrm>
        </p:spPr>
        <p:txBody>
          <a:bodyPr/>
          <a:lstStyle/>
          <a:p>
            <a:r>
              <a:rPr lang="en-US" dirty="0"/>
              <a:t>Is discrete time realistic for population growth?</a:t>
            </a:r>
          </a:p>
        </p:txBody>
      </p:sp>
    </p:spTree>
    <p:extLst>
      <p:ext uri="{BB962C8B-B14F-4D97-AF65-F5344CB8AC3E}">
        <p14:creationId xmlns:p14="http://schemas.microsoft.com/office/powerpoint/2010/main" val="1304169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450711" y="2020392"/>
            <a:ext cx="5305148" cy="3980359"/>
          </a:xfrm>
          <a:prstGeom prst="rect">
            <a:avLst/>
          </a:prstGeom>
        </p:spPr>
      </p:pic>
      <p:sp>
        <p:nvSpPr>
          <p:cNvPr id="10" name="Title 1">
            <a:extLst>
              <a:ext uri="{FF2B5EF4-FFF2-40B4-BE49-F238E27FC236}">
                <a16:creationId xmlns:a16="http://schemas.microsoft.com/office/drawing/2014/main" id="{B4E9DED2-001A-457C-6B66-8CC3E9A804A1}"/>
              </a:ext>
            </a:extLst>
          </p:cNvPr>
          <p:cNvSpPr txBox="1">
            <a:spLocks/>
          </p:cNvSpPr>
          <p:nvPr/>
        </p:nvSpPr>
        <p:spPr>
          <a:xfrm>
            <a:off x="6896911" y="2975688"/>
            <a:ext cx="2217907" cy="994172"/>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50" dirty="0">
                <a:latin typeface="+mn-lt"/>
              </a:rPr>
              <a:t>Human births by day in the US </a:t>
            </a:r>
          </a:p>
          <a:p>
            <a:r>
              <a:rPr lang="en-US" sz="2250" dirty="0">
                <a:latin typeface="+mn-lt"/>
              </a:rPr>
              <a:t>(1969-1988)</a:t>
            </a:r>
          </a:p>
        </p:txBody>
      </p:sp>
      <p:sp>
        <p:nvSpPr>
          <p:cNvPr id="13" name="Title 1">
            <a:extLst>
              <a:ext uri="{FF2B5EF4-FFF2-40B4-BE49-F238E27FC236}">
                <a16:creationId xmlns:a16="http://schemas.microsoft.com/office/drawing/2014/main" id="{B560ACB9-5697-9D7B-9933-4298019C6403}"/>
              </a:ext>
            </a:extLst>
          </p:cNvPr>
          <p:cNvSpPr>
            <a:spLocks noGrp="1"/>
          </p:cNvSpPr>
          <p:nvPr>
            <p:ph type="title"/>
          </p:nvPr>
        </p:nvSpPr>
        <p:spPr>
          <a:xfrm>
            <a:off x="277239" y="1131094"/>
            <a:ext cx="8238112" cy="994172"/>
          </a:xfrm>
        </p:spPr>
        <p:txBody>
          <a:bodyPr/>
          <a:lstStyle/>
          <a:p>
            <a:r>
              <a:rPr lang="en-US" dirty="0"/>
              <a:t>Is discrete time realistic for population growth?</a:t>
            </a:r>
          </a:p>
        </p:txBody>
      </p:sp>
    </p:spTree>
    <p:extLst>
      <p:ext uri="{BB962C8B-B14F-4D97-AF65-F5344CB8AC3E}">
        <p14:creationId xmlns:p14="http://schemas.microsoft.com/office/powerpoint/2010/main" val="356143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C23F34-BDBA-3836-5FCF-382B21B16ABB}"/>
              </a:ext>
            </a:extLst>
          </p:cNvPr>
          <p:cNvPicPr>
            <a:picLocks noChangeAspect="1"/>
          </p:cNvPicPr>
          <p:nvPr/>
        </p:nvPicPr>
        <p:blipFill>
          <a:blip r:embed="rId3"/>
          <a:stretch>
            <a:fillRect/>
          </a:stretch>
        </p:blipFill>
        <p:spPr>
          <a:xfrm>
            <a:off x="1450711" y="2020392"/>
            <a:ext cx="5305148" cy="3980359"/>
          </a:xfrm>
          <a:prstGeom prst="rect">
            <a:avLst/>
          </a:prstGeom>
        </p:spPr>
      </p:pic>
      <p:sp>
        <p:nvSpPr>
          <p:cNvPr id="3" name="Title 1">
            <a:extLst>
              <a:ext uri="{FF2B5EF4-FFF2-40B4-BE49-F238E27FC236}">
                <a16:creationId xmlns:a16="http://schemas.microsoft.com/office/drawing/2014/main" id="{F1D76992-D685-BDED-204E-12CF8A119FEC}"/>
              </a:ext>
            </a:extLst>
          </p:cNvPr>
          <p:cNvSpPr txBox="1">
            <a:spLocks/>
          </p:cNvSpPr>
          <p:nvPr/>
        </p:nvSpPr>
        <p:spPr>
          <a:xfrm>
            <a:off x="6896911" y="2975688"/>
            <a:ext cx="2217907" cy="994172"/>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50" dirty="0">
                <a:latin typeface="+mn-lt"/>
              </a:rPr>
              <a:t>Human births by day in the US </a:t>
            </a:r>
          </a:p>
          <a:p>
            <a:r>
              <a:rPr lang="en-US" sz="2250" dirty="0">
                <a:latin typeface="+mn-lt"/>
              </a:rPr>
              <a:t>(1969-1988)</a:t>
            </a:r>
          </a:p>
        </p:txBody>
      </p:sp>
      <p:pic>
        <p:nvPicPr>
          <p:cNvPr id="5" name="Picture 4" descr="Chart, scatter chart&#10;&#10;Description automatically generated">
            <a:extLst>
              <a:ext uri="{FF2B5EF4-FFF2-40B4-BE49-F238E27FC236}">
                <a16:creationId xmlns:a16="http://schemas.microsoft.com/office/drawing/2014/main" id="{53AC0FB5-41CA-F0C1-AD35-358A79662296}"/>
              </a:ext>
            </a:extLst>
          </p:cNvPr>
          <p:cNvPicPr>
            <a:picLocks noChangeAspect="1"/>
          </p:cNvPicPr>
          <p:nvPr/>
        </p:nvPicPr>
        <p:blipFill>
          <a:blip r:embed="rId4"/>
          <a:stretch>
            <a:fillRect/>
          </a:stretch>
        </p:blipFill>
        <p:spPr>
          <a:xfrm>
            <a:off x="1455574" y="1979680"/>
            <a:ext cx="5305148" cy="3980359"/>
          </a:xfrm>
          <a:prstGeom prst="rect">
            <a:avLst/>
          </a:prstGeom>
        </p:spPr>
      </p:pic>
      <p:sp>
        <p:nvSpPr>
          <p:cNvPr id="12" name="Title 1">
            <a:extLst>
              <a:ext uri="{FF2B5EF4-FFF2-40B4-BE49-F238E27FC236}">
                <a16:creationId xmlns:a16="http://schemas.microsoft.com/office/drawing/2014/main" id="{F338A0BF-CC3F-E4EF-67BA-4217CD0B11CD}"/>
              </a:ext>
            </a:extLst>
          </p:cNvPr>
          <p:cNvSpPr>
            <a:spLocks noGrp="1"/>
          </p:cNvSpPr>
          <p:nvPr>
            <p:ph type="title"/>
          </p:nvPr>
        </p:nvSpPr>
        <p:spPr>
          <a:xfrm>
            <a:off x="277239" y="1131094"/>
            <a:ext cx="8238112" cy="994172"/>
          </a:xfrm>
        </p:spPr>
        <p:txBody>
          <a:bodyPr/>
          <a:lstStyle/>
          <a:p>
            <a:r>
              <a:rPr lang="en-US" dirty="0"/>
              <a:t>Is discrete time realistic for population growth?</a:t>
            </a:r>
          </a:p>
        </p:txBody>
      </p:sp>
    </p:spTree>
    <p:extLst>
      <p:ext uri="{BB962C8B-B14F-4D97-AF65-F5344CB8AC3E}">
        <p14:creationId xmlns:p14="http://schemas.microsoft.com/office/powerpoint/2010/main" val="2978945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FC6560-694E-7A49-6F9E-C46294026A86}"/>
              </a:ext>
            </a:extLst>
          </p:cNvPr>
          <p:cNvSpPr/>
          <p:nvPr/>
        </p:nvSpPr>
        <p:spPr>
          <a:xfrm>
            <a:off x="5194571" y="5648014"/>
            <a:ext cx="3966758" cy="346249"/>
          </a:xfrm>
          <a:prstGeom prst="rect">
            <a:avLst/>
          </a:prstGeom>
        </p:spPr>
        <p:txBody>
          <a:bodyPr wrap="square">
            <a:spAutoFit/>
          </a:bodyPr>
          <a:lstStyle/>
          <a:p>
            <a:pPr algn="ctr"/>
            <a:r>
              <a:rPr lang="en-US" sz="1650" dirty="0"/>
              <a:t>Martinez-Bakker et al. 2014. </a:t>
            </a:r>
            <a:r>
              <a:rPr lang="en-US" sz="1650" i="1" dirty="0"/>
              <a:t>Proc Roy Soc B.</a:t>
            </a:r>
          </a:p>
        </p:txBody>
      </p:sp>
      <p:pic>
        <p:nvPicPr>
          <p:cNvPr id="7" name="Main graphic">
            <a:extLst>
              <a:ext uri="{FF2B5EF4-FFF2-40B4-BE49-F238E27FC236}">
                <a16:creationId xmlns:a16="http://schemas.microsoft.com/office/drawing/2014/main" id="{794CAF15-990D-7973-3EA7-8AD87881E702}"/>
              </a:ext>
            </a:extLst>
          </p:cNvPr>
          <p:cNvPicPr/>
          <p:nvPr/>
        </p:nvPicPr>
        <p:blipFill>
          <a:blip r:embed="rId3"/>
          <a:stretch/>
        </p:blipFill>
        <p:spPr>
          <a:xfrm>
            <a:off x="982416" y="2125267"/>
            <a:ext cx="3761148" cy="3628757"/>
          </a:xfrm>
          <a:prstGeom prst="rect">
            <a:avLst/>
          </a:prstGeom>
          <a:ln>
            <a:noFill/>
          </a:ln>
        </p:spPr>
      </p:pic>
      <p:sp>
        <p:nvSpPr>
          <p:cNvPr id="5" name="Title 1">
            <a:extLst>
              <a:ext uri="{FF2B5EF4-FFF2-40B4-BE49-F238E27FC236}">
                <a16:creationId xmlns:a16="http://schemas.microsoft.com/office/drawing/2014/main" id="{36ACD522-6952-E74D-2AF9-4AB7842BC590}"/>
              </a:ext>
            </a:extLst>
          </p:cNvPr>
          <p:cNvSpPr txBox="1">
            <a:spLocks/>
          </p:cNvSpPr>
          <p:nvPr/>
        </p:nvSpPr>
        <p:spPr>
          <a:xfrm>
            <a:off x="5778230" y="2489185"/>
            <a:ext cx="3073941" cy="1879631"/>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50" dirty="0">
                <a:latin typeface="+mn-lt"/>
              </a:rPr>
              <a:t>Many populations (including human) are better approximated by an assumption of a continuous birth rate</a:t>
            </a:r>
          </a:p>
        </p:txBody>
      </p:sp>
      <p:sp>
        <p:nvSpPr>
          <p:cNvPr id="9" name="Title 1">
            <a:extLst>
              <a:ext uri="{FF2B5EF4-FFF2-40B4-BE49-F238E27FC236}">
                <a16:creationId xmlns:a16="http://schemas.microsoft.com/office/drawing/2014/main" id="{EFFDC329-7F59-CF8A-71C4-33C41BE73617}"/>
              </a:ext>
            </a:extLst>
          </p:cNvPr>
          <p:cNvSpPr>
            <a:spLocks noGrp="1"/>
          </p:cNvSpPr>
          <p:nvPr>
            <p:ph type="title"/>
          </p:nvPr>
        </p:nvSpPr>
        <p:spPr>
          <a:xfrm>
            <a:off x="277239" y="1131094"/>
            <a:ext cx="8238112" cy="994172"/>
          </a:xfrm>
        </p:spPr>
        <p:txBody>
          <a:bodyPr/>
          <a:lstStyle/>
          <a:p>
            <a:r>
              <a:rPr lang="en-US" dirty="0"/>
              <a:t>Is discrete time realistic for population growth?</a:t>
            </a:r>
          </a:p>
        </p:txBody>
      </p:sp>
    </p:spTree>
    <p:extLst>
      <p:ext uri="{BB962C8B-B14F-4D97-AF65-F5344CB8AC3E}">
        <p14:creationId xmlns:p14="http://schemas.microsoft.com/office/powerpoint/2010/main" val="253163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Just me Checkin in on you! - Baby Yoda looking at you | Make a Meme">
            <a:extLst>
              <a:ext uri="{FF2B5EF4-FFF2-40B4-BE49-F238E27FC236}">
                <a16:creationId xmlns:a16="http://schemas.microsoft.com/office/drawing/2014/main" id="{09A89E4E-0E91-A891-6383-6ABADFA3A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298" y="3817130"/>
            <a:ext cx="4147403" cy="26757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03A88E-9A25-ECFD-7DA3-DA663ECCE13C}"/>
              </a:ext>
            </a:extLst>
          </p:cNvPr>
          <p:cNvSpPr txBox="1"/>
          <p:nvPr/>
        </p:nvSpPr>
        <p:spPr>
          <a:xfrm>
            <a:off x="749508" y="254833"/>
            <a:ext cx="7869836" cy="400110"/>
          </a:xfrm>
          <a:prstGeom prst="rect">
            <a:avLst/>
          </a:prstGeom>
          <a:noFill/>
        </p:spPr>
        <p:txBody>
          <a:bodyPr wrap="square" rtlCol="0">
            <a:spAutoFit/>
          </a:bodyPr>
          <a:lstStyle/>
          <a:p>
            <a:r>
              <a:rPr lang="en-US" sz="2000" dirty="0"/>
              <a:t>What are the main assumptions of a simple population model?</a:t>
            </a:r>
          </a:p>
        </p:txBody>
      </p:sp>
      <p:sp>
        <p:nvSpPr>
          <p:cNvPr id="7" name="TextBox 6">
            <a:extLst>
              <a:ext uri="{FF2B5EF4-FFF2-40B4-BE49-F238E27FC236}">
                <a16:creationId xmlns:a16="http://schemas.microsoft.com/office/drawing/2014/main" id="{7EC72941-9016-EDB7-EA97-384634369533}"/>
              </a:ext>
            </a:extLst>
          </p:cNvPr>
          <p:cNvSpPr txBox="1"/>
          <p:nvPr/>
        </p:nvSpPr>
        <p:spPr>
          <a:xfrm>
            <a:off x="901908" y="916899"/>
            <a:ext cx="7869836" cy="923330"/>
          </a:xfrm>
          <a:prstGeom prst="rect">
            <a:avLst/>
          </a:prstGeom>
          <a:noFill/>
        </p:spPr>
        <p:txBody>
          <a:bodyPr wrap="square" rtlCol="0">
            <a:spAutoFit/>
          </a:bodyPr>
          <a:lstStyle/>
          <a:p>
            <a:r>
              <a:rPr lang="en-US" dirty="0"/>
              <a:t>Closed population</a:t>
            </a:r>
          </a:p>
          <a:p>
            <a:r>
              <a:rPr lang="en-US" dirty="0"/>
              <a:t>Homogenous mixing</a:t>
            </a:r>
          </a:p>
          <a:p>
            <a:r>
              <a:rPr lang="en-US" dirty="0"/>
              <a:t>Same birth and death rate for each person </a:t>
            </a:r>
          </a:p>
        </p:txBody>
      </p:sp>
      <p:sp>
        <p:nvSpPr>
          <p:cNvPr id="8" name="TextBox 7">
            <a:extLst>
              <a:ext uri="{FF2B5EF4-FFF2-40B4-BE49-F238E27FC236}">
                <a16:creationId xmlns:a16="http://schemas.microsoft.com/office/drawing/2014/main" id="{67D4109F-D533-7C68-C512-5D015C2DD7A6}"/>
              </a:ext>
            </a:extLst>
          </p:cNvPr>
          <p:cNvSpPr txBox="1"/>
          <p:nvPr/>
        </p:nvSpPr>
        <p:spPr>
          <a:xfrm>
            <a:off x="901908" y="2527328"/>
            <a:ext cx="7869836" cy="400110"/>
          </a:xfrm>
          <a:prstGeom prst="rect">
            <a:avLst/>
          </a:prstGeom>
          <a:noFill/>
        </p:spPr>
        <p:txBody>
          <a:bodyPr wrap="square" rtlCol="0">
            <a:spAutoFit/>
          </a:bodyPr>
          <a:lstStyle/>
          <a:p>
            <a:r>
              <a:rPr lang="en-US" sz="2000" dirty="0"/>
              <a:t>What is lambda?</a:t>
            </a:r>
          </a:p>
        </p:txBody>
      </p:sp>
      <p:sp>
        <p:nvSpPr>
          <p:cNvPr id="9" name="TextBox 8">
            <a:extLst>
              <a:ext uri="{FF2B5EF4-FFF2-40B4-BE49-F238E27FC236}">
                <a16:creationId xmlns:a16="http://schemas.microsoft.com/office/drawing/2014/main" id="{C827AEDA-0D45-84F9-3BA0-820FB2F926CE}"/>
              </a:ext>
            </a:extLst>
          </p:cNvPr>
          <p:cNvSpPr txBox="1"/>
          <p:nvPr/>
        </p:nvSpPr>
        <p:spPr>
          <a:xfrm>
            <a:off x="901908" y="3100891"/>
            <a:ext cx="7717436" cy="369332"/>
          </a:xfrm>
          <a:prstGeom prst="rect">
            <a:avLst/>
          </a:prstGeom>
          <a:noFill/>
        </p:spPr>
        <p:txBody>
          <a:bodyPr wrap="square" rtlCol="0">
            <a:spAutoFit/>
          </a:bodyPr>
          <a:lstStyle/>
          <a:p>
            <a:r>
              <a:rPr lang="en-US" dirty="0"/>
              <a:t>Population intrinsic growth rate</a:t>
            </a:r>
          </a:p>
        </p:txBody>
      </p:sp>
    </p:spTree>
    <p:extLst>
      <p:ext uri="{BB962C8B-B14F-4D97-AF65-F5344CB8AC3E}">
        <p14:creationId xmlns:p14="http://schemas.microsoft.com/office/powerpoint/2010/main" val="26724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7DA3-8B7A-E04D-9518-F839046FBEDC}"/>
              </a:ext>
            </a:extLst>
          </p:cNvPr>
          <p:cNvSpPr>
            <a:spLocks noGrp="1"/>
          </p:cNvSpPr>
          <p:nvPr>
            <p:ph type="title"/>
          </p:nvPr>
        </p:nvSpPr>
        <p:spPr/>
        <p:txBody>
          <a:bodyPr/>
          <a:lstStyle/>
          <a:p>
            <a:r>
              <a:rPr lang="en-US" dirty="0">
                <a:latin typeface="Helvetica" pitchFamily="2" charset="0"/>
              </a:rPr>
              <a:t>Goals for this lecture</a:t>
            </a:r>
          </a:p>
        </p:txBody>
      </p:sp>
      <p:sp>
        <p:nvSpPr>
          <p:cNvPr id="3" name="Content Placeholder 2">
            <a:extLst>
              <a:ext uri="{FF2B5EF4-FFF2-40B4-BE49-F238E27FC236}">
                <a16:creationId xmlns:a16="http://schemas.microsoft.com/office/drawing/2014/main" id="{5CA546AA-4E86-3545-8408-AE9D392CED1A}"/>
              </a:ext>
            </a:extLst>
          </p:cNvPr>
          <p:cNvSpPr>
            <a:spLocks noGrp="1"/>
          </p:cNvSpPr>
          <p:nvPr>
            <p:ph idx="1"/>
          </p:nvPr>
        </p:nvSpPr>
        <p:spPr/>
        <p:txBody>
          <a:bodyPr>
            <a:normAutofit lnSpcReduction="10000"/>
          </a:bodyPr>
          <a:lstStyle/>
          <a:p>
            <a:r>
              <a:rPr lang="en-US" sz="2600" dirty="0">
                <a:latin typeface="Helvetica" pitchFamily="2" charset="0"/>
              </a:rPr>
              <a:t>Understand the difference between statistical and mechanistic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la </a:t>
            </a:r>
            <a:r>
              <a:rPr lang="en-US" sz="2600" dirty="0" err="1">
                <a:solidFill>
                  <a:srgbClr val="0070C0"/>
                </a:solidFill>
                <a:latin typeface="Helvetica" pitchFamily="2" charset="0"/>
              </a:rPr>
              <a:t>différence</a:t>
            </a:r>
            <a:r>
              <a:rPr lang="en-US" sz="2600" dirty="0">
                <a:solidFill>
                  <a:srgbClr val="0070C0"/>
                </a:solidFill>
                <a:latin typeface="Helvetica" pitchFamily="2" charset="0"/>
              </a:rPr>
              <a:t> entre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statistiques</a:t>
            </a:r>
            <a:r>
              <a:rPr lang="en-US" sz="2600" dirty="0">
                <a:solidFill>
                  <a:srgbClr val="0070C0"/>
                </a:solidFill>
                <a:latin typeface="Helvetica" pitchFamily="2" charset="0"/>
              </a:rPr>
              <a:t> et </a:t>
            </a:r>
            <a:r>
              <a:rPr lang="en-US" sz="2600" dirty="0" err="1">
                <a:solidFill>
                  <a:srgbClr val="0070C0"/>
                </a:solidFill>
                <a:latin typeface="Helvetica" pitchFamily="2" charset="0"/>
              </a:rPr>
              <a:t>mécanistes</a:t>
            </a:r>
            <a:r>
              <a:rPr lang="en-US" sz="2600" dirty="0">
                <a:solidFill>
                  <a:srgbClr val="0070C0"/>
                </a:solidFill>
                <a:latin typeface="Helvetica" pitchFamily="2" charset="0"/>
              </a:rPr>
              <a:t>.</a:t>
            </a:r>
          </a:p>
          <a:p>
            <a:endParaRPr lang="en-US" sz="2600" dirty="0">
              <a:solidFill>
                <a:srgbClr val="0070C0"/>
              </a:solidFill>
              <a:latin typeface="Helvetica" pitchFamily="2" charset="0"/>
            </a:endParaRPr>
          </a:p>
          <a:p>
            <a:r>
              <a:rPr lang="en-US" sz="2600" dirty="0">
                <a:latin typeface="Helvetica" pitchFamily="2" charset="0"/>
              </a:rPr>
              <a:t>Understand how to formalize and conceptualize compartmental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comment on </a:t>
            </a:r>
            <a:r>
              <a:rPr lang="en-US" sz="2600" dirty="0" err="1">
                <a:solidFill>
                  <a:srgbClr val="0070C0"/>
                </a:solidFill>
                <a:latin typeface="Helvetica" pitchFamily="2" charset="0"/>
              </a:rPr>
              <a:t>peut</a:t>
            </a:r>
            <a:r>
              <a:rPr lang="en-US" sz="2600" dirty="0">
                <a:solidFill>
                  <a:srgbClr val="0070C0"/>
                </a:solidFill>
                <a:latin typeface="Helvetica" pitchFamily="2" charset="0"/>
              </a:rPr>
              <a:t> </a:t>
            </a:r>
            <a:r>
              <a:rPr lang="en-US" sz="2600" dirty="0" err="1">
                <a:solidFill>
                  <a:srgbClr val="0070C0"/>
                </a:solidFill>
                <a:latin typeface="Helvetica" pitchFamily="2" charset="0"/>
              </a:rPr>
              <a:t>formuler</a:t>
            </a:r>
            <a:r>
              <a:rPr lang="en-US" sz="2600" dirty="0">
                <a:solidFill>
                  <a:srgbClr val="0070C0"/>
                </a:solidFill>
                <a:latin typeface="Helvetica" pitchFamily="2" charset="0"/>
              </a:rPr>
              <a:t> et </a:t>
            </a:r>
            <a:r>
              <a:rPr lang="en-US" sz="2600" dirty="0" err="1">
                <a:solidFill>
                  <a:srgbClr val="0070C0"/>
                </a:solidFill>
                <a:latin typeface="Helvetica" pitchFamily="2" charset="0"/>
              </a:rPr>
              <a:t>conceptualiser</a:t>
            </a:r>
            <a:r>
              <a:rPr lang="en-US" sz="2600" dirty="0">
                <a:solidFill>
                  <a:srgbClr val="0070C0"/>
                </a:solidFill>
                <a:latin typeface="Helvetica" pitchFamily="2" charset="0"/>
              </a:rPr>
              <a:t>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compartimentés</a:t>
            </a:r>
            <a:endParaRPr lang="en-US" sz="2600" dirty="0">
              <a:solidFill>
                <a:srgbClr val="0070C0"/>
              </a:solidFill>
              <a:latin typeface="Helvetica" pitchFamily="2" charset="0"/>
            </a:endParaRPr>
          </a:p>
          <a:p>
            <a:r>
              <a:rPr lang="en-US" sz="2600" dirty="0">
                <a:solidFill>
                  <a:srgbClr val="0070C0"/>
                </a:solidFill>
                <a:latin typeface="Helvetica" pitchFamily="2" charset="0"/>
              </a:rPr>
              <a:t> </a:t>
            </a:r>
          </a:p>
          <a:p>
            <a:r>
              <a:rPr lang="en-US" sz="2600" dirty="0">
                <a:latin typeface="Helvetica" pitchFamily="2" charset="0"/>
              </a:rPr>
              <a:t>Example: population growth, predator prey, SIR models</a:t>
            </a:r>
          </a:p>
          <a:p>
            <a:endParaRPr lang="en-US" sz="2600" dirty="0">
              <a:latin typeface="Helvetica" pitchFamily="2" charset="0"/>
            </a:endParaRPr>
          </a:p>
        </p:txBody>
      </p:sp>
      <p:sp>
        <p:nvSpPr>
          <p:cNvPr id="5" name="Rectangle 4">
            <a:extLst>
              <a:ext uri="{FF2B5EF4-FFF2-40B4-BE49-F238E27FC236}">
                <a16:creationId xmlns:a16="http://schemas.microsoft.com/office/drawing/2014/main" id="{1D050BF7-5241-FA48-BD86-78B6CA99FF3E}"/>
              </a:ext>
            </a:extLst>
          </p:cNvPr>
          <p:cNvSpPr/>
          <p:nvPr/>
        </p:nvSpPr>
        <p:spPr>
          <a:xfrm>
            <a:off x="695153" y="5054138"/>
            <a:ext cx="7753694" cy="1438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880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092517" y="3163543"/>
            <a:ext cx="2079136" cy="553998"/>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2"/>
          <a:stretch>
            <a:fillRect/>
          </a:stretch>
        </p:blipFill>
        <p:spPr>
          <a:xfrm>
            <a:off x="106482" y="2197400"/>
            <a:ext cx="1537433" cy="2463200"/>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19433" y="4865022"/>
            <a:ext cx="3429000" cy="923330"/>
          </a:xfrm>
          <a:prstGeom prst="rect">
            <a:avLst/>
          </a:prstGeom>
        </p:spPr>
        <p:txBody>
          <a:bodyPr>
            <a:spAutoFit/>
          </a:bodyPr>
          <a:lstStyle/>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1</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2</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r>
              <a:rPr lang="en-US" sz="1350" dirty="0">
                <a:solidFill>
                  <a:srgbClr val="000000"/>
                </a:solidFill>
                <a:latin typeface="Gill Sans" panose="020B0502020104020203" pitchFamily="34" charset="-79"/>
                <a:cs typeface="Gill Sans" panose="020B0502020104020203" pitchFamily="34" charset="-79"/>
              </a:rPr>
              <a:t>]=</a:t>
            </a:r>
            <a:r>
              <a:rPr lang="en-US" sz="1350" dirty="0">
                <a:solidFill>
                  <a:srgbClr val="000000"/>
                </a:solidFill>
                <a:latin typeface="STIXGeneral" pitchFamily="2" charset="2"/>
                <a:cs typeface="Gill Sans" panose="020B0502020104020203" pitchFamily="34" charset="-79"/>
              </a:rPr>
              <a:t>𝜆</a:t>
            </a:r>
            <a:r>
              <a:rPr lang="en-US" sz="1350" baseline="30000" dirty="0">
                <a:solidFill>
                  <a:srgbClr val="000000"/>
                </a:solidFill>
                <a:latin typeface="Gill Sans" panose="020B0502020104020203" pitchFamily="34" charset="-79"/>
                <a:cs typeface="Gill Sans" panose="020B0502020104020203" pitchFamily="34" charset="-79"/>
              </a:rPr>
              <a:t>2</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3</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baseline="30000" dirty="0">
                <a:solidFill>
                  <a:srgbClr val="000000"/>
                </a:solidFill>
                <a:latin typeface="Gill Sans" panose="020B0502020104020203" pitchFamily="34" charset="-79"/>
                <a:cs typeface="Gill Sans" panose="020B0502020104020203" pitchFamily="34" charset="-79"/>
              </a:rPr>
              <a:t>3</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err="1">
                <a:solidFill>
                  <a:srgbClr val="FF0000"/>
                </a:solidFill>
                <a:latin typeface="Gill Sans" panose="020B0502020104020203" pitchFamily="34" charset="-79"/>
                <a:cs typeface="Gill Sans" panose="020B0502020104020203" pitchFamily="34" charset="-79"/>
              </a:rPr>
              <a:t>N</a:t>
            </a:r>
            <a:r>
              <a:rPr lang="en-US" sz="1350" baseline="-25000" dirty="0" err="1">
                <a:solidFill>
                  <a:srgbClr val="FF0000"/>
                </a:solidFill>
                <a:latin typeface="Gill Sans" panose="020B0502020104020203" pitchFamily="34" charset="-79"/>
                <a:cs typeface="Gill Sans" panose="020B0502020104020203" pitchFamily="34" charset="-79"/>
              </a:rPr>
              <a:t>t</a:t>
            </a:r>
            <a:r>
              <a:rPr lang="en-US" sz="1350" dirty="0">
                <a:solidFill>
                  <a:srgbClr val="FF0000"/>
                </a:solidFill>
                <a:latin typeface="Gill Sans" panose="020B0502020104020203" pitchFamily="34" charset="-79"/>
                <a:cs typeface="Gill Sans" panose="020B0502020104020203" pitchFamily="34" charset="-79"/>
              </a:rPr>
              <a:t>= </a:t>
            </a:r>
            <a:r>
              <a:rPr lang="en-US" sz="1350" dirty="0">
                <a:solidFill>
                  <a:srgbClr val="FF0000"/>
                </a:solidFill>
                <a:latin typeface="STIXGeneral" pitchFamily="2" charset="2"/>
                <a:cs typeface="Gill Sans" panose="020B0502020104020203" pitchFamily="34" charset="-79"/>
              </a:rPr>
              <a:t>𝜆</a:t>
            </a:r>
            <a:r>
              <a:rPr lang="en-US" sz="1350" baseline="30000" dirty="0">
                <a:solidFill>
                  <a:srgbClr val="FF0000"/>
                </a:solidFill>
                <a:latin typeface="Gill Sans" panose="020B0502020104020203" pitchFamily="34" charset="-79"/>
                <a:cs typeface="Gill Sans" panose="020B0502020104020203" pitchFamily="34" charset="-79"/>
              </a:rPr>
              <a:t>t</a:t>
            </a:r>
            <a:r>
              <a:rPr lang="en-US" sz="1350" dirty="0">
                <a:solidFill>
                  <a:srgbClr val="FF0000"/>
                </a:solidFill>
                <a:latin typeface="Gill Sans" panose="020B0502020104020203" pitchFamily="34" charset="-79"/>
                <a:cs typeface="Gill Sans" panose="020B0502020104020203" pitchFamily="34" charset="-79"/>
              </a:rPr>
              <a:t>N</a:t>
            </a:r>
            <a:r>
              <a:rPr lang="en-US" sz="1350" baseline="-25000" dirty="0">
                <a:solidFill>
                  <a:srgbClr val="FF0000"/>
                </a:solidFill>
                <a:latin typeface="Gill Sans" panose="020B0502020104020203" pitchFamily="34" charset="-79"/>
                <a:cs typeface="Gill Sans" panose="020B0502020104020203" pitchFamily="34" charset="-79"/>
              </a:rPr>
              <a:t>0</a:t>
            </a:r>
            <a:endParaRPr lang="en-US" sz="1350" dirty="0">
              <a:solidFill>
                <a:srgbClr val="FF0000"/>
              </a:solidFill>
              <a:latin typeface="Gill Sans" panose="020B0502020104020203" pitchFamily="34" charset="-79"/>
              <a:cs typeface="Gill Sans" panose="020B0502020104020203" pitchFamily="34" charset="-79"/>
            </a:endParaRPr>
          </a:p>
        </p:txBody>
      </p:sp>
      <p:sp>
        <p:nvSpPr>
          <p:cNvPr id="8" name="Rectangle 7">
            <a:extLst>
              <a:ext uri="{FF2B5EF4-FFF2-40B4-BE49-F238E27FC236}">
                <a16:creationId xmlns:a16="http://schemas.microsoft.com/office/drawing/2014/main" id="{30541644-2690-C7A8-77A8-6DBA35B86CD9}"/>
              </a:ext>
            </a:extLst>
          </p:cNvPr>
          <p:cNvSpPr/>
          <p:nvPr/>
        </p:nvSpPr>
        <p:spPr>
          <a:xfrm>
            <a:off x="106482" y="1880844"/>
            <a:ext cx="1665841" cy="300082"/>
          </a:xfrm>
          <a:prstGeom prst="rect">
            <a:avLst/>
          </a:prstGeom>
        </p:spPr>
        <p:txBody>
          <a:bodyPr wrap="none">
            <a:spAutoFit/>
          </a:bodyPr>
          <a:lstStyle/>
          <a:p>
            <a:r>
              <a:rPr lang="en-US" sz="1350" b="1" dirty="0">
                <a:latin typeface="Helvetica" pitchFamily="2" charset="0"/>
              </a:rPr>
              <a:t>Geometric growth</a:t>
            </a:r>
          </a:p>
        </p:txBody>
      </p:sp>
      <p:sp>
        <p:nvSpPr>
          <p:cNvPr id="9" name="Rectangle 8">
            <a:extLst>
              <a:ext uri="{FF2B5EF4-FFF2-40B4-BE49-F238E27FC236}">
                <a16:creationId xmlns:a16="http://schemas.microsoft.com/office/drawing/2014/main" id="{8712BB9A-9225-0AD9-B9E9-C04AD2B2646C}"/>
              </a:ext>
            </a:extLst>
          </p:cNvPr>
          <p:cNvSpPr/>
          <p:nvPr/>
        </p:nvSpPr>
        <p:spPr>
          <a:xfrm>
            <a:off x="369128" y="5438776"/>
            <a:ext cx="4558016" cy="553998"/>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1500" dirty="0">
                <a:solidFill>
                  <a:srgbClr val="000000"/>
                </a:solidFill>
                <a:latin typeface="Helvetica Light" panose="020B0403020202020204" pitchFamily="34" charset="0"/>
              </a:rPr>
              <a:t>=population rate of increase</a:t>
            </a:r>
          </a:p>
        </p:txBody>
      </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3"/>
          <a:stretch>
            <a:fillRect/>
          </a:stretch>
        </p:blipFill>
        <p:spPr>
          <a:xfrm>
            <a:off x="3252449" y="2293985"/>
            <a:ext cx="1537433" cy="2377064"/>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2428211" y="3296307"/>
            <a:ext cx="1486882"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population size, </a:t>
            </a:r>
            <a:r>
              <a:rPr lang="en-US" sz="1350" dirty="0" err="1">
                <a:solidFill>
                  <a:srgbClr val="000000"/>
                </a:solidFill>
                <a:latin typeface="Gill Sans" panose="020B0502020104020203" pitchFamily="34" charset="-79"/>
                <a:cs typeface="Gill Sans" panose="020B0502020104020203" pitchFamily="34" charset="-79"/>
              </a:rPr>
              <a:t>N</a:t>
            </a:r>
            <a:r>
              <a:rPr lang="en-US" sz="1350" baseline="-25000" dirty="0" err="1">
                <a:solidFill>
                  <a:srgbClr val="000000"/>
                </a:solidFill>
                <a:latin typeface="Gill Sans" panose="020B0502020104020203" pitchFamily="34" charset="-79"/>
                <a:cs typeface="Gill Sans" panose="020B0502020104020203" pitchFamily="34" charset="-79"/>
              </a:rPr>
              <a:t>t</a:t>
            </a:r>
            <a:endParaRPr lang="en-US" sz="1350" dirty="0">
              <a:solidFill>
                <a:srgbClr val="000000"/>
              </a:solidFill>
              <a:latin typeface="Gill Sans" panose="020B0502020104020203" pitchFamily="34" charset="-79"/>
              <a:cs typeface="Gill Sans" panose="020B0502020104020203" pitchFamily="34" charset="-79"/>
            </a:endParaRPr>
          </a:p>
        </p:txBody>
      </p:sp>
      <p:sp>
        <p:nvSpPr>
          <p:cNvPr id="17" name="Rectangle 16">
            <a:extLst>
              <a:ext uri="{FF2B5EF4-FFF2-40B4-BE49-F238E27FC236}">
                <a16:creationId xmlns:a16="http://schemas.microsoft.com/office/drawing/2014/main" id="{350A2FC6-5173-C0DE-BD30-04B455BC4FE2}"/>
              </a:ext>
            </a:extLst>
          </p:cNvPr>
          <p:cNvSpPr/>
          <p:nvPr/>
        </p:nvSpPr>
        <p:spPr>
          <a:xfrm>
            <a:off x="4745823" y="4399962"/>
            <a:ext cx="737702" cy="300082"/>
          </a:xfrm>
          <a:prstGeom prst="rect">
            <a:avLst/>
          </a:prstGeom>
        </p:spPr>
        <p:txBody>
          <a:bodyPr wrap="none">
            <a:spAutoFit/>
          </a:bodyPr>
          <a:lstStyle/>
          <a:p>
            <a:pPr algn="ctr"/>
            <a:r>
              <a:rPr lang="en-US" sz="1350" dirty="0">
                <a:solidFill>
                  <a:srgbClr val="C82506"/>
                </a:solidFill>
                <a:latin typeface="Gill Sans" panose="020B0502020104020203" pitchFamily="34" charset="-79"/>
                <a:cs typeface="Gill Sans" panose="020B0502020104020203" pitchFamily="34" charset="-79"/>
              </a:rPr>
              <a:t>!as t</a:t>
            </a:r>
            <a:r>
              <a:rPr lang="en-US" sz="1350" dirty="0">
                <a:solidFill>
                  <a:srgbClr val="C82506"/>
                </a:solidFill>
                <a:latin typeface="Lucida Grande" panose="020B0600040502020204" pitchFamily="34" charset="0"/>
                <a:cs typeface="Gill Sans" panose="020B0502020104020203" pitchFamily="34" charset="-79"/>
              </a:rPr>
              <a:t>→</a:t>
            </a:r>
            <a:r>
              <a:rPr lang="en-US" sz="1350" dirty="0">
                <a:solidFill>
                  <a:srgbClr val="C82506"/>
                </a:solidFill>
                <a:latin typeface="Gill Sans" panose="020B0502020104020203" pitchFamily="34" charset="-79"/>
                <a:cs typeface="Gill Sans" panose="020B0502020104020203" pitchFamily="34" charset="-79"/>
              </a:rPr>
              <a:t>0</a:t>
            </a:r>
          </a:p>
        </p:txBody>
      </p:sp>
      <p:sp>
        <p:nvSpPr>
          <p:cNvPr id="18" name="Rectangle 17">
            <a:extLst>
              <a:ext uri="{FF2B5EF4-FFF2-40B4-BE49-F238E27FC236}">
                <a16:creationId xmlns:a16="http://schemas.microsoft.com/office/drawing/2014/main" id="{668EBC07-58A1-8DC4-FD86-F7329D49D5B9}"/>
              </a:ext>
            </a:extLst>
          </p:cNvPr>
          <p:cNvSpPr/>
          <p:nvPr/>
        </p:nvSpPr>
        <p:spPr>
          <a:xfrm>
            <a:off x="3597282" y="5021952"/>
            <a:ext cx="3429000" cy="923330"/>
          </a:xfrm>
          <a:prstGeom prst="rect">
            <a:avLst/>
          </a:prstGeom>
        </p:spPr>
        <p:txBody>
          <a:bodyPr>
            <a:spAutoFit/>
          </a:bodyPr>
          <a:lstStyle/>
          <a:p>
            <a:r>
              <a:rPr lang="en-US" sz="1350" dirty="0" err="1">
                <a:solidFill>
                  <a:srgbClr val="FF0000"/>
                </a:solidFill>
                <a:latin typeface="Gill Sans" panose="020B0502020104020203" pitchFamily="34" charset="-79"/>
                <a:cs typeface="Gill Sans" panose="020B0502020104020203" pitchFamily="34" charset="-79"/>
              </a:rPr>
              <a:t>dN</a:t>
            </a:r>
            <a:r>
              <a:rPr lang="en-US" sz="1350" dirty="0">
                <a:solidFill>
                  <a:srgbClr val="FF0000"/>
                </a:solidFill>
                <a:latin typeface="Gill Sans" panose="020B0502020104020203" pitchFamily="34" charset="-79"/>
                <a:cs typeface="Gill Sans" panose="020B0502020104020203" pitchFamily="34" charset="-79"/>
              </a:rPr>
              <a:t>(t)/dt= </a:t>
            </a:r>
            <a:r>
              <a:rPr lang="en-US" sz="1350" dirty="0" err="1">
                <a:solidFill>
                  <a:srgbClr val="FF0000"/>
                </a:solidFill>
                <a:latin typeface="Gill Sans" panose="020B0502020104020203" pitchFamily="34" charset="-79"/>
                <a:cs typeface="Gill Sans" panose="020B0502020104020203" pitchFamily="34" charset="-79"/>
              </a:rPr>
              <a:t>rN</a:t>
            </a:r>
            <a:r>
              <a:rPr lang="en-US" sz="1350" dirty="0">
                <a:solidFill>
                  <a:srgbClr val="FF0000"/>
                </a:solidFill>
                <a:latin typeface="Gill Sans" panose="020B0502020104020203" pitchFamily="34" charset="-79"/>
                <a:cs typeface="Gill Sans" panose="020B0502020104020203" pitchFamily="34" charset="-79"/>
              </a:rPr>
              <a:t>(t)</a:t>
            </a:r>
          </a:p>
          <a:p>
            <a:br>
              <a:rPr lang="en-US" sz="1350" dirty="0">
                <a:solidFill>
                  <a:srgbClr val="000000"/>
                </a:solidFill>
                <a:latin typeface="Gill Sans" panose="020B0502020104020203" pitchFamily="34" charset="-79"/>
                <a:cs typeface="Gill Sans" panose="020B0502020104020203" pitchFamily="34" charset="-79"/>
              </a:rPr>
            </a:br>
            <a:endParaRPr lang="en-US" sz="1350" dirty="0">
              <a:solidFill>
                <a:srgbClr val="000000"/>
              </a:solidFill>
              <a:latin typeface="Gill Sans" panose="020B0502020104020203" pitchFamily="34" charset="-79"/>
              <a:cs typeface="Gill Sans" panose="020B0502020104020203" pitchFamily="34" charset="-79"/>
            </a:endParaRPr>
          </a:p>
          <a:p>
            <a:r>
              <a:rPr lang="en-US" sz="1350" baseline="-25000" dirty="0">
                <a:solidFill>
                  <a:srgbClr val="000000"/>
                </a:solidFill>
                <a:latin typeface="Gill Sans" panose="020B0502020104020203" pitchFamily="34" charset="-79"/>
                <a:cs typeface="Gill Sans" panose="020B0502020104020203" pitchFamily="34" charset="-79"/>
              </a:rPr>
              <a:t>  </a:t>
            </a:r>
            <a:endParaRPr lang="en-US" sz="1350" dirty="0">
              <a:solidFill>
                <a:srgbClr val="000000"/>
              </a:solidFill>
              <a:latin typeface="Gill Sans" panose="020B0502020104020203" pitchFamily="34" charset="-79"/>
              <a:cs typeface="Gill Sans" panose="020B0502020104020203" pitchFamily="34" charset="-79"/>
            </a:endParaRPr>
          </a:p>
        </p:txBody>
      </p:sp>
      <p:sp>
        <p:nvSpPr>
          <p:cNvPr id="20" name="Rectangle 19">
            <a:extLst>
              <a:ext uri="{FF2B5EF4-FFF2-40B4-BE49-F238E27FC236}">
                <a16:creationId xmlns:a16="http://schemas.microsoft.com/office/drawing/2014/main" id="{08D31B53-CB24-E395-F56B-ACEF5F787705}"/>
              </a:ext>
            </a:extLst>
          </p:cNvPr>
          <p:cNvSpPr/>
          <p:nvPr/>
        </p:nvSpPr>
        <p:spPr>
          <a:xfrm>
            <a:off x="2482179" y="1892336"/>
            <a:ext cx="4435830" cy="300082"/>
          </a:xfrm>
          <a:prstGeom prst="rect">
            <a:avLst/>
          </a:prstGeom>
        </p:spPr>
        <p:txBody>
          <a:bodyPr wrap="none">
            <a:spAutoFit/>
          </a:bodyPr>
          <a:lstStyle/>
          <a:p>
            <a:r>
              <a:rPr lang="en-US" sz="1350" b="1" dirty="0">
                <a:latin typeface="Helvetica" pitchFamily="2" charset="0"/>
              </a:rPr>
              <a:t>Exponential growth is measured in </a:t>
            </a:r>
            <a:r>
              <a:rPr lang="en-US" sz="1350" b="1" u="sng" dirty="0">
                <a:latin typeface="Helvetica" pitchFamily="2" charset="0"/>
              </a:rPr>
              <a:t>continuous</a:t>
            </a:r>
            <a:r>
              <a:rPr lang="en-US" sz="1350" b="1" dirty="0">
                <a:latin typeface="Helvetica" pitchFamily="2" charset="0"/>
              </a:rPr>
              <a:t> time</a:t>
            </a:r>
          </a:p>
        </p:txBody>
      </p:sp>
      <p:sp>
        <p:nvSpPr>
          <p:cNvPr id="21" name="Rectangle 20">
            <a:extLst>
              <a:ext uri="{FF2B5EF4-FFF2-40B4-BE49-F238E27FC236}">
                <a16:creationId xmlns:a16="http://schemas.microsoft.com/office/drawing/2014/main" id="{06F094E0-2416-A7F2-39BB-B266E8E54106}"/>
              </a:ext>
            </a:extLst>
          </p:cNvPr>
          <p:cNvSpPr/>
          <p:nvPr/>
        </p:nvSpPr>
        <p:spPr>
          <a:xfrm>
            <a:off x="4425544" y="5419261"/>
            <a:ext cx="4558016" cy="553998"/>
          </a:xfrm>
          <a:prstGeom prst="rect">
            <a:avLst/>
          </a:prstGeom>
        </p:spPr>
        <p:txBody>
          <a:bodyPr wrap="square">
            <a:spAutoFit/>
          </a:bodyPr>
          <a:lstStyle/>
          <a:p>
            <a:pPr algn="ctr"/>
            <a:r>
              <a:rPr lang="en-US" sz="3000" dirty="0">
                <a:solidFill>
                  <a:srgbClr val="FF0000"/>
                </a:solidFill>
                <a:latin typeface="Cambria Math" panose="02040503050406030204" pitchFamily="18" charset="0"/>
                <a:ea typeface="Cambria Math" panose="02040503050406030204" pitchFamily="18" charset="0"/>
                <a:sym typeface="Symbol" pitchFamily="2" charset="2"/>
              </a:rPr>
              <a:t>r</a:t>
            </a:r>
            <a:r>
              <a:rPr lang="en-US" sz="1500" dirty="0">
                <a:solidFill>
                  <a:srgbClr val="000000"/>
                </a:solidFill>
                <a:latin typeface="Helvetica Light" panose="020B0403020202020204" pitchFamily="34" charset="0"/>
              </a:rPr>
              <a:t>=intrinsic (instantaneous) rate of increase</a:t>
            </a:r>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388FD993-2C64-50BC-8BCF-A89EB4EDBF68}"/>
                  </a:ext>
                </a:extLst>
              </p:cNvPr>
              <p:cNvSpPr/>
              <p:nvPr/>
            </p:nvSpPr>
            <p:spPr>
              <a:xfrm>
                <a:off x="5173234" y="2724962"/>
                <a:ext cx="1747466" cy="10903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solidFill>
                            <a:srgbClr val="FF0000"/>
                          </a:solidFill>
                          <a:latin typeface="Cambria Math" panose="02040503050406030204" pitchFamily="18" charset="0"/>
                          <a:cs typeface="Gill Sans" panose="020B0502020104020203" pitchFamily="34" charset="-79"/>
                        </a:rPr>
                        <m:t>r</m:t>
                      </m:r>
                      <m:r>
                        <a:rPr lang="en-US" sz="2400">
                          <a:solidFill>
                            <a:srgbClr val="000000"/>
                          </a:solidFill>
                          <a:latin typeface="Cambria Math" panose="02040503050406030204" pitchFamily="18" charset="0"/>
                          <a:cs typeface="Gill Sans" panose="020B0502020104020203" pitchFamily="34" charset="-79"/>
                        </a:rPr>
                        <m:t>=</m:t>
                      </m:r>
                      <m:f>
                        <m:fPr>
                          <m:ctrlPr>
                            <a:rPr lang="en-US" sz="2400" i="1">
                              <a:solidFill>
                                <a:srgbClr val="000000"/>
                              </a:solidFill>
                              <a:latin typeface="Cambria Math" panose="02040503050406030204" pitchFamily="18" charset="0"/>
                              <a:cs typeface="Gill Sans" panose="020B0502020104020203" pitchFamily="34" charset="-79"/>
                            </a:rPr>
                          </m:ctrlPr>
                        </m:fPr>
                        <m:num>
                          <m:func>
                            <m:funcPr>
                              <m:ctrlPr>
                                <a:rPr lang="en-US" sz="2400" i="1">
                                  <a:solidFill>
                                    <a:srgbClr val="000000"/>
                                  </a:solidFill>
                                  <a:latin typeface="Cambria Math" panose="02040503050406030204" pitchFamily="18" charset="0"/>
                                  <a:cs typeface="Gill Sans" panose="020B0502020104020203" pitchFamily="34" charset="-79"/>
                                </a:rPr>
                              </m:ctrlPr>
                            </m:funcPr>
                            <m:fName>
                              <m:r>
                                <m:rPr>
                                  <m:sty m:val="p"/>
                                </m:rPr>
                                <a:rPr lang="en-US" sz="2400">
                                  <a:solidFill>
                                    <a:srgbClr val="000000"/>
                                  </a:solidFill>
                                  <a:latin typeface="Cambria Math" panose="02040503050406030204" pitchFamily="18" charset="0"/>
                                  <a:cs typeface="Gill Sans" panose="020B0502020104020203" pitchFamily="34" charset="-79"/>
                                </a:rPr>
                                <m:t>ln</m:t>
                              </m:r>
                            </m:fName>
                            <m:e>
                              <m:d>
                                <m:dPr>
                                  <m:ctrlPr>
                                    <a:rPr lang="en-US" sz="2400" i="1">
                                      <a:solidFill>
                                        <a:srgbClr val="000000"/>
                                      </a:solidFill>
                                      <a:latin typeface="Cambria Math" panose="02040503050406030204" pitchFamily="18" charset="0"/>
                                      <a:cs typeface="Gill Sans" panose="020B0502020104020203" pitchFamily="34" charset="-79"/>
                                    </a:rPr>
                                  </m:ctrlPr>
                                </m:dPr>
                                <m:e>
                                  <m:f>
                                    <m:fPr>
                                      <m:ctrlPr>
                                        <a:rPr lang="en-US" sz="2400" i="1">
                                          <a:solidFill>
                                            <a:srgbClr val="000000"/>
                                          </a:solidFill>
                                          <a:latin typeface="Cambria Math" panose="02040503050406030204" pitchFamily="18" charset="0"/>
                                          <a:cs typeface="Gill Sans" panose="020B0502020104020203" pitchFamily="34" charset="-79"/>
                                        </a:rPr>
                                      </m:ctrlPr>
                                    </m:fPr>
                                    <m:num>
                                      <m:sSub>
                                        <m:sSubPr>
                                          <m:ctrlPr>
                                            <a:rPr lang="en-US" sz="2400" i="1">
                                              <a:solidFill>
                                                <a:srgbClr val="000000"/>
                                              </a:solidFill>
                                              <a:latin typeface="Cambria Math" panose="02040503050406030204" pitchFamily="18" charset="0"/>
                                              <a:cs typeface="Gill Sans" panose="020B0502020104020203" pitchFamily="34" charset="-79"/>
                                            </a:rPr>
                                          </m:ctrlPr>
                                        </m:sSubPr>
                                        <m:e>
                                          <m:r>
                                            <a:rPr lang="en-US" sz="2400" i="1">
                                              <a:solidFill>
                                                <a:srgbClr val="000000"/>
                                              </a:solidFill>
                                              <a:latin typeface="Cambria Math" panose="02040503050406030204" pitchFamily="18" charset="0"/>
                                              <a:cs typeface="Gill Sans" panose="020B0502020104020203" pitchFamily="34" charset="-79"/>
                                            </a:rPr>
                                            <m:t>𝑁</m:t>
                                          </m:r>
                                        </m:e>
                                        <m:sub>
                                          <m:r>
                                            <a:rPr lang="en-US" sz="2400" i="1">
                                              <a:solidFill>
                                                <a:srgbClr val="000000"/>
                                              </a:solidFill>
                                              <a:latin typeface="Cambria Math" panose="02040503050406030204" pitchFamily="18" charset="0"/>
                                              <a:cs typeface="Gill Sans" panose="020B0502020104020203" pitchFamily="34" charset="-79"/>
                                            </a:rPr>
                                            <m:t>𝑡</m:t>
                                          </m:r>
                                        </m:sub>
                                      </m:sSub>
                                    </m:num>
                                    <m:den>
                                      <m:sSub>
                                        <m:sSubPr>
                                          <m:ctrlPr>
                                            <a:rPr lang="en-US" sz="2400" i="1">
                                              <a:solidFill>
                                                <a:srgbClr val="000000"/>
                                              </a:solidFill>
                                              <a:latin typeface="Cambria Math" panose="02040503050406030204" pitchFamily="18" charset="0"/>
                                              <a:cs typeface="Gill Sans" panose="020B0502020104020203" pitchFamily="34" charset="-79"/>
                                            </a:rPr>
                                          </m:ctrlPr>
                                        </m:sSubPr>
                                        <m:e>
                                          <m:r>
                                            <a:rPr lang="en-US" sz="2400" i="1">
                                              <a:solidFill>
                                                <a:srgbClr val="000000"/>
                                              </a:solidFill>
                                              <a:latin typeface="Cambria Math" panose="02040503050406030204" pitchFamily="18" charset="0"/>
                                              <a:cs typeface="Gill Sans" panose="020B0502020104020203" pitchFamily="34" charset="-79"/>
                                            </a:rPr>
                                            <m:t>𝑁</m:t>
                                          </m:r>
                                        </m:e>
                                        <m:sub>
                                          <m:r>
                                            <a:rPr lang="en-US" sz="2400" i="1">
                                              <a:solidFill>
                                                <a:srgbClr val="000000"/>
                                              </a:solidFill>
                                              <a:latin typeface="Cambria Math" panose="02040503050406030204" pitchFamily="18" charset="0"/>
                                              <a:cs typeface="Gill Sans" panose="020B0502020104020203" pitchFamily="34" charset="-79"/>
                                            </a:rPr>
                                            <m:t>0</m:t>
                                          </m:r>
                                        </m:sub>
                                      </m:sSub>
                                    </m:den>
                                  </m:f>
                                </m:e>
                              </m:d>
                            </m:e>
                          </m:func>
                        </m:num>
                        <m:den>
                          <m:r>
                            <a:rPr lang="en-US" sz="2400" i="1">
                              <a:solidFill>
                                <a:srgbClr val="000000"/>
                              </a:solidFill>
                              <a:latin typeface="Cambria Math" panose="02040503050406030204" pitchFamily="18" charset="0"/>
                              <a:cs typeface="Gill Sans" panose="020B0502020104020203" pitchFamily="34" charset="-79"/>
                            </a:rPr>
                            <m:t>𝑡</m:t>
                          </m:r>
                        </m:den>
                      </m:f>
                    </m:oMath>
                  </m:oMathPara>
                </a14:m>
                <a:endParaRPr lang="en-US" sz="2400" dirty="0">
                  <a:solidFill>
                    <a:srgbClr val="000000"/>
                  </a:solidFill>
                  <a:latin typeface="Helvetica" pitchFamily="2" charset="0"/>
                  <a:cs typeface="Gill Sans" panose="020B0502020104020203" pitchFamily="34" charset="-79"/>
                </a:endParaRPr>
              </a:p>
            </p:txBody>
          </p:sp>
        </mc:Choice>
        <mc:Fallback>
          <p:sp>
            <p:nvSpPr>
              <p:cNvPr id="15" name="Rectangle 14">
                <a:extLst>
                  <a:ext uri="{FF2B5EF4-FFF2-40B4-BE49-F238E27FC236}">
                    <a16:creationId xmlns:a16="http://schemas.microsoft.com/office/drawing/2014/main" id="{388FD993-2C64-50BC-8BCF-A89EB4EDBF68}"/>
                  </a:ext>
                </a:extLst>
              </p:cNvPr>
              <p:cNvSpPr>
                <a:spLocks noRot="1" noChangeAspect="1" noMove="1" noResize="1" noEditPoints="1" noAdjustHandles="1" noChangeArrowheads="1" noChangeShapeType="1" noTextEdit="1"/>
              </p:cNvSpPr>
              <p:nvPr/>
            </p:nvSpPr>
            <p:spPr>
              <a:xfrm>
                <a:off x="5173234" y="2724962"/>
                <a:ext cx="1747466" cy="1090363"/>
              </a:xfrm>
              <a:prstGeom prst="rect">
                <a:avLst/>
              </a:prstGeom>
              <a:blipFill>
                <a:blip r:embed="rId4"/>
                <a:stretch>
                  <a:fillRect b="-3448"/>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3D2F91E3-CB15-8882-98D3-DAFD87960B02}"/>
              </a:ext>
            </a:extLst>
          </p:cNvPr>
          <p:cNvGrpSpPr/>
          <p:nvPr/>
        </p:nvGrpSpPr>
        <p:grpSpPr>
          <a:xfrm>
            <a:off x="6560215" y="270130"/>
            <a:ext cx="2457711" cy="1239874"/>
            <a:chOff x="1215596" y="1926752"/>
            <a:chExt cx="6467562" cy="3501271"/>
          </a:xfrm>
        </p:grpSpPr>
        <p:sp>
          <p:nvSpPr>
            <p:cNvPr id="22" name="Rectangle 21">
              <a:extLst>
                <a:ext uri="{FF2B5EF4-FFF2-40B4-BE49-F238E27FC236}">
                  <a16:creationId xmlns:a16="http://schemas.microsoft.com/office/drawing/2014/main" id="{946E2D2C-3C39-56CB-BC14-2971232A5553}"/>
                </a:ext>
              </a:extLst>
            </p:cNvPr>
            <p:cNvSpPr/>
            <p:nvPr/>
          </p:nvSpPr>
          <p:spPr>
            <a:xfrm>
              <a:off x="3333403" y="2896988"/>
              <a:ext cx="2560324" cy="25310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latin typeface="Helvetica" pitchFamily="2" charset="0"/>
                </a:rPr>
                <a:t>Madagascar</a:t>
              </a:r>
            </a:p>
            <a:p>
              <a:pPr algn="ctr"/>
              <a:r>
                <a:rPr lang="en-US" sz="1125" dirty="0">
                  <a:latin typeface="Helvetica" pitchFamily="2" charset="0"/>
                </a:rPr>
                <a:t>(N)</a:t>
              </a:r>
            </a:p>
          </p:txBody>
        </p:sp>
        <p:cxnSp>
          <p:nvCxnSpPr>
            <p:cNvPr id="23" name="Curved Connector 22">
              <a:extLst>
                <a:ext uri="{FF2B5EF4-FFF2-40B4-BE49-F238E27FC236}">
                  <a16:creationId xmlns:a16="http://schemas.microsoft.com/office/drawing/2014/main" id="{EFEBCF56-35AA-7983-3EF8-8773B1A161E5}"/>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08BD519-FAE0-2DE3-37B8-F89CD74D6C0F}"/>
                </a:ext>
              </a:extLst>
            </p:cNvPr>
            <p:cNvSpPr/>
            <p:nvPr/>
          </p:nvSpPr>
          <p:spPr>
            <a:xfrm>
              <a:off x="1215596" y="1926752"/>
              <a:ext cx="1612260" cy="782215"/>
            </a:xfrm>
            <a:prstGeom prst="rect">
              <a:avLst/>
            </a:prstGeom>
          </p:spPr>
          <p:txBody>
            <a:bodyPr wrap="none">
              <a:spAutoFit/>
            </a:bodyPr>
            <a:lstStyle/>
            <a:p>
              <a:pPr algn="ctr"/>
              <a:r>
                <a:rPr lang="en-US" sz="1200" b="1" dirty="0">
                  <a:latin typeface="Helvetica" pitchFamily="2" charset="0"/>
                </a:rPr>
                <a:t>births</a:t>
              </a:r>
              <a:endParaRPr lang="en-US" sz="1200" dirty="0">
                <a:latin typeface="Helvetica" pitchFamily="2" charset="0"/>
              </a:endParaRPr>
            </a:p>
          </p:txBody>
        </p:sp>
        <p:cxnSp>
          <p:nvCxnSpPr>
            <p:cNvPr id="25" name="Curved Connector 24">
              <a:extLst>
                <a:ext uri="{FF2B5EF4-FFF2-40B4-BE49-F238E27FC236}">
                  <a16:creationId xmlns:a16="http://schemas.microsoft.com/office/drawing/2014/main" id="{D5D6B9C6-971A-BADB-3378-88B6EAE308B1}"/>
                </a:ext>
              </a:extLst>
            </p:cNvPr>
            <p:cNvCxnSpPr>
              <a:cxnSpLocks/>
              <a:stCxn id="22" idx="3"/>
            </p:cNvCxnSpPr>
            <p:nvPr/>
          </p:nvCxnSpPr>
          <p:spPr>
            <a:xfrm>
              <a:off x="5893727" y="4162507"/>
              <a:ext cx="932041" cy="35863"/>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D54FC75-2BD3-BB1E-14B5-0522D273CA49}"/>
                </a:ext>
              </a:extLst>
            </p:cNvPr>
            <p:cNvSpPr/>
            <p:nvPr/>
          </p:nvSpPr>
          <p:spPr>
            <a:xfrm>
              <a:off x="5893727" y="2858382"/>
              <a:ext cx="1789431" cy="782215"/>
            </a:xfrm>
            <a:prstGeom prst="rect">
              <a:avLst/>
            </a:prstGeom>
          </p:spPr>
          <p:txBody>
            <a:bodyPr wrap="none">
              <a:spAutoFit/>
            </a:bodyPr>
            <a:lstStyle/>
            <a:p>
              <a:pPr algn="ctr"/>
              <a:r>
                <a:rPr lang="en-US" sz="1200" b="1" dirty="0">
                  <a:latin typeface="Helvetica" pitchFamily="2" charset="0"/>
                </a:rPr>
                <a:t>deaths</a:t>
              </a:r>
              <a:endParaRPr lang="en-US" sz="1200" dirty="0">
                <a:latin typeface="Helvetica" pitchFamily="2" charset="0"/>
              </a:endParaRPr>
            </a:p>
          </p:txBody>
        </p:sp>
      </p:grpSp>
    </p:spTree>
    <p:extLst>
      <p:ext uri="{BB962C8B-B14F-4D97-AF65-F5344CB8AC3E}">
        <p14:creationId xmlns:p14="http://schemas.microsoft.com/office/powerpoint/2010/main" val="3932368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670D7-7669-E39D-71E1-B181CBDD8E4E}"/>
              </a:ext>
            </a:extLst>
          </p:cNvPr>
          <p:cNvSpPr/>
          <p:nvPr/>
        </p:nvSpPr>
        <p:spPr>
          <a:xfrm>
            <a:off x="1092517" y="3163543"/>
            <a:ext cx="2079136" cy="553998"/>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pic>
        <p:nvPicPr>
          <p:cNvPr id="11" name="Picture 10">
            <a:extLst>
              <a:ext uri="{FF2B5EF4-FFF2-40B4-BE49-F238E27FC236}">
                <a16:creationId xmlns:a16="http://schemas.microsoft.com/office/drawing/2014/main" id="{9BABB3A7-352D-4BB5-5EB5-7B0E87F5A9DE}"/>
              </a:ext>
            </a:extLst>
          </p:cNvPr>
          <p:cNvPicPr>
            <a:picLocks noChangeAspect="1"/>
          </p:cNvPicPr>
          <p:nvPr/>
        </p:nvPicPr>
        <p:blipFill>
          <a:blip r:embed="rId2"/>
          <a:stretch>
            <a:fillRect/>
          </a:stretch>
        </p:blipFill>
        <p:spPr>
          <a:xfrm>
            <a:off x="106482" y="2197400"/>
            <a:ext cx="1537433" cy="2463200"/>
          </a:xfrm>
          <a:prstGeom prst="rect">
            <a:avLst/>
          </a:prstGeom>
        </p:spPr>
      </p:pic>
      <p:sp>
        <p:nvSpPr>
          <p:cNvPr id="12" name="Rectangle 11">
            <a:extLst>
              <a:ext uri="{FF2B5EF4-FFF2-40B4-BE49-F238E27FC236}">
                <a16:creationId xmlns:a16="http://schemas.microsoft.com/office/drawing/2014/main" id="{2415F543-10D8-EA8E-E999-EA2E605C8ACF}"/>
              </a:ext>
            </a:extLst>
          </p:cNvPr>
          <p:cNvSpPr/>
          <p:nvPr/>
        </p:nvSpPr>
        <p:spPr>
          <a:xfrm>
            <a:off x="219433" y="4865022"/>
            <a:ext cx="3429000" cy="923330"/>
          </a:xfrm>
          <a:prstGeom prst="rect">
            <a:avLst/>
          </a:prstGeom>
        </p:spPr>
        <p:txBody>
          <a:bodyPr>
            <a:spAutoFit/>
          </a:bodyPr>
          <a:lstStyle/>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1</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2</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r>
              <a:rPr lang="en-US" sz="1350" dirty="0">
                <a:solidFill>
                  <a:srgbClr val="000000"/>
                </a:solidFill>
                <a:latin typeface="Gill Sans" panose="020B0502020104020203" pitchFamily="34" charset="-79"/>
                <a:cs typeface="Gill Sans" panose="020B0502020104020203" pitchFamily="34" charset="-79"/>
              </a:rPr>
              <a:t>]=</a:t>
            </a:r>
            <a:r>
              <a:rPr lang="en-US" sz="1350" dirty="0">
                <a:solidFill>
                  <a:srgbClr val="000000"/>
                </a:solidFill>
                <a:latin typeface="STIXGeneral" pitchFamily="2" charset="2"/>
                <a:cs typeface="Gill Sans" panose="020B0502020104020203" pitchFamily="34" charset="-79"/>
              </a:rPr>
              <a:t>𝜆</a:t>
            </a:r>
            <a:r>
              <a:rPr lang="en-US" sz="1350" baseline="30000" dirty="0">
                <a:solidFill>
                  <a:srgbClr val="000000"/>
                </a:solidFill>
                <a:latin typeface="Gill Sans" panose="020B0502020104020203" pitchFamily="34" charset="-79"/>
                <a:cs typeface="Gill Sans" panose="020B0502020104020203" pitchFamily="34" charset="-79"/>
              </a:rPr>
              <a:t>2</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3</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baseline="30000" dirty="0">
                <a:solidFill>
                  <a:srgbClr val="000000"/>
                </a:solidFill>
                <a:latin typeface="Gill Sans" panose="020B0502020104020203" pitchFamily="34" charset="-79"/>
                <a:cs typeface="Gill Sans" panose="020B0502020104020203" pitchFamily="34" charset="-79"/>
              </a:rPr>
              <a:t>3</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err="1">
                <a:solidFill>
                  <a:srgbClr val="FF0000"/>
                </a:solidFill>
                <a:latin typeface="Gill Sans" panose="020B0502020104020203" pitchFamily="34" charset="-79"/>
                <a:cs typeface="Gill Sans" panose="020B0502020104020203" pitchFamily="34" charset="-79"/>
              </a:rPr>
              <a:t>N</a:t>
            </a:r>
            <a:r>
              <a:rPr lang="en-US" sz="1350" baseline="-25000" dirty="0" err="1">
                <a:solidFill>
                  <a:srgbClr val="FF0000"/>
                </a:solidFill>
                <a:latin typeface="Gill Sans" panose="020B0502020104020203" pitchFamily="34" charset="-79"/>
                <a:cs typeface="Gill Sans" panose="020B0502020104020203" pitchFamily="34" charset="-79"/>
              </a:rPr>
              <a:t>t</a:t>
            </a:r>
            <a:r>
              <a:rPr lang="en-US" sz="1350" dirty="0">
                <a:solidFill>
                  <a:srgbClr val="FF0000"/>
                </a:solidFill>
                <a:latin typeface="Gill Sans" panose="020B0502020104020203" pitchFamily="34" charset="-79"/>
                <a:cs typeface="Gill Sans" panose="020B0502020104020203" pitchFamily="34" charset="-79"/>
              </a:rPr>
              <a:t>= </a:t>
            </a:r>
            <a:r>
              <a:rPr lang="en-US" sz="1350" dirty="0">
                <a:solidFill>
                  <a:srgbClr val="FF0000"/>
                </a:solidFill>
                <a:latin typeface="STIXGeneral" pitchFamily="2" charset="2"/>
                <a:cs typeface="Gill Sans" panose="020B0502020104020203" pitchFamily="34" charset="-79"/>
              </a:rPr>
              <a:t>𝜆</a:t>
            </a:r>
            <a:r>
              <a:rPr lang="en-US" sz="1350" baseline="30000" dirty="0">
                <a:solidFill>
                  <a:srgbClr val="FF0000"/>
                </a:solidFill>
                <a:latin typeface="Gill Sans" panose="020B0502020104020203" pitchFamily="34" charset="-79"/>
                <a:cs typeface="Gill Sans" panose="020B0502020104020203" pitchFamily="34" charset="-79"/>
              </a:rPr>
              <a:t>t</a:t>
            </a:r>
            <a:r>
              <a:rPr lang="en-US" sz="1350" dirty="0">
                <a:solidFill>
                  <a:srgbClr val="FF0000"/>
                </a:solidFill>
                <a:latin typeface="Gill Sans" panose="020B0502020104020203" pitchFamily="34" charset="-79"/>
                <a:cs typeface="Gill Sans" panose="020B0502020104020203" pitchFamily="34" charset="-79"/>
              </a:rPr>
              <a:t>N</a:t>
            </a:r>
            <a:r>
              <a:rPr lang="en-US" sz="1350" baseline="-25000" dirty="0">
                <a:solidFill>
                  <a:srgbClr val="FF0000"/>
                </a:solidFill>
                <a:latin typeface="Gill Sans" panose="020B0502020104020203" pitchFamily="34" charset="-79"/>
                <a:cs typeface="Gill Sans" panose="020B0502020104020203" pitchFamily="34" charset="-79"/>
              </a:rPr>
              <a:t>0</a:t>
            </a:r>
            <a:endParaRPr lang="en-US" sz="1350" dirty="0">
              <a:solidFill>
                <a:srgbClr val="FF0000"/>
              </a:solidFill>
              <a:latin typeface="Gill Sans" panose="020B0502020104020203" pitchFamily="34" charset="-79"/>
              <a:cs typeface="Gill Sans" panose="020B0502020104020203" pitchFamily="34" charset="-79"/>
            </a:endParaRPr>
          </a:p>
        </p:txBody>
      </p:sp>
      <p:sp>
        <p:nvSpPr>
          <p:cNvPr id="13" name="Rectangle 12">
            <a:extLst>
              <a:ext uri="{FF2B5EF4-FFF2-40B4-BE49-F238E27FC236}">
                <a16:creationId xmlns:a16="http://schemas.microsoft.com/office/drawing/2014/main" id="{BDB32E59-6FE2-8062-A797-66F9B9ECD4B6}"/>
              </a:ext>
            </a:extLst>
          </p:cNvPr>
          <p:cNvSpPr/>
          <p:nvPr/>
        </p:nvSpPr>
        <p:spPr>
          <a:xfrm>
            <a:off x="301002" y="1902357"/>
            <a:ext cx="1271502" cy="300082"/>
          </a:xfrm>
          <a:prstGeom prst="rect">
            <a:avLst/>
          </a:prstGeom>
        </p:spPr>
        <p:txBody>
          <a:bodyPr wrap="none">
            <a:spAutoFit/>
          </a:bodyPr>
          <a:lstStyle/>
          <a:p>
            <a:r>
              <a:rPr lang="en-US" sz="1350" b="1" dirty="0">
                <a:latin typeface="Helvetica" pitchFamily="2" charset="0"/>
              </a:rPr>
              <a:t>Discrete time</a:t>
            </a:r>
          </a:p>
        </p:txBody>
      </p:sp>
      <p:sp>
        <p:nvSpPr>
          <p:cNvPr id="20" name="Rectangle 19">
            <a:extLst>
              <a:ext uri="{FF2B5EF4-FFF2-40B4-BE49-F238E27FC236}">
                <a16:creationId xmlns:a16="http://schemas.microsoft.com/office/drawing/2014/main" id="{C6E7EF70-772A-9B49-1C17-E61F7B95295B}"/>
              </a:ext>
            </a:extLst>
          </p:cNvPr>
          <p:cNvSpPr/>
          <p:nvPr/>
        </p:nvSpPr>
        <p:spPr>
          <a:xfrm>
            <a:off x="3252449" y="1953292"/>
            <a:ext cx="1550424" cy="300082"/>
          </a:xfrm>
          <a:prstGeom prst="rect">
            <a:avLst/>
          </a:prstGeom>
        </p:spPr>
        <p:txBody>
          <a:bodyPr wrap="none">
            <a:spAutoFit/>
          </a:bodyPr>
          <a:lstStyle/>
          <a:p>
            <a:r>
              <a:rPr lang="en-US" sz="1350" b="1" dirty="0">
                <a:latin typeface="Helvetica" pitchFamily="2" charset="0"/>
              </a:rPr>
              <a:t>Continuous time</a:t>
            </a:r>
          </a:p>
        </p:txBody>
      </p:sp>
      <p:sp>
        <p:nvSpPr>
          <p:cNvPr id="25" name="Rectangle 24">
            <a:extLst>
              <a:ext uri="{FF2B5EF4-FFF2-40B4-BE49-F238E27FC236}">
                <a16:creationId xmlns:a16="http://schemas.microsoft.com/office/drawing/2014/main" id="{961E38A1-3935-ACEF-24D2-64C1F2D93ADD}"/>
              </a:ext>
            </a:extLst>
          </p:cNvPr>
          <p:cNvSpPr/>
          <p:nvPr/>
        </p:nvSpPr>
        <p:spPr>
          <a:xfrm>
            <a:off x="3252449" y="1953292"/>
            <a:ext cx="1550424" cy="300082"/>
          </a:xfrm>
          <a:prstGeom prst="rect">
            <a:avLst/>
          </a:prstGeom>
        </p:spPr>
        <p:txBody>
          <a:bodyPr wrap="none">
            <a:spAutoFit/>
          </a:bodyPr>
          <a:lstStyle/>
          <a:p>
            <a:r>
              <a:rPr lang="en-US" sz="1350" b="1" dirty="0">
                <a:latin typeface="Helvetica" pitchFamily="2" charset="0"/>
              </a:rPr>
              <a:t>Continuous time</a:t>
            </a:r>
          </a:p>
        </p:txBody>
      </p:sp>
      <p:sp>
        <p:nvSpPr>
          <p:cNvPr id="26" name="Rectangle 25">
            <a:extLst>
              <a:ext uri="{FF2B5EF4-FFF2-40B4-BE49-F238E27FC236}">
                <a16:creationId xmlns:a16="http://schemas.microsoft.com/office/drawing/2014/main" id="{B61955C4-66D0-8455-2669-720C25C838A6}"/>
              </a:ext>
            </a:extLst>
          </p:cNvPr>
          <p:cNvSpPr/>
          <p:nvPr/>
        </p:nvSpPr>
        <p:spPr>
          <a:xfrm>
            <a:off x="3252448" y="2222576"/>
            <a:ext cx="2564151" cy="3323987"/>
          </a:xfrm>
          <a:prstGeom prst="rect">
            <a:avLst/>
          </a:prstGeom>
        </p:spPr>
        <p:txBody>
          <a:bodyPr wrap="square">
            <a:spAutoFit/>
          </a:bodyPr>
          <a:lstStyle/>
          <a:p>
            <a:r>
              <a:rPr lang="en-US" sz="1350" dirty="0" err="1">
                <a:solidFill>
                  <a:srgbClr val="000000"/>
                </a:solidFill>
                <a:latin typeface="Helvetica" pitchFamily="2" charset="0"/>
                <a:cs typeface="Gill Sans" panose="020B0502020104020203" pitchFamily="34" charset="-79"/>
              </a:rPr>
              <a:t>dN</a:t>
            </a:r>
            <a:r>
              <a:rPr lang="en-US" sz="1350" dirty="0">
                <a:solidFill>
                  <a:srgbClr val="000000"/>
                </a:solidFill>
                <a:latin typeface="Helvetica" pitchFamily="2" charset="0"/>
                <a:cs typeface="Gill Sans" panose="020B0502020104020203" pitchFamily="34" charset="-79"/>
              </a:rPr>
              <a:t>(t)/dt = </a:t>
            </a:r>
            <a:r>
              <a:rPr lang="en-US" sz="1350" dirty="0" err="1">
                <a:solidFill>
                  <a:srgbClr val="000000"/>
                </a:solidFill>
                <a:latin typeface="Helvetica" pitchFamily="2" charset="0"/>
                <a:cs typeface="Gill Sans" panose="020B0502020104020203" pitchFamily="34" charset="-79"/>
              </a:rPr>
              <a:t>rN</a:t>
            </a:r>
            <a:r>
              <a:rPr lang="en-US" sz="1350" dirty="0">
                <a:solidFill>
                  <a:srgbClr val="000000"/>
                </a:solidFill>
                <a:latin typeface="Helvetica" pitchFamily="2" charset="0"/>
                <a:cs typeface="Gill Sans" panose="020B0502020104020203" pitchFamily="34" charset="-79"/>
              </a:rPr>
              <a:t>(t)</a:t>
            </a:r>
          </a:p>
          <a:p>
            <a:endParaRPr lang="en-US" sz="1875" dirty="0">
              <a:solidFill>
                <a:srgbClr val="000000"/>
              </a:solidFill>
              <a:latin typeface="Helvetica" pitchFamily="2" charset="0"/>
              <a:cs typeface="Gill Sans" panose="020B0502020104020203" pitchFamily="34" charset="-79"/>
            </a:endParaRPr>
          </a:p>
          <a:p>
            <a:r>
              <a:rPr lang="en-US" sz="1350" i="1" dirty="0">
                <a:solidFill>
                  <a:srgbClr val="000000"/>
                </a:solidFill>
                <a:latin typeface="Helvetica" pitchFamily="2" charset="0"/>
                <a:cs typeface="Gill Sans" panose="020B0502020104020203" pitchFamily="34" charset="-79"/>
              </a:rPr>
              <a:t>Separation of variables: </a:t>
            </a:r>
            <a:endParaRPr lang="en-US" sz="1350" dirty="0">
              <a:solidFill>
                <a:srgbClr val="000000"/>
              </a:solidFill>
              <a:latin typeface="Helvetica" pitchFamily="2" charset="0"/>
              <a:cs typeface="Gill Sans" panose="020B0502020104020203" pitchFamily="34" charset="-79"/>
            </a:endParaRPr>
          </a:p>
          <a:p>
            <a:r>
              <a:rPr lang="en-US" sz="1350" dirty="0" err="1">
                <a:solidFill>
                  <a:srgbClr val="000000"/>
                </a:solidFill>
                <a:latin typeface="Helvetica" pitchFamily="2" charset="0"/>
                <a:cs typeface="Gill Sans" panose="020B0502020104020203" pitchFamily="34" charset="-79"/>
              </a:rPr>
              <a:t>dN</a:t>
            </a:r>
            <a:r>
              <a:rPr lang="en-US" sz="1350" dirty="0">
                <a:solidFill>
                  <a:srgbClr val="000000"/>
                </a:solidFill>
                <a:latin typeface="Helvetica" pitchFamily="2" charset="0"/>
                <a:cs typeface="Gill Sans" panose="020B0502020104020203" pitchFamily="34" charset="-79"/>
              </a:rPr>
              <a:t>(t)/N(t) = r dt </a:t>
            </a:r>
          </a:p>
          <a:p>
            <a:endParaRPr lang="en-US" sz="1875" dirty="0">
              <a:solidFill>
                <a:srgbClr val="000000"/>
              </a:solidFill>
              <a:latin typeface="Helvetica" pitchFamily="2" charset="0"/>
              <a:cs typeface="Gill Sans" panose="020B0502020104020203" pitchFamily="34" charset="-79"/>
            </a:endParaRPr>
          </a:p>
          <a:p>
            <a:r>
              <a:rPr lang="en-US" sz="1350" i="1" dirty="0">
                <a:solidFill>
                  <a:srgbClr val="000000"/>
                </a:solidFill>
                <a:latin typeface="Helvetica" pitchFamily="2" charset="0"/>
                <a:cs typeface="Gill Sans" panose="020B0502020104020203" pitchFamily="34" charset="-79"/>
              </a:rPr>
              <a:t>Integrate both sides:  </a:t>
            </a:r>
            <a:endParaRPr lang="en-US" sz="1350" dirty="0">
              <a:solidFill>
                <a:srgbClr val="000000"/>
              </a:solidFill>
              <a:latin typeface="Helvetica" pitchFamily="2" charset="0"/>
              <a:cs typeface="Gill Sans" panose="020B0502020104020203" pitchFamily="34" charset="-79"/>
            </a:endParaRPr>
          </a:p>
          <a:p>
            <a:r>
              <a:rPr lang="en-US" sz="1350" dirty="0">
                <a:solidFill>
                  <a:srgbClr val="000000"/>
                </a:solidFill>
                <a:latin typeface="Helvetica" pitchFamily="2" charset="0"/>
                <a:cs typeface="Gill Sans" panose="020B0502020104020203" pitchFamily="34" charset="-79"/>
              </a:rPr>
              <a:t>∫ </a:t>
            </a:r>
            <a:r>
              <a:rPr lang="en-US" sz="1350" dirty="0" err="1">
                <a:solidFill>
                  <a:srgbClr val="000000"/>
                </a:solidFill>
                <a:latin typeface="Helvetica" pitchFamily="2" charset="0"/>
                <a:cs typeface="Gill Sans" panose="020B0502020104020203" pitchFamily="34" charset="-79"/>
              </a:rPr>
              <a:t>dN</a:t>
            </a:r>
            <a:r>
              <a:rPr lang="en-US" sz="1350" dirty="0">
                <a:solidFill>
                  <a:srgbClr val="000000"/>
                </a:solidFill>
                <a:latin typeface="Helvetica" pitchFamily="2" charset="0"/>
                <a:cs typeface="Gill Sans" panose="020B0502020104020203" pitchFamily="34" charset="-79"/>
              </a:rPr>
              <a:t>(t)/N(t) = ∫ r dt</a:t>
            </a:r>
          </a:p>
          <a:p>
            <a:endParaRPr lang="en-US" sz="1875" dirty="0">
              <a:solidFill>
                <a:srgbClr val="000000"/>
              </a:solidFill>
              <a:latin typeface="Helvetica" pitchFamily="2" charset="0"/>
              <a:cs typeface="Gill Sans" panose="020B0502020104020203" pitchFamily="34" charset="-79"/>
            </a:endParaRPr>
          </a:p>
          <a:p>
            <a:r>
              <a:rPr lang="en-US" sz="1350" i="1" dirty="0">
                <a:solidFill>
                  <a:srgbClr val="000000"/>
                </a:solidFill>
                <a:latin typeface="Helvetica" pitchFamily="2" charset="0"/>
                <a:cs typeface="Gill Sans" panose="020B0502020104020203" pitchFamily="34" charset="-79"/>
              </a:rPr>
              <a:t>By definition: </a:t>
            </a:r>
            <a:endParaRPr lang="en-US" sz="1350" dirty="0">
              <a:solidFill>
                <a:srgbClr val="000000"/>
              </a:solidFill>
              <a:latin typeface="Helvetica" pitchFamily="2" charset="0"/>
              <a:cs typeface="Gill Sans" panose="020B0502020104020203" pitchFamily="34" charset="-79"/>
            </a:endParaRPr>
          </a:p>
          <a:p>
            <a:r>
              <a:rPr lang="en-US" sz="1350" dirty="0">
                <a:solidFill>
                  <a:srgbClr val="000000"/>
                </a:solidFill>
                <a:latin typeface="Helvetica" pitchFamily="2" charset="0"/>
                <a:cs typeface="Gill Sans" panose="020B0502020104020203" pitchFamily="34" charset="-79"/>
              </a:rPr>
              <a:t>log(N(t)) = rt + c</a:t>
            </a:r>
          </a:p>
          <a:p>
            <a:endParaRPr lang="en-US" sz="1875" dirty="0">
              <a:solidFill>
                <a:srgbClr val="000000"/>
              </a:solidFill>
              <a:latin typeface="Helvetica" pitchFamily="2" charset="0"/>
              <a:cs typeface="Gill Sans" panose="020B0502020104020203" pitchFamily="34" charset="-79"/>
            </a:endParaRPr>
          </a:p>
          <a:p>
            <a:r>
              <a:rPr lang="en-US" sz="1350" i="1" dirty="0">
                <a:solidFill>
                  <a:srgbClr val="000000"/>
                </a:solidFill>
                <a:latin typeface="Helvetica" pitchFamily="2" charset="0"/>
                <a:cs typeface="Gill Sans" panose="020B0502020104020203" pitchFamily="34" charset="-79"/>
              </a:rPr>
              <a:t>Take exponentials: </a:t>
            </a:r>
            <a:endParaRPr lang="en-US" sz="1350" dirty="0">
              <a:solidFill>
                <a:srgbClr val="000000"/>
              </a:solidFill>
              <a:latin typeface="Helvetica" pitchFamily="2" charset="0"/>
              <a:cs typeface="Gill Sans" panose="020B0502020104020203" pitchFamily="34" charset="-79"/>
            </a:endParaRPr>
          </a:p>
          <a:p>
            <a:r>
              <a:rPr lang="en-US" sz="1350" dirty="0">
                <a:solidFill>
                  <a:srgbClr val="000000"/>
                </a:solidFill>
                <a:latin typeface="Helvetica" pitchFamily="2" charset="0"/>
                <a:cs typeface="Gill Sans" panose="020B0502020104020203" pitchFamily="34" charset="-79"/>
              </a:rPr>
              <a:t>N(t) = </a:t>
            </a:r>
            <a:r>
              <a:rPr lang="en-US" sz="1350" dirty="0" err="1">
                <a:solidFill>
                  <a:srgbClr val="000000"/>
                </a:solidFill>
                <a:latin typeface="Helvetica" pitchFamily="2" charset="0"/>
                <a:cs typeface="Gill Sans" panose="020B0502020104020203" pitchFamily="34" charset="-79"/>
              </a:rPr>
              <a:t>e</a:t>
            </a:r>
            <a:r>
              <a:rPr lang="en-US" sz="1350" baseline="30000" dirty="0" err="1">
                <a:solidFill>
                  <a:srgbClr val="000000"/>
                </a:solidFill>
                <a:latin typeface="Helvetica" pitchFamily="2" charset="0"/>
                <a:cs typeface="Gill Sans" panose="020B0502020104020203" pitchFamily="34" charset="-79"/>
              </a:rPr>
              <a:t>rt</a:t>
            </a:r>
            <a:r>
              <a:rPr lang="en-US" sz="1350" baseline="30000" dirty="0">
                <a:solidFill>
                  <a:srgbClr val="000000"/>
                </a:solidFill>
                <a:latin typeface="Helvetica" pitchFamily="2" charset="0"/>
                <a:cs typeface="Gill Sans" panose="020B0502020104020203" pitchFamily="34" charset="-79"/>
              </a:rPr>
              <a:t> + c </a:t>
            </a:r>
            <a:r>
              <a:rPr lang="en-US" sz="1350" dirty="0">
                <a:solidFill>
                  <a:srgbClr val="000000"/>
                </a:solidFill>
                <a:latin typeface="Helvetica" pitchFamily="2" charset="0"/>
                <a:cs typeface="Gill Sans" panose="020B0502020104020203" pitchFamily="34" charset="-79"/>
              </a:rPr>
              <a:t>= Ce</a:t>
            </a:r>
            <a:r>
              <a:rPr lang="en-US" sz="1350" baseline="30000" dirty="0">
                <a:solidFill>
                  <a:srgbClr val="000000"/>
                </a:solidFill>
                <a:latin typeface="Helvetica" pitchFamily="2" charset="0"/>
                <a:cs typeface="Gill Sans" panose="020B0502020104020203" pitchFamily="34" charset="-79"/>
              </a:rPr>
              <a:t>rt </a:t>
            </a:r>
            <a:endParaRPr lang="en-US" sz="1350" dirty="0">
              <a:solidFill>
                <a:srgbClr val="000000"/>
              </a:solidFill>
              <a:latin typeface="Helvetica" pitchFamily="2" charset="0"/>
              <a:cs typeface="Gill Sans" panose="020B0502020104020203" pitchFamily="34" charset="-79"/>
            </a:endParaRPr>
          </a:p>
          <a:p>
            <a:r>
              <a:rPr lang="en-US" sz="1350" dirty="0">
                <a:solidFill>
                  <a:srgbClr val="FF0000"/>
                </a:solidFill>
                <a:latin typeface="Helvetica" pitchFamily="2" charset="0"/>
                <a:cs typeface="Gill Sans" panose="020B0502020104020203" pitchFamily="34" charset="-79"/>
              </a:rPr>
              <a:t>N(t)</a:t>
            </a:r>
            <a:r>
              <a:rPr lang="en-US" sz="1350" baseline="30000" dirty="0">
                <a:solidFill>
                  <a:srgbClr val="FF0000"/>
                </a:solidFill>
                <a:latin typeface="Helvetica" pitchFamily="2" charset="0"/>
                <a:cs typeface="Gill Sans" panose="020B0502020104020203" pitchFamily="34" charset="-79"/>
              </a:rPr>
              <a:t>  </a:t>
            </a:r>
            <a:r>
              <a:rPr lang="en-US" sz="1350" dirty="0">
                <a:solidFill>
                  <a:srgbClr val="FF0000"/>
                </a:solidFill>
                <a:latin typeface="Helvetica" pitchFamily="2" charset="0"/>
                <a:cs typeface="Gill Sans" panose="020B0502020104020203" pitchFamily="34" charset="-79"/>
              </a:rPr>
              <a:t>= N(0)</a:t>
            </a:r>
            <a:r>
              <a:rPr lang="en-US" sz="1350" dirty="0" err="1">
                <a:solidFill>
                  <a:srgbClr val="FF0000"/>
                </a:solidFill>
                <a:latin typeface="Helvetica" pitchFamily="2" charset="0"/>
                <a:cs typeface="Gill Sans" panose="020B0502020104020203" pitchFamily="34" charset="-79"/>
              </a:rPr>
              <a:t>e</a:t>
            </a:r>
            <a:r>
              <a:rPr lang="en-US" sz="1350" baseline="30000" dirty="0" err="1">
                <a:solidFill>
                  <a:srgbClr val="FF0000"/>
                </a:solidFill>
                <a:latin typeface="Helvetica" pitchFamily="2" charset="0"/>
                <a:cs typeface="Gill Sans" panose="020B0502020104020203" pitchFamily="34" charset="-79"/>
              </a:rPr>
              <a:t>rt</a:t>
            </a:r>
            <a:endParaRPr lang="en-US" sz="1350" dirty="0">
              <a:solidFill>
                <a:srgbClr val="FF0000"/>
              </a:solidFill>
              <a:latin typeface="Helvetica" pitchFamily="2" charset="0"/>
              <a:cs typeface="Gill Sans" panose="020B0502020104020203" pitchFamily="34" charset="-79"/>
            </a:endParaRPr>
          </a:p>
        </p:txBody>
      </p:sp>
      <p:sp>
        <p:nvSpPr>
          <p:cNvPr id="15" name="Title 1">
            <a:extLst>
              <a:ext uri="{FF2B5EF4-FFF2-40B4-BE49-F238E27FC236}">
                <a16:creationId xmlns:a16="http://schemas.microsoft.com/office/drawing/2014/main" id="{13ADA6CF-2876-627D-A0B8-D4B238AA74CE}"/>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grpSp>
        <p:nvGrpSpPr>
          <p:cNvPr id="2" name="Group 1">
            <a:extLst>
              <a:ext uri="{FF2B5EF4-FFF2-40B4-BE49-F238E27FC236}">
                <a16:creationId xmlns:a16="http://schemas.microsoft.com/office/drawing/2014/main" id="{44734BA6-F8ED-2716-D434-5CFFEA8575F6}"/>
              </a:ext>
            </a:extLst>
          </p:cNvPr>
          <p:cNvGrpSpPr/>
          <p:nvPr/>
        </p:nvGrpSpPr>
        <p:grpSpPr>
          <a:xfrm>
            <a:off x="6560215" y="270130"/>
            <a:ext cx="2457711" cy="1239874"/>
            <a:chOff x="1215596" y="1926752"/>
            <a:chExt cx="6467562" cy="3501271"/>
          </a:xfrm>
        </p:grpSpPr>
        <p:sp>
          <p:nvSpPr>
            <p:cNvPr id="3" name="Rectangle 2">
              <a:extLst>
                <a:ext uri="{FF2B5EF4-FFF2-40B4-BE49-F238E27FC236}">
                  <a16:creationId xmlns:a16="http://schemas.microsoft.com/office/drawing/2014/main" id="{A6280151-D3DC-19F8-6281-6DA2C3E10E67}"/>
                </a:ext>
              </a:extLst>
            </p:cNvPr>
            <p:cNvSpPr/>
            <p:nvPr/>
          </p:nvSpPr>
          <p:spPr>
            <a:xfrm>
              <a:off x="3333403" y="2896988"/>
              <a:ext cx="2560324" cy="25310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latin typeface="Helvetica" pitchFamily="2" charset="0"/>
                </a:rPr>
                <a:t>Madagascar</a:t>
              </a:r>
            </a:p>
            <a:p>
              <a:pPr algn="ctr"/>
              <a:r>
                <a:rPr lang="en-US" sz="1125" dirty="0">
                  <a:latin typeface="Helvetica" pitchFamily="2" charset="0"/>
                </a:rPr>
                <a:t>(N)</a:t>
              </a:r>
            </a:p>
          </p:txBody>
        </p:sp>
        <p:cxnSp>
          <p:nvCxnSpPr>
            <p:cNvPr id="14" name="Curved Connector 13">
              <a:extLst>
                <a:ext uri="{FF2B5EF4-FFF2-40B4-BE49-F238E27FC236}">
                  <a16:creationId xmlns:a16="http://schemas.microsoft.com/office/drawing/2014/main" id="{52AC7284-2B69-2690-044B-E848BEF940F3}"/>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C764572-5CDF-C06F-1887-0AA4B8311C53}"/>
                </a:ext>
              </a:extLst>
            </p:cNvPr>
            <p:cNvSpPr/>
            <p:nvPr/>
          </p:nvSpPr>
          <p:spPr>
            <a:xfrm>
              <a:off x="1215596" y="1926752"/>
              <a:ext cx="1612260" cy="782215"/>
            </a:xfrm>
            <a:prstGeom prst="rect">
              <a:avLst/>
            </a:prstGeom>
          </p:spPr>
          <p:txBody>
            <a:bodyPr wrap="none">
              <a:spAutoFit/>
            </a:bodyPr>
            <a:lstStyle/>
            <a:p>
              <a:pPr algn="ctr"/>
              <a:r>
                <a:rPr lang="en-US" sz="1200" b="1" dirty="0">
                  <a:latin typeface="Helvetica" pitchFamily="2" charset="0"/>
                </a:rPr>
                <a:t>births</a:t>
              </a:r>
              <a:endParaRPr lang="en-US" sz="1200" dirty="0">
                <a:latin typeface="Helvetica" pitchFamily="2" charset="0"/>
              </a:endParaRPr>
            </a:p>
          </p:txBody>
        </p:sp>
        <p:cxnSp>
          <p:nvCxnSpPr>
            <p:cNvPr id="17" name="Curved Connector 16">
              <a:extLst>
                <a:ext uri="{FF2B5EF4-FFF2-40B4-BE49-F238E27FC236}">
                  <a16:creationId xmlns:a16="http://schemas.microsoft.com/office/drawing/2014/main" id="{B142E16F-87B0-DF08-E54D-8A470EC5BBBD}"/>
                </a:ext>
              </a:extLst>
            </p:cNvPr>
            <p:cNvCxnSpPr>
              <a:cxnSpLocks/>
              <a:stCxn id="3" idx="3"/>
            </p:cNvCxnSpPr>
            <p:nvPr/>
          </p:nvCxnSpPr>
          <p:spPr>
            <a:xfrm>
              <a:off x="5893727" y="4162507"/>
              <a:ext cx="932041" cy="35863"/>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23A4967-F9B7-E95D-FA2A-88EC878F6904}"/>
                </a:ext>
              </a:extLst>
            </p:cNvPr>
            <p:cNvSpPr/>
            <p:nvPr/>
          </p:nvSpPr>
          <p:spPr>
            <a:xfrm>
              <a:off x="5893727" y="2858382"/>
              <a:ext cx="1789431" cy="782215"/>
            </a:xfrm>
            <a:prstGeom prst="rect">
              <a:avLst/>
            </a:prstGeom>
          </p:spPr>
          <p:txBody>
            <a:bodyPr wrap="none">
              <a:spAutoFit/>
            </a:bodyPr>
            <a:lstStyle/>
            <a:p>
              <a:pPr algn="ctr"/>
              <a:r>
                <a:rPr lang="en-US" sz="1200" b="1" dirty="0">
                  <a:latin typeface="Helvetica" pitchFamily="2" charset="0"/>
                </a:rPr>
                <a:t>deaths</a:t>
              </a:r>
              <a:endParaRPr lang="en-US" sz="1200" dirty="0">
                <a:latin typeface="Helvetica" pitchFamily="2" charset="0"/>
              </a:endParaRPr>
            </a:p>
          </p:txBody>
        </p:sp>
      </p:grpSp>
    </p:spTree>
    <p:extLst>
      <p:ext uri="{BB962C8B-B14F-4D97-AF65-F5344CB8AC3E}">
        <p14:creationId xmlns:p14="http://schemas.microsoft.com/office/powerpoint/2010/main" val="2710700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5362B2-40B3-7BDA-1122-4DF57E87393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sp>
        <p:nvSpPr>
          <p:cNvPr id="5" name="Rectangle 4">
            <a:extLst>
              <a:ext uri="{FF2B5EF4-FFF2-40B4-BE49-F238E27FC236}">
                <a16:creationId xmlns:a16="http://schemas.microsoft.com/office/drawing/2014/main" id="{526505F3-ECE5-EA20-E7BC-BB254D8864F7}"/>
              </a:ext>
            </a:extLst>
          </p:cNvPr>
          <p:cNvSpPr/>
          <p:nvPr/>
        </p:nvSpPr>
        <p:spPr>
          <a:xfrm>
            <a:off x="1092517" y="3163543"/>
            <a:ext cx="2079136" cy="553998"/>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pic>
        <p:nvPicPr>
          <p:cNvPr id="6" name="Picture 5">
            <a:extLst>
              <a:ext uri="{FF2B5EF4-FFF2-40B4-BE49-F238E27FC236}">
                <a16:creationId xmlns:a16="http://schemas.microsoft.com/office/drawing/2014/main" id="{0D143C0F-C187-D82C-2009-64ABE54AA95C}"/>
              </a:ext>
            </a:extLst>
          </p:cNvPr>
          <p:cNvPicPr>
            <a:picLocks noChangeAspect="1"/>
          </p:cNvPicPr>
          <p:nvPr/>
        </p:nvPicPr>
        <p:blipFill>
          <a:blip r:embed="rId2"/>
          <a:stretch>
            <a:fillRect/>
          </a:stretch>
        </p:blipFill>
        <p:spPr>
          <a:xfrm>
            <a:off x="106482" y="2197400"/>
            <a:ext cx="1537433" cy="2463200"/>
          </a:xfrm>
          <a:prstGeom prst="rect">
            <a:avLst/>
          </a:prstGeom>
        </p:spPr>
      </p:pic>
      <p:sp>
        <p:nvSpPr>
          <p:cNvPr id="7" name="Rectangle 6">
            <a:extLst>
              <a:ext uri="{FF2B5EF4-FFF2-40B4-BE49-F238E27FC236}">
                <a16:creationId xmlns:a16="http://schemas.microsoft.com/office/drawing/2014/main" id="{65106391-0D5D-4FB4-B1DD-1ED93402DAFD}"/>
              </a:ext>
            </a:extLst>
          </p:cNvPr>
          <p:cNvSpPr/>
          <p:nvPr/>
        </p:nvSpPr>
        <p:spPr>
          <a:xfrm>
            <a:off x="219433" y="4865022"/>
            <a:ext cx="3429000" cy="923330"/>
          </a:xfrm>
          <a:prstGeom prst="rect">
            <a:avLst/>
          </a:prstGeom>
        </p:spPr>
        <p:txBody>
          <a:bodyPr>
            <a:spAutoFit/>
          </a:bodyPr>
          <a:lstStyle/>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1</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2</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a:t>
            </a:r>
            <a:r>
              <a:rPr lang="en-US" sz="1350" dirty="0">
                <a:solidFill>
                  <a:srgbClr val="000000"/>
                </a:solidFill>
                <a:latin typeface="STIXGeneral" pitchFamily="2" charset="2"/>
                <a:cs typeface="Gill Sans" panose="020B0502020104020203" pitchFamily="34" charset="-79"/>
              </a:rPr>
              <a:t>𝜆</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r>
              <a:rPr lang="en-US" sz="1350" dirty="0">
                <a:solidFill>
                  <a:srgbClr val="000000"/>
                </a:solidFill>
                <a:latin typeface="Gill Sans" panose="020B0502020104020203" pitchFamily="34" charset="-79"/>
                <a:cs typeface="Gill Sans" panose="020B0502020104020203" pitchFamily="34" charset="-79"/>
              </a:rPr>
              <a:t>]=</a:t>
            </a:r>
            <a:r>
              <a:rPr lang="en-US" sz="1350" dirty="0">
                <a:solidFill>
                  <a:srgbClr val="000000"/>
                </a:solidFill>
                <a:latin typeface="STIXGeneral" pitchFamily="2" charset="2"/>
                <a:cs typeface="Gill Sans" panose="020B0502020104020203" pitchFamily="34" charset="-79"/>
              </a:rPr>
              <a:t>𝜆</a:t>
            </a:r>
            <a:r>
              <a:rPr lang="en-US" sz="1350" baseline="30000" dirty="0">
                <a:solidFill>
                  <a:srgbClr val="000000"/>
                </a:solidFill>
                <a:latin typeface="Gill Sans" panose="020B0502020104020203" pitchFamily="34" charset="-79"/>
                <a:cs typeface="Gill Sans" panose="020B0502020104020203" pitchFamily="34" charset="-79"/>
              </a:rPr>
              <a:t>2</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3</a:t>
            </a:r>
            <a:r>
              <a:rPr lang="en-US" sz="1350" dirty="0">
                <a:solidFill>
                  <a:srgbClr val="000000"/>
                </a:solidFill>
                <a:latin typeface="Gill Sans" panose="020B0502020104020203" pitchFamily="34" charset="-79"/>
                <a:cs typeface="Gill Sans" panose="020B0502020104020203" pitchFamily="34" charset="-79"/>
              </a:rPr>
              <a:t>= </a:t>
            </a:r>
            <a:r>
              <a:rPr lang="en-US" sz="1350" dirty="0">
                <a:solidFill>
                  <a:srgbClr val="000000"/>
                </a:solidFill>
                <a:latin typeface="STIXGeneral" pitchFamily="2" charset="2"/>
                <a:cs typeface="Gill Sans" panose="020B0502020104020203" pitchFamily="34" charset="-79"/>
              </a:rPr>
              <a:t>𝜆</a:t>
            </a:r>
            <a:r>
              <a:rPr lang="en-US" sz="1350" baseline="30000" dirty="0">
                <a:solidFill>
                  <a:srgbClr val="000000"/>
                </a:solidFill>
                <a:latin typeface="Gill Sans" panose="020B0502020104020203" pitchFamily="34" charset="-79"/>
                <a:cs typeface="Gill Sans" panose="020B0502020104020203" pitchFamily="34" charset="-79"/>
              </a:rPr>
              <a:t>3</a:t>
            </a:r>
            <a:r>
              <a:rPr lang="en-US" sz="1350" dirty="0">
                <a:solidFill>
                  <a:srgbClr val="000000"/>
                </a:solidFill>
                <a:latin typeface="Gill Sans" panose="020B0502020104020203" pitchFamily="34" charset="-79"/>
                <a:cs typeface="Gill Sans" panose="020B0502020104020203" pitchFamily="34" charset="-79"/>
              </a:rPr>
              <a:t>N</a:t>
            </a:r>
            <a:r>
              <a:rPr lang="en-US" sz="1350" baseline="-25000" dirty="0">
                <a:solidFill>
                  <a:srgbClr val="000000"/>
                </a:solidFill>
                <a:latin typeface="Gill Sans" panose="020B0502020104020203" pitchFamily="34" charset="-79"/>
                <a:cs typeface="Gill Sans" panose="020B0502020104020203" pitchFamily="34" charset="-79"/>
              </a:rPr>
              <a:t>0</a:t>
            </a:r>
            <a:endParaRPr lang="en-US" sz="1350" dirty="0">
              <a:solidFill>
                <a:srgbClr val="000000"/>
              </a:solidFill>
              <a:latin typeface="Gill Sans" panose="020B0502020104020203" pitchFamily="34" charset="-79"/>
              <a:cs typeface="Gill Sans" panose="020B0502020104020203" pitchFamily="34" charset="-79"/>
            </a:endParaRPr>
          </a:p>
          <a:p>
            <a:r>
              <a:rPr lang="en-US" sz="1350" dirty="0" err="1">
                <a:solidFill>
                  <a:srgbClr val="FF0000"/>
                </a:solidFill>
                <a:latin typeface="Gill Sans" panose="020B0502020104020203" pitchFamily="34" charset="-79"/>
                <a:cs typeface="Gill Sans" panose="020B0502020104020203" pitchFamily="34" charset="-79"/>
              </a:rPr>
              <a:t>N</a:t>
            </a:r>
            <a:r>
              <a:rPr lang="en-US" sz="1350" baseline="-25000" dirty="0" err="1">
                <a:solidFill>
                  <a:srgbClr val="FF0000"/>
                </a:solidFill>
                <a:latin typeface="Gill Sans" panose="020B0502020104020203" pitchFamily="34" charset="-79"/>
                <a:cs typeface="Gill Sans" panose="020B0502020104020203" pitchFamily="34" charset="-79"/>
              </a:rPr>
              <a:t>t</a:t>
            </a:r>
            <a:r>
              <a:rPr lang="en-US" sz="1350" dirty="0">
                <a:solidFill>
                  <a:srgbClr val="FF0000"/>
                </a:solidFill>
                <a:latin typeface="Gill Sans" panose="020B0502020104020203" pitchFamily="34" charset="-79"/>
                <a:cs typeface="Gill Sans" panose="020B0502020104020203" pitchFamily="34" charset="-79"/>
              </a:rPr>
              <a:t>= </a:t>
            </a:r>
            <a:r>
              <a:rPr lang="en-US" sz="1350" dirty="0">
                <a:solidFill>
                  <a:srgbClr val="FF0000"/>
                </a:solidFill>
                <a:latin typeface="STIXGeneral" pitchFamily="2" charset="2"/>
                <a:cs typeface="Gill Sans" panose="020B0502020104020203" pitchFamily="34" charset="-79"/>
              </a:rPr>
              <a:t>𝜆</a:t>
            </a:r>
            <a:r>
              <a:rPr lang="en-US" sz="1350" baseline="30000" dirty="0">
                <a:solidFill>
                  <a:srgbClr val="FF0000"/>
                </a:solidFill>
                <a:latin typeface="Gill Sans" panose="020B0502020104020203" pitchFamily="34" charset="-79"/>
                <a:cs typeface="Gill Sans" panose="020B0502020104020203" pitchFamily="34" charset="-79"/>
              </a:rPr>
              <a:t>t</a:t>
            </a:r>
            <a:r>
              <a:rPr lang="en-US" sz="1350" dirty="0">
                <a:solidFill>
                  <a:srgbClr val="FF0000"/>
                </a:solidFill>
                <a:latin typeface="Gill Sans" panose="020B0502020104020203" pitchFamily="34" charset="-79"/>
                <a:cs typeface="Gill Sans" panose="020B0502020104020203" pitchFamily="34" charset="-79"/>
              </a:rPr>
              <a:t>N</a:t>
            </a:r>
            <a:r>
              <a:rPr lang="en-US" sz="1350" baseline="-25000" dirty="0">
                <a:solidFill>
                  <a:srgbClr val="FF0000"/>
                </a:solidFill>
                <a:latin typeface="Gill Sans" panose="020B0502020104020203" pitchFamily="34" charset="-79"/>
                <a:cs typeface="Gill Sans" panose="020B0502020104020203" pitchFamily="34" charset="-79"/>
              </a:rPr>
              <a:t>0</a:t>
            </a:r>
            <a:endParaRPr lang="en-US" sz="1350" dirty="0">
              <a:solidFill>
                <a:srgbClr val="FF0000"/>
              </a:solidFill>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8712BB9A-9225-0AD9-B9E9-C04AD2B2646C}"/>
              </a:ext>
            </a:extLst>
          </p:cNvPr>
          <p:cNvSpPr/>
          <p:nvPr/>
        </p:nvSpPr>
        <p:spPr>
          <a:xfrm>
            <a:off x="332620" y="5234354"/>
            <a:ext cx="4558016" cy="553998"/>
          </a:xfrm>
          <a:prstGeom prst="rect">
            <a:avLst/>
          </a:prstGeom>
        </p:spPr>
        <p:txBody>
          <a:bodyPr wrap="square">
            <a:spAutoFit/>
          </a:bodyPr>
          <a:lstStyle/>
          <a:p>
            <a:pPr algn="ctr"/>
            <a:r>
              <a:rPr lang="en-US" sz="3000" b="1" dirty="0">
                <a:solidFill>
                  <a:srgbClr val="FF0000"/>
                </a:solidFill>
                <a:latin typeface="Helvetica" pitchFamily="2" charset="0"/>
                <a:sym typeface="Symbol" pitchFamily="2" charset="2"/>
              </a:rPr>
              <a:t></a:t>
            </a:r>
            <a:r>
              <a:rPr lang="en-US" sz="1500" b="1" dirty="0">
                <a:solidFill>
                  <a:srgbClr val="000000"/>
                </a:solidFill>
                <a:latin typeface="Helvetica Light" panose="020B0403020202020204" pitchFamily="34" charset="0"/>
              </a:rPr>
              <a:t>=population rate of increase</a:t>
            </a:r>
          </a:p>
        </p:txBody>
      </p:sp>
      <p:grpSp>
        <p:nvGrpSpPr>
          <p:cNvPr id="2" name="Group 1">
            <a:extLst>
              <a:ext uri="{FF2B5EF4-FFF2-40B4-BE49-F238E27FC236}">
                <a16:creationId xmlns:a16="http://schemas.microsoft.com/office/drawing/2014/main" id="{D65FEDB5-2C23-5E34-0B32-9E7B35677B71}"/>
              </a:ext>
            </a:extLst>
          </p:cNvPr>
          <p:cNvGrpSpPr/>
          <p:nvPr/>
        </p:nvGrpSpPr>
        <p:grpSpPr>
          <a:xfrm>
            <a:off x="6669202" y="1077004"/>
            <a:ext cx="2278107" cy="900247"/>
            <a:chOff x="1583222" y="2454642"/>
            <a:chExt cx="5994927" cy="2542201"/>
          </a:xfrm>
        </p:grpSpPr>
        <p:sp>
          <p:nvSpPr>
            <p:cNvPr id="3" name="Rectangle 2">
              <a:extLst>
                <a:ext uri="{FF2B5EF4-FFF2-40B4-BE49-F238E27FC236}">
                  <a16:creationId xmlns:a16="http://schemas.microsoft.com/office/drawing/2014/main" id="{2217229A-3BBF-2B07-C77A-434BD1A797B5}"/>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latin typeface="Helvetica" pitchFamily="2" charset="0"/>
                </a:rPr>
                <a:t>Madagascar</a:t>
              </a:r>
            </a:p>
            <a:p>
              <a:pPr algn="ctr"/>
              <a:r>
                <a:rPr lang="en-US" sz="1125" dirty="0">
                  <a:latin typeface="Helvetica" pitchFamily="2" charset="0"/>
                </a:rPr>
                <a:t>(N)</a:t>
              </a:r>
            </a:p>
          </p:txBody>
        </p:sp>
        <p:cxnSp>
          <p:nvCxnSpPr>
            <p:cNvPr id="10" name="Curved Connector 9">
              <a:extLst>
                <a:ext uri="{FF2B5EF4-FFF2-40B4-BE49-F238E27FC236}">
                  <a16:creationId xmlns:a16="http://schemas.microsoft.com/office/drawing/2014/main" id="{11BB53BF-E4CB-4F1D-CB25-2768E22291AA}"/>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6702D01-DB9C-B4E3-A671-AEDD74147225}"/>
                </a:ext>
              </a:extLst>
            </p:cNvPr>
            <p:cNvSpPr/>
            <p:nvPr/>
          </p:nvSpPr>
          <p:spPr>
            <a:xfrm>
              <a:off x="1583222" y="2454642"/>
              <a:ext cx="1612259" cy="782215"/>
            </a:xfrm>
            <a:prstGeom prst="rect">
              <a:avLst/>
            </a:prstGeom>
          </p:spPr>
          <p:txBody>
            <a:bodyPr wrap="none">
              <a:spAutoFit/>
            </a:bodyPr>
            <a:lstStyle/>
            <a:p>
              <a:pPr algn="ctr"/>
              <a:r>
                <a:rPr lang="en-US" sz="1200" b="1" dirty="0">
                  <a:latin typeface="Helvetica" pitchFamily="2" charset="0"/>
                </a:rPr>
                <a:t>births</a:t>
              </a:r>
              <a:endParaRPr lang="en-US" sz="1200" dirty="0">
                <a:latin typeface="Helvetica" pitchFamily="2" charset="0"/>
              </a:endParaRPr>
            </a:p>
          </p:txBody>
        </p:sp>
        <p:cxnSp>
          <p:nvCxnSpPr>
            <p:cNvPr id="12" name="Curved Connector 11">
              <a:extLst>
                <a:ext uri="{FF2B5EF4-FFF2-40B4-BE49-F238E27FC236}">
                  <a16:creationId xmlns:a16="http://schemas.microsoft.com/office/drawing/2014/main" id="{319E684D-1932-67DA-C6D8-B0FB75A6C1E1}"/>
                </a:ext>
              </a:extLst>
            </p:cNvPr>
            <p:cNvCxnSpPr>
              <a:cxnSpLocks/>
              <a:stCxn id="3"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99A2D6-3943-E480-06B5-D6FD127ECD37}"/>
                </a:ext>
              </a:extLst>
            </p:cNvPr>
            <p:cNvSpPr/>
            <p:nvPr/>
          </p:nvSpPr>
          <p:spPr>
            <a:xfrm>
              <a:off x="5788718" y="3251265"/>
              <a:ext cx="1789431" cy="782215"/>
            </a:xfrm>
            <a:prstGeom prst="rect">
              <a:avLst/>
            </a:prstGeom>
          </p:spPr>
          <p:txBody>
            <a:bodyPr wrap="none">
              <a:spAutoFit/>
            </a:bodyPr>
            <a:lstStyle/>
            <a:p>
              <a:pPr algn="ctr"/>
              <a:r>
                <a:rPr lang="en-US" sz="1200" b="1" dirty="0">
                  <a:latin typeface="Helvetica" pitchFamily="2" charset="0"/>
                </a:rPr>
                <a:t>deaths</a:t>
              </a:r>
              <a:endParaRPr lang="en-US" sz="1200" dirty="0">
                <a:latin typeface="Helvetica" pitchFamily="2" charset="0"/>
              </a:endParaRPr>
            </a:p>
          </p:txBody>
        </p:sp>
      </p:grpSp>
      <p:pic>
        <p:nvPicPr>
          <p:cNvPr id="14" name="Picture 13">
            <a:extLst>
              <a:ext uri="{FF2B5EF4-FFF2-40B4-BE49-F238E27FC236}">
                <a16:creationId xmlns:a16="http://schemas.microsoft.com/office/drawing/2014/main" id="{3A545A98-DC19-65E0-0237-EF416DA5542C}"/>
              </a:ext>
            </a:extLst>
          </p:cNvPr>
          <p:cNvPicPr>
            <a:picLocks noChangeAspect="1"/>
          </p:cNvPicPr>
          <p:nvPr/>
        </p:nvPicPr>
        <p:blipFill>
          <a:blip r:embed="rId3"/>
          <a:stretch>
            <a:fillRect/>
          </a:stretch>
        </p:blipFill>
        <p:spPr>
          <a:xfrm>
            <a:off x="3252449" y="2293985"/>
            <a:ext cx="1537433" cy="2377064"/>
          </a:xfrm>
          <a:prstGeom prst="rect">
            <a:avLst/>
          </a:prstGeom>
        </p:spPr>
      </p:pic>
      <p:sp>
        <p:nvSpPr>
          <p:cNvPr id="16" name="Rectangle 15">
            <a:extLst>
              <a:ext uri="{FF2B5EF4-FFF2-40B4-BE49-F238E27FC236}">
                <a16:creationId xmlns:a16="http://schemas.microsoft.com/office/drawing/2014/main" id="{78750101-D9B5-F4B6-183B-F554DC426CFB}"/>
              </a:ext>
            </a:extLst>
          </p:cNvPr>
          <p:cNvSpPr/>
          <p:nvPr/>
        </p:nvSpPr>
        <p:spPr>
          <a:xfrm rot="16200000">
            <a:off x="2428211" y="3296307"/>
            <a:ext cx="1486882"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population size, </a:t>
            </a:r>
            <a:r>
              <a:rPr lang="en-US" sz="1350" dirty="0" err="1">
                <a:solidFill>
                  <a:srgbClr val="000000"/>
                </a:solidFill>
                <a:latin typeface="Gill Sans" panose="020B0502020104020203" pitchFamily="34" charset="-79"/>
                <a:cs typeface="Gill Sans" panose="020B0502020104020203" pitchFamily="34" charset="-79"/>
              </a:rPr>
              <a:t>N</a:t>
            </a:r>
            <a:r>
              <a:rPr lang="en-US" sz="1350" baseline="-25000" dirty="0" err="1">
                <a:solidFill>
                  <a:srgbClr val="000000"/>
                </a:solidFill>
                <a:latin typeface="Gill Sans" panose="020B0502020104020203" pitchFamily="34" charset="-79"/>
                <a:cs typeface="Gill Sans" panose="020B0502020104020203" pitchFamily="34" charset="-79"/>
              </a:rPr>
              <a:t>t</a:t>
            </a:r>
            <a:endParaRPr lang="en-US" sz="1350" dirty="0">
              <a:solidFill>
                <a:srgbClr val="000000"/>
              </a:solidFill>
              <a:latin typeface="Gill Sans" panose="020B0502020104020203" pitchFamily="34" charset="-79"/>
              <a:cs typeface="Gill Sans" panose="020B0502020104020203" pitchFamily="34" charset="-79"/>
            </a:endParaRPr>
          </a:p>
        </p:txBody>
      </p:sp>
      <p:sp>
        <p:nvSpPr>
          <p:cNvPr id="17" name="Rectangle 16">
            <a:extLst>
              <a:ext uri="{FF2B5EF4-FFF2-40B4-BE49-F238E27FC236}">
                <a16:creationId xmlns:a16="http://schemas.microsoft.com/office/drawing/2014/main" id="{350A2FC6-5173-C0DE-BD30-04B455BC4FE2}"/>
              </a:ext>
            </a:extLst>
          </p:cNvPr>
          <p:cNvSpPr/>
          <p:nvPr/>
        </p:nvSpPr>
        <p:spPr>
          <a:xfrm>
            <a:off x="4745823" y="4399962"/>
            <a:ext cx="737702" cy="300082"/>
          </a:xfrm>
          <a:prstGeom prst="rect">
            <a:avLst/>
          </a:prstGeom>
        </p:spPr>
        <p:txBody>
          <a:bodyPr wrap="none">
            <a:spAutoFit/>
          </a:bodyPr>
          <a:lstStyle/>
          <a:p>
            <a:pPr algn="ctr"/>
            <a:r>
              <a:rPr lang="en-US" sz="1350" dirty="0">
                <a:solidFill>
                  <a:srgbClr val="C82506"/>
                </a:solidFill>
                <a:latin typeface="Gill Sans" panose="020B0502020104020203" pitchFamily="34" charset="-79"/>
                <a:cs typeface="Gill Sans" panose="020B0502020104020203" pitchFamily="34" charset="-79"/>
              </a:rPr>
              <a:t>!as t</a:t>
            </a:r>
            <a:r>
              <a:rPr lang="en-US" sz="1350" dirty="0">
                <a:solidFill>
                  <a:srgbClr val="C82506"/>
                </a:solidFill>
                <a:latin typeface="Lucida Grande" panose="020B0600040502020204" pitchFamily="34" charset="0"/>
                <a:cs typeface="Gill Sans" panose="020B0502020104020203" pitchFamily="34" charset="-79"/>
              </a:rPr>
              <a:t>→</a:t>
            </a:r>
            <a:r>
              <a:rPr lang="en-US" sz="1350" dirty="0">
                <a:solidFill>
                  <a:srgbClr val="C82506"/>
                </a:solidFill>
                <a:latin typeface="Gill Sans" panose="020B0502020104020203" pitchFamily="34" charset="-79"/>
                <a:cs typeface="Gill Sans" panose="020B0502020104020203" pitchFamily="34" charset="-79"/>
              </a:rPr>
              <a:t>0</a:t>
            </a:r>
          </a:p>
        </p:txBody>
      </p:sp>
      <p:sp>
        <p:nvSpPr>
          <p:cNvPr id="18" name="Rectangle 17">
            <a:extLst>
              <a:ext uri="{FF2B5EF4-FFF2-40B4-BE49-F238E27FC236}">
                <a16:creationId xmlns:a16="http://schemas.microsoft.com/office/drawing/2014/main" id="{668EBC07-58A1-8DC4-FD86-F7329D49D5B9}"/>
              </a:ext>
            </a:extLst>
          </p:cNvPr>
          <p:cNvSpPr/>
          <p:nvPr/>
        </p:nvSpPr>
        <p:spPr>
          <a:xfrm>
            <a:off x="3597282" y="5021952"/>
            <a:ext cx="3429000" cy="923330"/>
          </a:xfrm>
          <a:prstGeom prst="rect">
            <a:avLst/>
          </a:prstGeom>
        </p:spPr>
        <p:txBody>
          <a:bodyPr>
            <a:spAutoFit/>
          </a:bodyPr>
          <a:lstStyle/>
          <a:p>
            <a:r>
              <a:rPr lang="en-US" sz="1350" dirty="0" err="1">
                <a:solidFill>
                  <a:srgbClr val="FF0000"/>
                </a:solidFill>
                <a:latin typeface="Helvetica" pitchFamily="2" charset="0"/>
                <a:cs typeface="Gill Sans" panose="020B0502020104020203" pitchFamily="34" charset="-79"/>
              </a:rPr>
              <a:t>N</a:t>
            </a:r>
            <a:r>
              <a:rPr lang="en-US" sz="1350" baseline="-25000" dirty="0" err="1">
                <a:solidFill>
                  <a:srgbClr val="FF0000"/>
                </a:solidFill>
                <a:latin typeface="Helvetica" pitchFamily="2" charset="0"/>
                <a:cs typeface="Gill Sans" panose="020B0502020104020203" pitchFamily="34" charset="-79"/>
              </a:rPr>
              <a:t>t</a:t>
            </a:r>
            <a:r>
              <a:rPr lang="en-US" sz="1350" baseline="30000" dirty="0">
                <a:solidFill>
                  <a:srgbClr val="FF0000"/>
                </a:solidFill>
                <a:latin typeface="Helvetica" pitchFamily="2" charset="0"/>
                <a:cs typeface="Gill Sans" panose="020B0502020104020203" pitchFamily="34" charset="-79"/>
              </a:rPr>
              <a:t>  </a:t>
            </a:r>
            <a:r>
              <a:rPr lang="en-US" sz="1350" dirty="0">
                <a:solidFill>
                  <a:srgbClr val="FF0000"/>
                </a:solidFill>
                <a:latin typeface="Helvetica" pitchFamily="2" charset="0"/>
                <a:cs typeface="Gill Sans" panose="020B0502020104020203" pitchFamily="34" charset="-79"/>
              </a:rPr>
              <a:t>= N</a:t>
            </a:r>
            <a:r>
              <a:rPr lang="en-US" sz="1350" baseline="-25000" dirty="0">
                <a:solidFill>
                  <a:srgbClr val="FF0000"/>
                </a:solidFill>
                <a:latin typeface="Helvetica" pitchFamily="2" charset="0"/>
                <a:cs typeface="Gill Sans" panose="020B0502020104020203" pitchFamily="34" charset="-79"/>
              </a:rPr>
              <a:t>0</a:t>
            </a:r>
            <a:r>
              <a:rPr lang="en-US" sz="1350" dirty="0">
                <a:solidFill>
                  <a:srgbClr val="FF0000"/>
                </a:solidFill>
                <a:latin typeface="Helvetica" pitchFamily="2" charset="0"/>
                <a:cs typeface="Gill Sans" panose="020B0502020104020203" pitchFamily="34" charset="-79"/>
              </a:rPr>
              <a:t>e</a:t>
            </a:r>
            <a:r>
              <a:rPr lang="en-US" sz="1350" baseline="30000" dirty="0">
                <a:solidFill>
                  <a:srgbClr val="FF0000"/>
                </a:solidFill>
                <a:latin typeface="Helvetica" pitchFamily="2" charset="0"/>
                <a:cs typeface="Gill Sans" panose="020B0502020104020203" pitchFamily="34" charset="-79"/>
              </a:rPr>
              <a:t>rt</a:t>
            </a:r>
            <a:endParaRPr lang="en-US" sz="1350" dirty="0">
              <a:solidFill>
                <a:srgbClr val="FF0000"/>
              </a:solidFill>
              <a:latin typeface="Helvetica" pitchFamily="2" charset="0"/>
              <a:cs typeface="Gill Sans" panose="020B0502020104020203" pitchFamily="34" charset="-79"/>
            </a:endParaRPr>
          </a:p>
          <a:p>
            <a:br>
              <a:rPr lang="en-US" sz="1350" dirty="0">
                <a:solidFill>
                  <a:srgbClr val="000000"/>
                </a:solidFill>
                <a:latin typeface="Gill Sans" panose="020B0502020104020203" pitchFamily="34" charset="-79"/>
                <a:cs typeface="Gill Sans" panose="020B0502020104020203" pitchFamily="34" charset="-79"/>
              </a:rPr>
            </a:br>
            <a:endParaRPr lang="en-US" sz="1350" dirty="0">
              <a:solidFill>
                <a:srgbClr val="000000"/>
              </a:solidFill>
              <a:latin typeface="Gill Sans" panose="020B0502020104020203" pitchFamily="34" charset="-79"/>
              <a:cs typeface="Gill Sans" panose="020B0502020104020203" pitchFamily="34" charset="-79"/>
            </a:endParaRPr>
          </a:p>
          <a:p>
            <a:r>
              <a:rPr lang="en-US" sz="1350" baseline="-25000" dirty="0">
                <a:solidFill>
                  <a:srgbClr val="000000"/>
                </a:solidFill>
                <a:latin typeface="Gill Sans" panose="020B0502020104020203" pitchFamily="34" charset="-79"/>
                <a:cs typeface="Gill Sans" panose="020B0502020104020203" pitchFamily="34" charset="-79"/>
              </a:rPr>
              <a:t>  </a:t>
            </a:r>
            <a:endParaRPr lang="en-US" sz="1350" dirty="0">
              <a:solidFill>
                <a:srgbClr val="000000"/>
              </a:solidFill>
              <a:latin typeface="Gill Sans" panose="020B0502020104020203" pitchFamily="34" charset="-79"/>
              <a:cs typeface="Gill Sans" panose="020B0502020104020203" pitchFamily="34" charset="-79"/>
            </a:endParaRPr>
          </a:p>
        </p:txBody>
      </p: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18BCEA32-C72A-4B8F-995C-83506A819CA9}"/>
                  </a:ext>
                </a:extLst>
              </p:cNvPr>
              <p:cNvSpPr/>
              <p:nvPr/>
            </p:nvSpPr>
            <p:spPr>
              <a:xfrm>
                <a:off x="5173234" y="2724962"/>
                <a:ext cx="1747466" cy="10903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solidFill>
                            <a:srgbClr val="FF0000"/>
                          </a:solidFill>
                          <a:latin typeface="Cambria Math" panose="02040503050406030204" pitchFamily="18" charset="0"/>
                          <a:cs typeface="Gill Sans" panose="020B0502020104020203" pitchFamily="34" charset="-79"/>
                        </a:rPr>
                        <m:t>r</m:t>
                      </m:r>
                      <m:r>
                        <a:rPr lang="en-US" sz="2400">
                          <a:solidFill>
                            <a:srgbClr val="000000"/>
                          </a:solidFill>
                          <a:latin typeface="Cambria Math" panose="02040503050406030204" pitchFamily="18" charset="0"/>
                          <a:cs typeface="Gill Sans" panose="020B0502020104020203" pitchFamily="34" charset="-79"/>
                        </a:rPr>
                        <m:t>=</m:t>
                      </m:r>
                      <m:f>
                        <m:fPr>
                          <m:ctrlPr>
                            <a:rPr lang="en-US" sz="2400" i="1">
                              <a:solidFill>
                                <a:srgbClr val="000000"/>
                              </a:solidFill>
                              <a:latin typeface="Cambria Math" panose="02040503050406030204" pitchFamily="18" charset="0"/>
                              <a:cs typeface="Gill Sans" panose="020B0502020104020203" pitchFamily="34" charset="-79"/>
                            </a:rPr>
                          </m:ctrlPr>
                        </m:fPr>
                        <m:num>
                          <m:func>
                            <m:funcPr>
                              <m:ctrlPr>
                                <a:rPr lang="en-US" sz="2400" i="1">
                                  <a:solidFill>
                                    <a:srgbClr val="000000"/>
                                  </a:solidFill>
                                  <a:latin typeface="Cambria Math" panose="02040503050406030204" pitchFamily="18" charset="0"/>
                                  <a:cs typeface="Gill Sans" panose="020B0502020104020203" pitchFamily="34" charset="-79"/>
                                </a:rPr>
                              </m:ctrlPr>
                            </m:funcPr>
                            <m:fName>
                              <m:r>
                                <m:rPr>
                                  <m:sty m:val="p"/>
                                </m:rPr>
                                <a:rPr lang="en-US" sz="2400">
                                  <a:solidFill>
                                    <a:srgbClr val="000000"/>
                                  </a:solidFill>
                                  <a:latin typeface="Cambria Math" panose="02040503050406030204" pitchFamily="18" charset="0"/>
                                  <a:cs typeface="Gill Sans" panose="020B0502020104020203" pitchFamily="34" charset="-79"/>
                                </a:rPr>
                                <m:t>ln</m:t>
                              </m:r>
                            </m:fName>
                            <m:e>
                              <m:d>
                                <m:dPr>
                                  <m:ctrlPr>
                                    <a:rPr lang="en-US" sz="2400" i="1">
                                      <a:solidFill>
                                        <a:srgbClr val="000000"/>
                                      </a:solidFill>
                                      <a:latin typeface="Cambria Math" panose="02040503050406030204" pitchFamily="18" charset="0"/>
                                      <a:cs typeface="Gill Sans" panose="020B0502020104020203" pitchFamily="34" charset="-79"/>
                                    </a:rPr>
                                  </m:ctrlPr>
                                </m:dPr>
                                <m:e>
                                  <m:f>
                                    <m:fPr>
                                      <m:ctrlPr>
                                        <a:rPr lang="en-US" sz="2400" i="1">
                                          <a:solidFill>
                                            <a:srgbClr val="000000"/>
                                          </a:solidFill>
                                          <a:latin typeface="Cambria Math" panose="02040503050406030204" pitchFamily="18" charset="0"/>
                                          <a:cs typeface="Gill Sans" panose="020B0502020104020203" pitchFamily="34" charset="-79"/>
                                        </a:rPr>
                                      </m:ctrlPr>
                                    </m:fPr>
                                    <m:num>
                                      <m:sSub>
                                        <m:sSubPr>
                                          <m:ctrlPr>
                                            <a:rPr lang="en-US" sz="2400" i="1">
                                              <a:solidFill>
                                                <a:srgbClr val="000000"/>
                                              </a:solidFill>
                                              <a:latin typeface="Cambria Math" panose="02040503050406030204" pitchFamily="18" charset="0"/>
                                              <a:cs typeface="Gill Sans" panose="020B0502020104020203" pitchFamily="34" charset="-79"/>
                                            </a:rPr>
                                          </m:ctrlPr>
                                        </m:sSubPr>
                                        <m:e>
                                          <m:r>
                                            <a:rPr lang="en-US" sz="2400" i="1">
                                              <a:solidFill>
                                                <a:srgbClr val="000000"/>
                                              </a:solidFill>
                                              <a:latin typeface="Cambria Math" panose="02040503050406030204" pitchFamily="18" charset="0"/>
                                              <a:cs typeface="Gill Sans" panose="020B0502020104020203" pitchFamily="34" charset="-79"/>
                                            </a:rPr>
                                            <m:t>𝑁</m:t>
                                          </m:r>
                                        </m:e>
                                        <m:sub>
                                          <m:r>
                                            <a:rPr lang="en-US" sz="2400" i="1">
                                              <a:solidFill>
                                                <a:srgbClr val="000000"/>
                                              </a:solidFill>
                                              <a:latin typeface="Cambria Math" panose="02040503050406030204" pitchFamily="18" charset="0"/>
                                              <a:cs typeface="Gill Sans" panose="020B0502020104020203" pitchFamily="34" charset="-79"/>
                                            </a:rPr>
                                            <m:t>𝑡</m:t>
                                          </m:r>
                                        </m:sub>
                                      </m:sSub>
                                    </m:num>
                                    <m:den>
                                      <m:sSub>
                                        <m:sSubPr>
                                          <m:ctrlPr>
                                            <a:rPr lang="en-US" sz="2400" i="1">
                                              <a:solidFill>
                                                <a:srgbClr val="000000"/>
                                              </a:solidFill>
                                              <a:latin typeface="Cambria Math" panose="02040503050406030204" pitchFamily="18" charset="0"/>
                                              <a:cs typeface="Gill Sans" panose="020B0502020104020203" pitchFamily="34" charset="-79"/>
                                            </a:rPr>
                                          </m:ctrlPr>
                                        </m:sSubPr>
                                        <m:e>
                                          <m:r>
                                            <a:rPr lang="en-US" sz="2400" i="1">
                                              <a:solidFill>
                                                <a:srgbClr val="000000"/>
                                              </a:solidFill>
                                              <a:latin typeface="Cambria Math" panose="02040503050406030204" pitchFamily="18" charset="0"/>
                                              <a:cs typeface="Gill Sans" panose="020B0502020104020203" pitchFamily="34" charset="-79"/>
                                            </a:rPr>
                                            <m:t>𝑁</m:t>
                                          </m:r>
                                        </m:e>
                                        <m:sub>
                                          <m:r>
                                            <a:rPr lang="en-US" sz="2400" i="1">
                                              <a:solidFill>
                                                <a:srgbClr val="000000"/>
                                              </a:solidFill>
                                              <a:latin typeface="Cambria Math" panose="02040503050406030204" pitchFamily="18" charset="0"/>
                                              <a:cs typeface="Gill Sans" panose="020B0502020104020203" pitchFamily="34" charset="-79"/>
                                            </a:rPr>
                                            <m:t>0</m:t>
                                          </m:r>
                                        </m:sub>
                                      </m:sSub>
                                    </m:den>
                                  </m:f>
                                </m:e>
                              </m:d>
                            </m:e>
                          </m:func>
                        </m:num>
                        <m:den>
                          <m:r>
                            <a:rPr lang="en-US" sz="2400" i="1">
                              <a:solidFill>
                                <a:srgbClr val="000000"/>
                              </a:solidFill>
                              <a:latin typeface="Cambria Math" panose="02040503050406030204" pitchFamily="18" charset="0"/>
                              <a:cs typeface="Gill Sans" panose="020B0502020104020203" pitchFamily="34" charset="-79"/>
                            </a:rPr>
                            <m:t>𝑡</m:t>
                          </m:r>
                        </m:den>
                      </m:f>
                    </m:oMath>
                  </m:oMathPara>
                </a14:m>
                <a:endParaRPr lang="en-US" sz="2400" dirty="0">
                  <a:solidFill>
                    <a:srgbClr val="000000"/>
                  </a:solidFill>
                  <a:latin typeface="Helvetica" pitchFamily="2" charset="0"/>
                  <a:cs typeface="Gill Sans" panose="020B0502020104020203" pitchFamily="34" charset="-79"/>
                </a:endParaRPr>
              </a:p>
            </p:txBody>
          </p:sp>
        </mc:Choice>
        <mc:Fallback>
          <p:sp>
            <p:nvSpPr>
              <p:cNvPr id="19" name="Rectangle 18">
                <a:extLst>
                  <a:ext uri="{FF2B5EF4-FFF2-40B4-BE49-F238E27FC236}">
                    <a16:creationId xmlns:a16="http://schemas.microsoft.com/office/drawing/2014/main" id="{18BCEA32-C72A-4B8F-995C-83506A819CA9}"/>
                  </a:ext>
                </a:extLst>
              </p:cNvPr>
              <p:cNvSpPr>
                <a:spLocks noRot="1" noChangeAspect="1" noMove="1" noResize="1" noEditPoints="1" noAdjustHandles="1" noChangeArrowheads="1" noChangeShapeType="1" noTextEdit="1"/>
              </p:cNvSpPr>
              <p:nvPr/>
            </p:nvSpPr>
            <p:spPr>
              <a:xfrm>
                <a:off x="5173234" y="2724962"/>
                <a:ext cx="1747466" cy="1090363"/>
              </a:xfrm>
              <a:prstGeom prst="rect">
                <a:avLst/>
              </a:prstGeom>
              <a:blipFill>
                <a:blip r:embed="rId4"/>
                <a:stretch>
                  <a:fillRect b="-3448"/>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06F094E0-2416-A7F2-39BB-B266E8E54106}"/>
              </a:ext>
            </a:extLst>
          </p:cNvPr>
          <p:cNvSpPr/>
          <p:nvPr/>
        </p:nvSpPr>
        <p:spPr>
          <a:xfrm>
            <a:off x="4841623" y="5252551"/>
            <a:ext cx="4558016" cy="553998"/>
          </a:xfrm>
          <a:prstGeom prst="rect">
            <a:avLst/>
          </a:prstGeom>
        </p:spPr>
        <p:txBody>
          <a:bodyPr wrap="square">
            <a:spAutoFit/>
          </a:bodyPr>
          <a:lstStyle/>
          <a:p>
            <a:pPr algn="ctr"/>
            <a:r>
              <a:rPr lang="en-US" sz="3000" b="1" dirty="0">
                <a:solidFill>
                  <a:srgbClr val="FF0000"/>
                </a:solidFill>
                <a:latin typeface="Cambria Math" panose="02040503050406030204" pitchFamily="18" charset="0"/>
                <a:ea typeface="Cambria Math" panose="02040503050406030204" pitchFamily="18" charset="0"/>
                <a:sym typeface="Symbol" pitchFamily="2" charset="2"/>
              </a:rPr>
              <a:t>r</a:t>
            </a:r>
            <a:r>
              <a:rPr lang="en-US" sz="1500" b="1" dirty="0">
                <a:solidFill>
                  <a:srgbClr val="000000"/>
                </a:solidFill>
                <a:latin typeface="Helvetica Light" panose="020B0403020202020204" pitchFamily="34" charset="0"/>
              </a:rPr>
              <a:t>=intrinsic (instantaneous) rate of increase</a:t>
            </a:r>
          </a:p>
        </p:txBody>
      </p:sp>
      <p:sp>
        <p:nvSpPr>
          <p:cNvPr id="15" name="Rectangle 14">
            <a:extLst>
              <a:ext uri="{FF2B5EF4-FFF2-40B4-BE49-F238E27FC236}">
                <a16:creationId xmlns:a16="http://schemas.microsoft.com/office/drawing/2014/main" id="{EAB95E84-8A96-0E24-7958-146CDF0C4657}"/>
              </a:ext>
            </a:extLst>
          </p:cNvPr>
          <p:cNvSpPr/>
          <p:nvPr/>
        </p:nvSpPr>
        <p:spPr>
          <a:xfrm>
            <a:off x="301002" y="1902357"/>
            <a:ext cx="1271502" cy="300082"/>
          </a:xfrm>
          <a:prstGeom prst="rect">
            <a:avLst/>
          </a:prstGeom>
        </p:spPr>
        <p:txBody>
          <a:bodyPr wrap="none">
            <a:spAutoFit/>
          </a:bodyPr>
          <a:lstStyle/>
          <a:p>
            <a:r>
              <a:rPr lang="en-US" sz="1350" b="1" dirty="0">
                <a:latin typeface="Helvetica" pitchFamily="2" charset="0"/>
              </a:rPr>
              <a:t>Discrete time</a:t>
            </a:r>
          </a:p>
        </p:txBody>
      </p:sp>
      <p:sp>
        <p:nvSpPr>
          <p:cNvPr id="22" name="Rectangle 21">
            <a:extLst>
              <a:ext uri="{FF2B5EF4-FFF2-40B4-BE49-F238E27FC236}">
                <a16:creationId xmlns:a16="http://schemas.microsoft.com/office/drawing/2014/main" id="{3D9DD1BC-D385-BEE6-29AB-32DADFBAB312}"/>
              </a:ext>
            </a:extLst>
          </p:cNvPr>
          <p:cNvSpPr/>
          <p:nvPr/>
        </p:nvSpPr>
        <p:spPr>
          <a:xfrm>
            <a:off x="3252449" y="1953292"/>
            <a:ext cx="1550424" cy="300082"/>
          </a:xfrm>
          <a:prstGeom prst="rect">
            <a:avLst/>
          </a:prstGeom>
        </p:spPr>
        <p:txBody>
          <a:bodyPr wrap="none">
            <a:spAutoFit/>
          </a:bodyPr>
          <a:lstStyle/>
          <a:p>
            <a:r>
              <a:rPr lang="en-US" sz="1350" b="1" dirty="0">
                <a:latin typeface="Helvetica" pitchFamily="2" charset="0"/>
              </a:rPr>
              <a:t>Continuous time</a:t>
            </a:r>
          </a:p>
        </p:txBody>
      </p:sp>
      <p:sp>
        <p:nvSpPr>
          <p:cNvPr id="23" name="Rectangle 22">
            <a:extLst>
              <a:ext uri="{FF2B5EF4-FFF2-40B4-BE49-F238E27FC236}">
                <a16:creationId xmlns:a16="http://schemas.microsoft.com/office/drawing/2014/main" id="{DC56AF39-00B6-D5C2-FC6F-A78FAEB1C108}"/>
              </a:ext>
            </a:extLst>
          </p:cNvPr>
          <p:cNvSpPr/>
          <p:nvPr/>
        </p:nvSpPr>
        <p:spPr>
          <a:xfrm>
            <a:off x="5114673" y="5683500"/>
            <a:ext cx="4012658" cy="346249"/>
          </a:xfrm>
          <a:prstGeom prst="rect">
            <a:avLst/>
          </a:prstGeom>
        </p:spPr>
        <p:txBody>
          <a:bodyPr wrap="square">
            <a:spAutoFit/>
          </a:bodyPr>
          <a:lstStyle/>
          <a:p>
            <a:pPr algn="ctr"/>
            <a:r>
              <a:rPr lang="en-US" sz="1650" i="1" dirty="0"/>
              <a:t>(pop grows @</a:t>
            </a:r>
            <a:r>
              <a:rPr lang="en-US" sz="1650" i="1" dirty="0">
                <a:solidFill>
                  <a:srgbClr val="FF0000"/>
                </a:solidFill>
                <a:latin typeface="Helvetica" pitchFamily="2" charset="0"/>
                <a:sym typeface="Symbol" pitchFamily="2" charset="2"/>
              </a:rPr>
              <a:t> </a:t>
            </a:r>
            <a:r>
              <a:rPr lang="en-US" sz="1650" i="1" dirty="0">
                <a:latin typeface="Helvetica" pitchFamily="2" charset="0"/>
                <a:sym typeface="Symbol" pitchFamily="2" charset="2"/>
              </a:rPr>
              <a:t>r </a:t>
            </a:r>
            <a:r>
              <a:rPr lang="en-US" sz="1650" i="1" dirty="0"/>
              <a:t>&gt; 0 &amp; declines @</a:t>
            </a:r>
            <a:r>
              <a:rPr lang="en-US" sz="1650" i="1" dirty="0">
                <a:latin typeface="Helvetica" pitchFamily="2" charset="0"/>
                <a:sym typeface="Symbol" pitchFamily="2" charset="2"/>
              </a:rPr>
              <a:t> r </a:t>
            </a:r>
            <a:r>
              <a:rPr lang="en-US" sz="1650" i="1" dirty="0"/>
              <a:t>&lt; 0 )</a:t>
            </a:r>
          </a:p>
        </p:txBody>
      </p:sp>
      <p:sp>
        <p:nvSpPr>
          <p:cNvPr id="24" name="Rectangle 23">
            <a:extLst>
              <a:ext uri="{FF2B5EF4-FFF2-40B4-BE49-F238E27FC236}">
                <a16:creationId xmlns:a16="http://schemas.microsoft.com/office/drawing/2014/main" id="{712E8130-1C6B-F6EC-DB19-9D4961947C5A}"/>
              </a:ext>
            </a:extLst>
          </p:cNvPr>
          <p:cNvSpPr/>
          <p:nvPr/>
        </p:nvSpPr>
        <p:spPr>
          <a:xfrm>
            <a:off x="962096" y="5682152"/>
            <a:ext cx="4012658" cy="346249"/>
          </a:xfrm>
          <a:prstGeom prst="rect">
            <a:avLst/>
          </a:prstGeom>
        </p:spPr>
        <p:txBody>
          <a:bodyPr wrap="square">
            <a:spAutoFit/>
          </a:bodyPr>
          <a:lstStyle/>
          <a:p>
            <a:pPr algn="ctr"/>
            <a:r>
              <a:rPr lang="en-US" sz="1650" i="1" dirty="0"/>
              <a:t>(pop grows @</a:t>
            </a:r>
            <a:r>
              <a:rPr lang="en-US" sz="1650" dirty="0">
                <a:solidFill>
                  <a:srgbClr val="FF0000"/>
                </a:solidFill>
                <a:latin typeface="Helvetica" pitchFamily="2" charset="0"/>
                <a:sym typeface="Symbol" pitchFamily="2" charset="2"/>
              </a:rPr>
              <a:t> </a:t>
            </a:r>
            <a:r>
              <a:rPr lang="en-US" sz="1650" dirty="0">
                <a:latin typeface="Helvetica" pitchFamily="2" charset="0"/>
                <a:sym typeface="Symbol" pitchFamily="2" charset="2"/>
              </a:rPr>
              <a:t> </a:t>
            </a:r>
            <a:r>
              <a:rPr lang="en-US" sz="1650" i="1" dirty="0"/>
              <a:t>&gt;1 &amp; declines @</a:t>
            </a:r>
            <a:r>
              <a:rPr lang="en-US" sz="1650" dirty="0">
                <a:latin typeface="Helvetica" pitchFamily="2" charset="0"/>
                <a:sym typeface="Symbol" pitchFamily="2" charset="2"/>
              </a:rPr>
              <a:t>  </a:t>
            </a:r>
            <a:r>
              <a:rPr lang="en-US" sz="1650" i="1" dirty="0"/>
              <a:t>&lt; 1 )</a:t>
            </a:r>
          </a:p>
        </p:txBody>
      </p:sp>
    </p:spTree>
    <p:extLst>
      <p:ext uri="{BB962C8B-B14F-4D97-AF65-F5344CB8AC3E}">
        <p14:creationId xmlns:p14="http://schemas.microsoft.com/office/powerpoint/2010/main" val="3936555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919825" y="1927419"/>
            <a:ext cx="3429000" cy="692497"/>
          </a:xfrm>
          <a:prstGeom prst="rect">
            <a:avLst/>
          </a:prstGeom>
        </p:spPr>
        <p:txBody>
          <a:bodyPr>
            <a:spAutoFit/>
          </a:bodyPr>
          <a:lstStyle/>
          <a:p>
            <a:r>
              <a:rPr lang="en-US" sz="1950" dirty="0">
                <a:solidFill>
                  <a:srgbClr val="000000"/>
                </a:solidFill>
                <a:latin typeface="Gill Sans" panose="020B0502020104020203" pitchFamily="34" charset="-79"/>
                <a:cs typeface="Gill Sans" panose="020B0502020104020203" pitchFamily="34" charset="-79"/>
              </a:rPr>
              <a:t>geometric</a:t>
            </a:r>
          </a:p>
          <a:p>
            <a:r>
              <a:rPr lang="en-US" sz="1950" dirty="0" err="1">
                <a:solidFill>
                  <a:srgbClr val="FF0000"/>
                </a:solidFill>
                <a:latin typeface="Gill Sans" panose="020B0502020104020203" pitchFamily="34" charset="-79"/>
                <a:cs typeface="Gill Sans" panose="020B0502020104020203" pitchFamily="34" charset="-79"/>
              </a:rPr>
              <a:t>N</a:t>
            </a:r>
            <a:r>
              <a:rPr lang="en-US" sz="1950" baseline="-25000" dirty="0" err="1">
                <a:solidFill>
                  <a:srgbClr val="FF0000"/>
                </a:solidFill>
                <a:latin typeface="Gill Sans" panose="020B0502020104020203" pitchFamily="34" charset="-79"/>
                <a:cs typeface="Gill Sans" panose="020B0502020104020203" pitchFamily="34" charset="-79"/>
              </a:rPr>
              <a:t>t</a:t>
            </a:r>
            <a:r>
              <a:rPr lang="en-US" sz="1950" dirty="0">
                <a:solidFill>
                  <a:srgbClr val="FF0000"/>
                </a:solidFill>
                <a:latin typeface="Gill Sans" panose="020B0502020104020203" pitchFamily="34" charset="-79"/>
                <a:cs typeface="Gill Sans" panose="020B0502020104020203" pitchFamily="34" charset="-79"/>
              </a:rPr>
              <a:t>= </a:t>
            </a:r>
            <a:r>
              <a:rPr lang="en-US" sz="1950" dirty="0">
                <a:solidFill>
                  <a:srgbClr val="FF0000"/>
                </a:solidFill>
                <a:latin typeface="STIXGeneral" pitchFamily="2" charset="2"/>
                <a:cs typeface="Gill Sans" panose="020B0502020104020203" pitchFamily="34" charset="-79"/>
              </a:rPr>
              <a:t>𝜆</a:t>
            </a:r>
            <a:r>
              <a:rPr lang="en-US" sz="1950" baseline="30000" dirty="0">
                <a:solidFill>
                  <a:srgbClr val="FF0000"/>
                </a:solidFill>
                <a:latin typeface="Gill Sans" panose="020B0502020104020203" pitchFamily="34" charset="-79"/>
                <a:cs typeface="Gill Sans" panose="020B0502020104020203" pitchFamily="34" charset="-79"/>
              </a:rPr>
              <a:t>t</a:t>
            </a:r>
            <a:r>
              <a:rPr lang="en-US" sz="1950" dirty="0">
                <a:solidFill>
                  <a:srgbClr val="FF0000"/>
                </a:solidFill>
                <a:latin typeface="Gill Sans" panose="020B0502020104020203" pitchFamily="34" charset="-79"/>
                <a:cs typeface="Gill Sans" panose="020B0502020104020203" pitchFamily="34" charset="-79"/>
              </a:rPr>
              <a:t>N</a:t>
            </a:r>
            <a:r>
              <a:rPr lang="en-US" sz="1950" baseline="-25000" dirty="0">
                <a:solidFill>
                  <a:srgbClr val="FF0000"/>
                </a:solidFill>
                <a:latin typeface="Gill Sans" panose="020B0502020104020203" pitchFamily="34" charset="-79"/>
                <a:cs typeface="Gill Sans" panose="020B0502020104020203" pitchFamily="34" charset="-79"/>
              </a:rPr>
              <a:t>0</a:t>
            </a:r>
            <a:endParaRPr lang="en-US" sz="1950" dirty="0">
              <a:solidFill>
                <a:srgbClr val="FF0000"/>
              </a:solidFill>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2857500" y="1898866"/>
            <a:ext cx="3429000" cy="1592744"/>
          </a:xfrm>
          <a:prstGeom prst="rect">
            <a:avLst/>
          </a:prstGeom>
        </p:spPr>
        <p:txBody>
          <a:bodyPr>
            <a:spAutoFit/>
          </a:bodyPr>
          <a:lstStyle/>
          <a:p>
            <a:r>
              <a:rPr lang="en-US" sz="1950" dirty="0">
                <a:solidFill>
                  <a:srgbClr val="000000"/>
                </a:solidFill>
                <a:latin typeface="Gill Sans" panose="020B0502020104020203" pitchFamily="34" charset="-79"/>
                <a:cs typeface="Gill Sans" panose="020B0502020104020203" pitchFamily="34" charset="-79"/>
              </a:rPr>
              <a:t>exponential</a:t>
            </a:r>
            <a:endParaRPr lang="en-US" sz="1950" dirty="0">
              <a:solidFill>
                <a:srgbClr val="FF0000"/>
              </a:solidFill>
              <a:latin typeface="Helvetica" pitchFamily="2" charset="0"/>
              <a:cs typeface="Gill Sans" panose="020B0502020104020203" pitchFamily="34" charset="-79"/>
            </a:endParaRPr>
          </a:p>
          <a:p>
            <a:r>
              <a:rPr lang="en-US" sz="1950" dirty="0" err="1">
                <a:solidFill>
                  <a:srgbClr val="FF0000"/>
                </a:solidFill>
                <a:latin typeface="Helvetica" pitchFamily="2" charset="0"/>
                <a:cs typeface="Gill Sans" panose="020B0502020104020203" pitchFamily="34" charset="-79"/>
              </a:rPr>
              <a:t>N</a:t>
            </a:r>
            <a:r>
              <a:rPr lang="en-US" sz="1950" baseline="-25000" dirty="0" err="1">
                <a:solidFill>
                  <a:srgbClr val="FF0000"/>
                </a:solidFill>
                <a:latin typeface="Helvetica" pitchFamily="2" charset="0"/>
                <a:cs typeface="Gill Sans" panose="020B0502020104020203" pitchFamily="34" charset="-79"/>
              </a:rPr>
              <a:t>t</a:t>
            </a:r>
            <a:r>
              <a:rPr lang="en-US" sz="1950" baseline="30000" dirty="0">
                <a:solidFill>
                  <a:srgbClr val="FF0000"/>
                </a:solidFill>
                <a:latin typeface="Helvetica" pitchFamily="2" charset="0"/>
                <a:cs typeface="Gill Sans" panose="020B0502020104020203" pitchFamily="34" charset="-79"/>
              </a:rPr>
              <a:t>  </a:t>
            </a:r>
            <a:r>
              <a:rPr lang="en-US" sz="1950" dirty="0">
                <a:solidFill>
                  <a:srgbClr val="FF0000"/>
                </a:solidFill>
                <a:latin typeface="Helvetica" pitchFamily="2" charset="0"/>
                <a:cs typeface="Gill Sans" panose="020B0502020104020203" pitchFamily="34" charset="-79"/>
              </a:rPr>
              <a:t>= N</a:t>
            </a:r>
            <a:r>
              <a:rPr lang="en-US" sz="1950" baseline="-25000" dirty="0">
                <a:solidFill>
                  <a:srgbClr val="FF0000"/>
                </a:solidFill>
                <a:latin typeface="Helvetica" pitchFamily="2" charset="0"/>
                <a:cs typeface="Gill Sans" panose="020B0502020104020203" pitchFamily="34" charset="-79"/>
              </a:rPr>
              <a:t>0</a:t>
            </a:r>
            <a:r>
              <a:rPr lang="en-US" sz="1950" dirty="0">
                <a:solidFill>
                  <a:srgbClr val="FF0000"/>
                </a:solidFill>
                <a:latin typeface="Helvetica" pitchFamily="2" charset="0"/>
                <a:cs typeface="Gill Sans" panose="020B0502020104020203" pitchFamily="34" charset="-79"/>
              </a:rPr>
              <a:t>e</a:t>
            </a:r>
            <a:r>
              <a:rPr lang="en-US" sz="1950" baseline="30000" dirty="0">
                <a:solidFill>
                  <a:srgbClr val="FF0000"/>
                </a:solidFill>
                <a:latin typeface="Helvetica" pitchFamily="2" charset="0"/>
                <a:cs typeface="Gill Sans" panose="020B0502020104020203" pitchFamily="34" charset="-79"/>
              </a:rPr>
              <a:t>rt</a:t>
            </a:r>
            <a:endParaRPr lang="en-US" sz="1950" dirty="0">
              <a:solidFill>
                <a:srgbClr val="FF0000"/>
              </a:solidFill>
              <a:latin typeface="Helvetica" pitchFamily="2" charset="0"/>
              <a:cs typeface="Gill Sans" panose="020B0502020104020203" pitchFamily="34" charset="-79"/>
            </a:endParaRPr>
          </a:p>
          <a:p>
            <a:br>
              <a:rPr lang="en-US" sz="1950" dirty="0">
                <a:solidFill>
                  <a:srgbClr val="000000"/>
                </a:solidFill>
                <a:latin typeface="Gill Sans" panose="020B0502020104020203" pitchFamily="34" charset="-79"/>
                <a:cs typeface="Gill Sans" panose="020B0502020104020203" pitchFamily="34" charset="-79"/>
              </a:rPr>
            </a:br>
            <a:endParaRPr lang="en-US" sz="1950" dirty="0">
              <a:solidFill>
                <a:srgbClr val="000000"/>
              </a:solidFill>
              <a:latin typeface="Gill Sans" panose="020B0502020104020203" pitchFamily="34" charset="-79"/>
              <a:cs typeface="Gill Sans" panose="020B0502020104020203" pitchFamily="34" charset="-79"/>
            </a:endParaRPr>
          </a:p>
          <a:p>
            <a:r>
              <a:rPr lang="en-US" sz="1950" baseline="-25000" dirty="0">
                <a:solidFill>
                  <a:srgbClr val="000000"/>
                </a:solidFill>
                <a:latin typeface="Gill Sans" panose="020B0502020104020203" pitchFamily="34" charset="-79"/>
                <a:cs typeface="Gill Sans" panose="020B0502020104020203" pitchFamily="34" charset="-79"/>
              </a:rPr>
              <a:t>  </a:t>
            </a:r>
            <a:endParaRPr lang="en-US" sz="1950" dirty="0">
              <a:solidFill>
                <a:srgbClr val="000000"/>
              </a:solidFill>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264868" y="3532220"/>
            <a:ext cx="1537433" cy="2463200"/>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3272335" y="3611458"/>
            <a:ext cx="1537433" cy="2377064"/>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2448098" y="4613780"/>
            <a:ext cx="1486882"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population size, </a:t>
            </a:r>
            <a:r>
              <a:rPr lang="en-US" sz="1350" dirty="0" err="1">
                <a:solidFill>
                  <a:srgbClr val="000000"/>
                </a:solidFill>
                <a:latin typeface="Gill Sans" panose="020B0502020104020203" pitchFamily="34" charset="-79"/>
                <a:cs typeface="Gill Sans" panose="020B0502020104020203" pitchFamily="34" charset="-79"/>
              </a:rPr>
              <a:t>N</a:t>
            </a:r>
            <a:r>
              <a:rPr lang="en-US" sz="1350" baseline="-25000" dirty="0" err="1">
                <a:solidFill>
                  <a:srgbClr val="000000"/>
                </a:solidFill>
                <a:latin typeface="Gill Sans" panose="020B0502020104020203" pitchFamily="34" charset="-79"/>
                <a:cs typeface="Gill Sans" panose="020B0502020104020203" pitchFamily="34" charset="-79"/>
              </a:rPr>
              <a:t>t</a:t>
            </a:r>
            <a:endParaRPr lang="en-US" sz="1350" dirty="0">
              <a:solidFill>
                <a:srgbClr val="000000"/>
              </a:solidFill>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20888" y="3219830"/>
            <a:ext cx="1271502" cy="300082"/>
          </a:xfrm>
          <a:prstGeom prst="rect">
            <a:avLst/>
          </a:prstGeom>
        </p:spPr>
        <p:txBody>
          <a:bodyPr wrap="none">
            <a:spAutoFit/>
          </a:bodyPr>
          <a:lstStyle/>
          <a:p>
            <a:r>
              <a:rPr lang="en-US" sz="1350" b="1" dirty="0">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3272335" y="3270766"/>
            <a:ext cx="1550424" cy="300082"/>
          </a:xfrm>
          <a:prstGeom prst="rect">
            <a:avLst/>
          </a:prstGeom>
        </p:spPr>
        <p:txBody>
          <a:bodyPr wrap="none">
            <a:spAutoFit/>
          </a:bodyPr>
          <a:lstStyle/>
          <a:p>
            <a:r>
              <a:rPr lang="en-US" sz="1350" b="1" dirty="0">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17073" y="4649949"/>
            <a:ext cx="1486882"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population size, </a:t>
            </a:r>
            <a:r>
              <a:rPr lang="en-US" sz="1350" dirty="0" err="1">
                <a:solidFill>
                  <a:srgbClr val="000000"/>
                </a:solidFill>
                <a:latin typeface="Gill Sans" panose="020B0502020104020203" pitchFamily="34" charset="-79"/>
                <a:cs typeface="Gill Sans" panose="020B0502020104020203" pitchFamily="34" charset="-79"/>
              </a:rPr>
              <a:t>N</a:t>
            </a:r>
            <a:r>
              <a:rPr lang="en-US" sz="1350" baseline="-25000" dirty="0" err="1">
                <a:solidFill>
                  <a:srgbClr val="000000"/>
                </a:solidFill>
                <a:latin typeface="Gill Sans" panose="020B0502020104020203" pitchFamily="34" charset="-79"/>
                <a:cs typeface="Gill Sans" panose="020B0502020104020203" pitchFamily="34" charset="-79"/>
              </a:rPr>
              <a:t>t</a:t>
            </a:r>
            <a:endParaRPr lang="en-US" sz="1350" dirty="0">
              <a:solidFill>
                <a:srgbClr val="000000"/>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962066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919825" y="1927419"/>
            <a:ext cx="3429000" cy="692497"/>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geometric</a:t>
            </a:r>
          </a:p>
          <a:p>
            <a:r>
              <a:rPr lang="en-US" sz="1950" dirty="0" err="1">
                <a:latin typeface="Gill Sans" panose="020B0502020104020203" pitchFamily="34" charset="-79"/>
                <a:cs typeface="Gill Sans" panose="020B0502020104020203" pitchFamily="34" charset="-79"/>
              </a:rPr>
              <a:t>N</a:t>
            </a:r>
            <a:r>
              <a:rPr lang="en-US" sz="1950" baseline="-25000" dirty="0" err="1">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 </a:t>
            </a:r>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N</a:t>
            </a:r>
            <a:r>
              <a:rPr lang="en-US" sz="1950" baseline="-25000" dirty="0">
                <a:latin typeface="Gill Sans" panose="020B0502020104020203" pitchFamily="34" charset="-79"/>
                <a:cs typeface="Gill Sans" panose="020B0502020104020203" pitchFamily="34" charset="-79"/>
              </a:rPr>
              <a:t>0</a:t>
            </a:r>
            <a:endParaRPr lang="en-US" sz="1950" dirty="0">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2857500" y="1898866"/>
            <a:ext cx="3429000" cy="1592744"/>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exponential</a:t>
            </a:r>
            <a:endParaRPr lang="en-US" sz="1950" dirty="0">
              <a:latin typeface="Helvetica" pitchFamily="2" charset="0"/>
              <a:cs typeface="Gill Sans" panose="020B0502020104020203" pitchFamily="34" charset="-79"/>
            </a:endParaRPr>
          </a:p>
          <a:p>
            <a:r>
              <a:rPr lang="en-US" sz="1950" dirty="0" err="1">
                <a:latin typeface="Helvetica" pitchFamily="2" charset="0"/>
                <a:cs typeface="Gill Sans" panose="020B0502020104020203" pitchFamily="34" charset="-79"/>
              </a:rPr>
              <a:t>N</a:t>
            </a:r>
            <a:r>
              <a:rPr lang="en-US" sz="1950" baseline="-25000" dirty="0" err="1">
                <a:latin typeface="Helvetica" pitchFamily="2" charset="0"/>
                <a:cs typeface="Gill Sans" panose="020B0502020104020203" pitchFamily="34" charset="-79"/>
              </a:rPr>
              <a:t>t</a:t>
            </a:r>
            <a:r>
              <a:rPr lang="en-US" sz="1950" baseline="30000" dirty="0">
                <a:latin typeface="Helvetica" pitchFamily="2" charset="0"/>
                <a:cs typeface="Gill Sans" panose="020B0502020104020203" pitchFamily="34" charset="-79"/>
              </a:rPr>
              <a:t>  </a:t>
            </a:r>
            <a:r>
              <a:rPr lang="en-US" sz="1950" dirty="0">
                <a:latin typeface="Helvetica" pitchFamily="2" charset="0"/>
                <a:cs typeface="Gill Sans" panose="020B0502020104020203" pitchFamily="34" charset="-79"/>
              </a:rPr>
              <a:t>= N</a:t>
            </a:r>
            <a:r>
              <a:rPr lang="en-US" sz="1950" baseline="-25000" dirty="0">
                <a:latin typeface="Helvetica" pitchFamily="2" charset="0"/>
                <a:cs typeface="Gill Sans" panose="020B0502020104020203" pitchFamily="34" charset="-79"/>
              </a:rPr>
              <a:t>0</a:t>
            </a:r>
            <a:r>
              <a:rPr lang="en-US" sz="1950" dirty="0">
                <a:latin typeface="Helvetica" pitchFamily="2" charset="0"/>
                <a:cs typeface="Gill Sans" panose="020B0502020104020203" pitchFamily="34" charset="-79"/>
              </a:rPr>
              <a:t>e</a:t>
            </a:r>
            <a:r>
              <a:rPr lang="en-US" sz="1950" baseline="30000" dirty="0">
                <a:latin typeface="Helvetica" pitchFamily="2" charset="0"/>
                <a:cs typeface="Gill Sans" panose="020B0502020104020203" pitchFamily="34" charset="-79"/>
              </a:rPr>
              <a:t>rt</a:t>
            </a:r>
            <a:endParaRPr lang="en-US" sz="1950" dirty="0">
              <a:latin typeface="Helvetica" pitchFamily="2" charset="0"/>
              <a:cs typeface="Gill Sans" panose="020B0502020104020203" pitchFamily="34" charset="-79"/>
            </a:endParaRPr>
          </a:p>
          <a:p>
            <a:br>
              <a:rPr lang="en-US" sz="1950" dirty="0">
                <a:latin typeface="Gill Sans" panose="020B0502020104020203" pitchFamily="34" charset="-79"/>
                <a:cs typeface="Gill Sans" panose="020B0502020104020203" pitchFamily="34" charset="-79"/>
              </a:rPr>
            </a:br>
            <a:endParaRPr lang="en-US" sz="1950" dirty="0">
              <a:latin typeface="Gill Sans" panose="020B0502020104020203" pitchFamily="34" charset="-79"/>
              <a:cs typeface="Gill Sans" panose="020B0502020104020203" pitchFamily="34" charset="-79"/>
            </a:endParaRPr>
          </a:p>
          <a:p>
            <a:r>
              <a:rPr lang="en-US" sz="1950" baseline="-25000" dirty="0">
                <a:latin typeface="Gill Sans" panose="020B0502020104020203" pitchFamily="34" charset="-79"/>
                <a:cs typeface="Gill Sans" panose="020B0502020104020203" pitchFamily="34" charset="-79"/>
              </a:rPr>
              <a:t>  </a:t>
            </a:r>
            <a:endParaRPr lang="en-US" sz="1950" dirty="0">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264868" y="3532220"/>
            <a:ext cx="1537433" cy="2463200"/>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3272335" y="3611458"/>
            <a:ext cx="1537433" cy="2377064"/>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2448098" y="4613780"/>
            <a:ext cx="1486882"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population size, </a:t>
            </a:r>
            <a:r>
              <a:rPr lang="en-US" sz="1350" dirty="0" err="1">
                <a:solidFill>
                  <a:srgbClr val="000000"/>
                </a:solidFill>
                <a:latin typeface="Gill Sans" panose="020B0502020104020203" pitchFamily="34" charset="-79"/>
                <a:cs typeface="Gill Sans" panose="020B0502020104020203" pitchFamily="34" charset="-79"/>
              </a:rPr>
              <a:t>N</a:t>
            </a:r>
            <a:r>
              <a:rPr lang="en-US" sz="1350" baseline="-25000" dirty="0" err="1">
                <a:solidFill>
                  <a:srgbClr val="000000"/>
                </a:solidFill>
                <a:latin typeface="Gill Sans" panose="020B0502020104020203" pitchFamily="34" charset="-79"/>
                <a:cs typeface="Gill Sans" panose="020B0502020104020203" pitchFamily="34" charset="-79"/>
              </a:rPr>
              <a:t>t</a:t>
            </a:r>
            <a:endParaRPr lang="en-US" sz="1350" dirty="0">
              <a:solidFill>
                <a:srgbClr val="000000"/>
              </a:solidFill>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320888" y="3219830"/>
            <a:ext cx="1271502" cy="300082"/>
          </a:xfrm>
          <a:prstGeom prst="rect">
            <a:avLst/>
          </a:prstGeom>
        </p:spPr>
        <p:txBody>
          <a:bodyPr wrap="none">
            <a:spAutoFit/>
          </a:bodyPr>
          <a:lstStyle/>
          <a:p>
            <a:r>
              <a:rPr lang="en-US" sz="1350" b="1" dirty="0">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3272335" y="3270766"/>
            <a:ext cx="1550424" cy="300082"/>
          </a:xfrm>
          <a:prstGeom prst="rect">
            <a:avLst/>
          </a:prstGeom>
        </p:spPr>
        <p:txBody>
          <a:bodyPr wrap="none">
            <a:spAutoFit/>
          </a:bodyPr>
          <a:lstStyle/>
          <a:p>
            <a:r>
              <a:rPr lang="en-US" sz="1350" b="1" dirty="0">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617073" y="4649949"/>
            <a:ext cx="1486882"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population size, </a:t>
            </a:r>
            <a:r>
              <a:rPr lang="en-US" sz="1350" dirty="0" err="1">
                <a:solidFill>
                  <a:srgbClr val="000000"/>
                </a:solidFill>
                <a:latin typeface="Gill Sans" panose="020B0502020104020203" pitchFamily="34" charset="-79"/>
                <a:cs typeface="Gill Sans" panose="020B0502020104020203" pitchFamily="34" charset="-79"/>
              </a:rPr>
              <a:t>N</a:t>
            </a:r>
            <a:r>
              <a:rPr lang="en-US" sz="1350" baseline="-25000" dirty="0" err="1">
                <a:solidFill>
                  <a:srgbClr val="000000"/>
                </a:solidFill>
                <a:latin typeface="Gill Sans" panose="020B0502020104020203" pitchFamily="34" charset="-79"/>
                <a:cs typeface="Gill Sans" panose="020B0502020104020203" pitchFamily="34" charset="-79"/>
              </a:rPr>
              <a:t>t</a:t>
            </a:r>
            <a:endParaRPr lang="en-US" sz="1350" dirty="0">
              <a:solidFill>
                <a:srgbClr val="000000"/>
              </a:solidFill>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1802300" y="2728366"/>
            <a:ext cx="4589024" cy="392415"/>
          </a:xfrm>
          <a:prstGeom prst="rect">
            <a:avLst/>
          </a:prstGeom>
          <a:noFill/>
        </p:spPr>
        <p:txBody>
          <a:bodyPr wrap="square">
            <a:spAutoFit/>
          </a:bodyPr>
          <a:lstStyle/>
          <a:p>
            <a:r>
              <a:rPr lang="en-US" sz="1950" dirty="0">
                <a:solidFill>
                  <a:srgbClr val="FF0000"/>
                </a:solidFill>
                <a:latin typeface="STIXGeneral" pitchFamily="2" charset="2"/>
                <a:cs typeface="Gill Sans" panose="020B0502020104020203" pitchFamily="34" charset="-79"/>
              </a:rPr>
              <a:t>𝜆</a:t>
            </a:r>
            <a:r>
              <a:rPr lang="en-US" sz="1950" baseline="30000" dirty="0">
                <a:solidFill>
                  <a:srgbClr val="FF0000"/>
                </a:solidFill>
                <a:latin typeface="Gill Sans" panose="020B0502020104020203" pitchFamily="34" charset="-79"/>
                <a:cs typeface="Gill Sans" panose="020B0502020104020203" pitchFamily="34" charset="-79"/>
              </a:rPr>
              <a:t>t</a:t>
            </a:r>
            <a:r>
              <a:rPr lang="en-US" sz="1950" dirty="0">
                <a:solidFill>
                  <a:srgbClr val="FF0000"/>
                </a:solidFill>
                <a:latin typeface="Gill Sans" panose="020B0502020104020203" pitchFamily="34" charset="-79"/>
                <a:cs typeface="Gill Sans" panose="020B0502020104020203" pitchFamily="34" charset="-79"/>
              </a:rPr>
              <a:t>N</a:t>
            </a:r>
            <a:r>
              <a:rPr lang="en-US" sz="1950" baseline="-25000" dirty="0">
                <a:solidFill>
                  <a:srgbClr val="FF0000"/>
                </a:solidFill>
                <a:latin typeface="Gill Sans" panose="020B0502020104020203" pitchFamily="34" charset="-79"/>
                <a:cs typeface="Gill Sans" panose="020B0502020104020203" pitchFamily="34" charset="-79"/>
              </a:rPr>
              <a:t>0</a:t>
            </a:r>
            <a:r>
              <a:rPr lang="en-US" sz="1950" dirty="0">
                <a:solidFill>
                  <a:srgbClr val="FF0000"/>
                </a:solidFill>
                <a:latin typeface="Gill Sans" panose="020B0502020104020203" pitchFamily="34" charset="-79"/>
                <a:cs typeface="Gill Sans" panose="020B0502020104020203" pitchFamily="34" charset="-79"/>
              </a:rPr>
              <a:t> = </a:t>
            </a:r>
            <a:r>
              <a:rPr lang="en-US" sz="1950" dirty="0">
                <a:solidFill>
                  <a:srgbClr val="FF0000"/>
                </a:solidFill>
                <a:latin typeface="Helvetica" pitchFamily="2" charset="0"/>
                <a:cs typeface="Gill Sans" panose="020B0502020104020203" pitchFamily="34" charset="-79"/>
              </a:rPr>
              <a:t>N</a:t>
            </a:r>
            <a:r>
              <a:rPr lang="en-US" sz="1950" baseline="-25000" dirty="0">
                <a:solidFill>
                  <a:srgbClr val="FF0000"/>
                </a:solidFill>
                <a:latin typeface="Helvetica" pitchFamily="2" charset="0"/>
                <a:cs typeface="Gill Sans" panose="020B0502020104020203" pitchFamily="34" charset="-79"/>
              </a:rPr>
              <a:t>0</a:t>
            </a:r>
            <a:r>
              <a:rPr lang="en-US" sz="1950" dirty="0">
                <a:solidFill>
                  <a:srgbClr val="FF0000"/>
                </a:solidFill>
                <a:latin typeface="Helvetica" pitchFamily="2" charset="0"/>
                <a:cs typeface="Gill Sans" panose="020B0502020104020203" pitchFamily="34" charset="-79"/>
              </a:rPr>
              <a:t>e</a:t>
            </a:r>
            <a:r>
              <a:rPr lang="en-US" sz="1950" baseline="30000" dirty="0">
                <a:solidFill>
                  <a:srgbClr val="FF0000"/>
                </a:solidFill>
                <a:latin typeface="Helvetica" pitchFamily="2" charset="0"/>
                <a:cs typeface="Gill Sans" panose="020B0502020104020203" pitchFamily="34" charset="-79"/>
              </a:rPr>
              <a:t>rt</a:t>
            </a:r>
            <a:endParaRPr lang="en-US" sz="1950" dirty="0">
              <a:solidFill>
                <a:srgbClr val="FF0000"/>
              </a:solidFill>
              <a:latin typeface="Helvetica" pitchFamily="2" charset="0"/>
              <a:cs typeface="Gill Sans" panose="020B0502020104020203" pitchFamily="34" charset="-79"/>
            </a:endParaRPr>
          </a:p>
        </p:txBody>
      </p:sp>
    </p:spTree>
    <p:extLst>
      <p:ext uri="{BB962C8B-B14F-4D97-AF65-F5344CB8AC3E}">
        <p14:creationId xmlns:p14="http://schemas.microsoft.com/office/powerpoint/2010/main" val="448594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919825" y="1927419"/>
            <a:ext cx="3429000" cy="692497"/>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geometric</a:t>
            </a:r>
          </a:p>
          <a:p>
            <a:r>
              <a:rPr lang="en-US" sz="1950" dirty="0" err="1">
                <a:latin typeface="Gill Sans" panose="020B0502020104020203" pitchFamily="34" charset="-79"/>
                <a:cs typeface="Gill Sans" panose="020B0502020104020203" pitchFamily="34" charset="-79"/>
              </a:rPr>
              <a:t>N</a:t>
            </a:r>
            <a:r>
              <a:rPr lang="en-US" sz="1950" baseline="-25000" dirty="0" err="1">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 </a:t>
            </a:r>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N</a:t>
            </a:r>
            <a:r>
              <a:rPr lang="en-US" sz="1950" baseline="-25000" dirty="0">
                <a:latin typeface="Gill Sans" panose="020B0502020104020203" pitchFamily="34" charset="-79"/>
                <a:cs typeface="Gill Sans" panose="020B0502020104020203" pitchFamily="34" charset="-79"/>
              </a:rPr>
              <a:t>0</a:t>
            </a:r>
            <a:endParaRPr lang="en-US" sz="1950" dirty="0">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2857500" y="1898866"/>
            <a:ext cx="3429000" cy="1592744"/>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exponential</a:t>
            </a:r>
            <a:endParaRPr lang="en-US" sz="1950" dirty="0">
              <a:latin typeface="Helvetica" pitchFamily="2" charset="0"/>
              <a:cs typeface="Gill Sans" panose="020B0502020104020203" pitchFamily="34" charset="-79"/>
            </a:endParaRPr>
          </a:p>
          <a:p>
            <a:r>
              <a:rPr lang="en-US" sz="1950" dirty="0" err="1">
                <a:latin typeface="Helvetica" pitchFamily="2" charset="0"/>
                <a:cs typeface="Gill Sans" panose="020B0502020104020203" pitchFamily="34" charset="-79"/>
              </a:rPr>
              <a:t>N</a:t>
            </a:r>
            <a:r>
              <a:rPr lang="en-US" sz="1950" baseline="-25000" dirty="0" err="1">
                <a:latin typeface="Helvetica" pitchFamily="2" charset="0"/>
                <a:cs typeface="Gill Sans" panose="020B0502020104020203" pitchFamily="34" charset="-79"/>
              </a:rPr>
              <a:t>t</a:t>
            </a:r>
            <a:r>
              <a:rPr lang="en-US" sz="1950" baseline="30000" dirty="0">
                <a:latin typeface="Helvetica" pitchFamily="2" charset="0"/>
                <a:cs typeface="Gill Sans" panose="020B0502020104020203" pitchFamily="34" charset="-79"/>
              </a:rPr>
              <a:t>  </a:t>
            </a:r>
            <a:r>
              <a:rPr lang="en-US" sz="1950" dirty="0">
                <a:latin typeface="Helvetica" pitchFamily="2" charset="0"/>
                <a:cs typeface="Gill Sans" panose="020B0502020104020203" pitchFamily="34" charset="-79"/>
              </a:rPr>
              <a:t>= N</a:t>
            </a:r>
            <a:r>
              <a:rPr lang="en-US" sz="1950" baseline="-25000" dirty="0">
                <a:latin typeface="Helvetica" pitchFamily="2" charset="0"/>
                <a:cs typeface="Gill Sans" panose="020B0502020104020203" pitchFamily="34" charset="-79"/>
              </a:rPr>
              <a:t>0</a:t>
            </a:r>
            <a:r>
              <a:rPr lang="en-US" sz="1950" dirty="0">
                <a:latin typeface="Helvetica" pitchFamily="2" charset="0"/>
                <a:cs typeface="Gill Sans" panose="020B0502020104020203" pitchFamily="34" charset="-79"/>
              </a:rPr>
              <a:t>e</a:t>
            </a:r>
            <a:r>
              <a:rPr lang="en-US" sz="1950" baseline="30000" dirty="0">
                <a:latin typeface="Helvetica" pitchFamily="2" charset="0"/>
                <a:cs typeface="Gill Sans" panose="020B0502020104020203" pitchFamily="34" charset="-79"/>
              </a:rPr>
              <a:t>rt</a:t>
            </a:r>
            <a:endParaRPr lang="en-US" sz="1950" dirty="0">
              <a:latin typeface="Helvetica" pitchFamily="2" charset="0"/>
              <a:cs typeface="Gill Sans" panose="020B0502020104020203" pitchFamily="34" charset="-79"/>
            </a:endParaRPr>
          </a:p>
          <a:p>
            <a:br>
              <a:rPr lang="en-US" sz="1950" dirty="0">
                <a:latin typeface="Gill Sans" panose="020B0502020104020203" pitchFamily="34" charset="-79"/>
                <a:cs typeface="Gill Sans" panose="020B0502020104020203" pitchFamily="34" charset="-79"/>
              </a:rPr>
            </a:br>
            <a:endParaRPr lang="en-US" sz="1950" dirty="0">
              <a:latin typeface="Gill Sans" panose="020B0502020104020203" pitchFamily="34" charset="-79"/>
              <a:cs typeface="Gill Sans" panose="020B0502020104020203" pitchFamily="34" charset="-79"/>
            </a:endParaRPr>
          </a:p>
          <a:p>
            <a:r>
              <a:rPr lang="en-US" sz="1950" baseline="-25000" dirty="0">
                <a:latin typeface="Gill Sans" panose="020B0502020104020203" pitchFamily="34" charset="-79"/>
                <a:cs typeface="Gill Sans" panose="020B0502020104020203" pitchFamily="34" charset="-79"/>
              </a:rPr>
              <a:t>  </a:t>
            </a:r>
            <a:endParaRPr lang="en-US" sz="1950" dirty="0">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264867" y="3867237"/>
            <a:ext cx="1328329" cy="2128183"/>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3272335" y="3934760"/>
            <a:ext cx="1328329" cy="2053762"/>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2577292" y="4655733"/>
            <a:ext cx="1190819" cy="461665"/>
          </a:xfrm>
          <a:prstGeom prst="rect">
            <a:avLst/>
          </a:prstGeom>
        </p:spPr>
        <p:txBody>
          <a:bodyPr wrap="square">
            <a:spAutoFit/>
          </a:bodyPr>
          <a:lstStyle/>
          <a:p>
            <a:pPr algn="ctr"/>
            <a:r>
              <a:rPr lang="en-US" sz="1200" dirty="0">
                <a:solidFill>
                  <a:srgbClr val="000000"/>
                </a:solidFill>
                <a:latin typeface="Gill Sans" panose="020B0502020104020203" pitchFamily="34" charset="-79"/>
                <a:cs typeface="Gill Sans" panose="020B0502020104020203" pitchFamily="34" charset="-79"/>
              </a:rPr>
              <a:t>population size, </a:t>
            </a:r>
            <a:r>
              <a:rPr lang="en-US" sz="1200" dirty="0" err="1">
                <a:solidFill>
                  <a:srgbClr val="000000"/>
                </a:solidFill>
                <a:latin typeface="Gill Sans" panose="020B0502020104020203" pitchFamily="34" charset="-79"/>
                <a:cs typeface="Gill Sans" panose="020B0502020104020203" pitchFamily="34" charset="-79"/>
              </a:rPr>
              <a:t>N</a:t>
            </a:r>
            <a:r>
              <a:rPr lang="en-US" sz="1200" baseline="-25000" dirty="0" err="1">
                <a:solidFill>
                  <a:srgbClr val="000000"/>
                </a:solidFill>
                <a:latin typeface="Gill Sans" panose="020B0502020104020203" pitchFamily="34" charset="-79"/>
                <a:cs typeface="Gill Sans" panose="020B0502020104020203" pitchFamily="34" charset="-79"/>
              </a:rPr>
              <a:t>t</a:t>
            </a:r>
            <a:endParaRPr lang="en-US" sz="1200" dirty="0">
              <a:solidFill>
                <a:srgbClr val="000000"/>
              </a:solidFill>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280810" y="3596136"/>
            <a:ext cx="1328329" cy="276999"/>
          </a:xfrm>
          <a:prstGeom prst="rect">
            <a:avLst/>
          </a:prstGeom>
        </p:spPr>
        <p:txBody>
          <a:bodyPr wrap="square">
            <a:spAutoFit/>
          </a:bodyPr>
          <a:lstStyle/>
          <a:p>
            <a:r>
              <a:rPr lang="en-US" sz="1200" b="1" dirty="0">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3259722" y="3682254"/>
            <a:ext cx="1674180" cy="276999"/>
          </a:xfrm>
          <a:prstGeom prst="rect">
            <a:avLst/>
          </a:prstGeom>
        </p:spPr>
        <p:txBody>
          <a:bodyPr wrap="square">
            <a:spAutoFit/>
          </a:bodyPr>
          <a:lstStyle/>
          <a:p>
            <a:r>
              <a:rPr lang="en-US" sz="1200" b="1" dirty="0">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487879" y="4691903"/>
            <a:ext cx="1190819" cy="461665"/>
          </a:xfrm>
          <a:prstGeom prst="rect">
            <a:avLst/>
          </a:prstGeom>
        </p:spPr>
        <p:txBody>
          <a:bodyPr wrap="square">
            <a:spAutoFit/>
          </a:bodyPr>
          <a:lstStyle/>
          <a:p>
            <a:pPr algn="ctr"/>
            <a:r>
              <a:rPr lang="en-US" sz="1200" dirty="0">
                <a:solidFill>
                  <a:srgbClr val="000000"/>
                </a:solidFill>
                <a:latin typeface="Gill Sans" panose="020B0502020104020203" pitchFamily="34" charset="-79"/>
                <a:cs typeface="Gill Sans" panose="020B0502020104020203" pitchFamily="34" charset="-79"/>
              </a:rPr>
              <a:t>population size, </a:t>
            </a:r>
            <a:r>
              <a:rPr lang="en-US" sz="1200" dirty="0" err="1">
                <a:solidFill>
                  <a:srgbClr val="000000"/>
                </a:solidFill>
                <a:latin typeface="Gill Sans" panose="020B0502020104020203" pitchFamily="34" charset="-79"/>
                <a:cs typeface="Gill Sans" panose="020B0502020104020203" pitchFamily="34" charset="-79"/>
              </a:rPr>
              <a:t>N</a:t>
            </a:r>
            <a:r>
              <a:rPr lang="en-US" sz="1200" baseline="-25000" dirty="0" err="1">
                <a:solidFill>
                  <a:srgbClr val="000000"/>
                </a:solidFill>
                <a:latin typeface="Gill Sans" panose="020B0502020104020203" pitchFamily="34" charset="-79"/>
                <a:cs typeface="Gill Sans" panose="020B0502020104020203" pitchFamily="34" charset="-79"/>
              </a:rPr>
              <a:t>t</a:t>
            </a:r>
            <a:endParaRPr lang="en-US" sz="1200" dirty="0">
              <a:solidFill>
                <a:srgbClr val="000000"/>
              </a:solidFill>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1802300" y="2728366"/>
            <a:ext cx="4589024" cy="992579"/>
          </a:xfrm>
          <a:prstGeom prst="rect">
            <a:avLst/>
          </a:prstGeom>
          <a:noFill/>
        </p:spPr>
        <p:txBody>
          <a:bodyPr wrap="square">
            <a:spAutoFit/>
          </a:bodyPr>
          <a:lstStyle/>
          <a:p>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N</a:t>
            </a:r>
            <a:r>
              <a:rPr lang="en-US" sz="1950" baseline="-25000" dirty="0">
                <a:latin typeface="Gill Sans" panose="020B0502020104020203" pitchFamily="34" charset="-79"/>
                <a:cs typeface="Gill Sans" panose="020B0502020104020203" pitchFamily="34" charset="-79"/>
              </a:rPr>
              <a:t>0</a:t>
            </a:r>
            <a:r>
              <a:rPr lang="en-US" sz="1950" dirty="0">
                <a:latin typeface="Gill Sans" panose="020B0502020104020203" pitchFamily="34" charset="-79"/>
                <a:cs typeface="Gill Sans" panose="020B0502020104020203" pitchFamily="34" charset="-79"/>
              </a:rPr>
              <a:t> = </a:t>
            </a:r>
            <a:r>
              <a:rPr lang="en-US" sz="1950" dirty="0">
                <a:latin typeface="Helvetica" pitchFamily="2" charset="0"/>
                <a:cs typeface="Gill Sans" panose="020B0502020104020203" pitchFamily="34" charset="-79"/>
              </a:rPr>
              <a:t>N</a:t>
            </a:r>
            <a:r>
              <a:rPr lang="en-US" sz="1950" baseline="-25000" dirty="0">
                <a:latin typeface="Helvetica" pitchFamily="2" charset="0"/>
                <a:cs typeface="Gill Sans" panose="020B0502020104020203" pitchFamily="34" charset="-79"/>
              </a:rPr>
              <a:t>0</a:t>
            </a:r>
            <a:r>
              <a:rPr lang="en-US" sz="1950" dirty="0">
                <a:latin typeface="Helvetica" pitchFamily="2" charset="0"/>
                <a:cs typeface="Gill Sans" panose="020B0502020104020203" pitchFamily="34" charset="-79"/>
              </a:rPr>
              <a:t>e</a:t>
            </a:r>
            <a:r>
              <a:rPr lang="en-US" sz="1950" baseline="30000" dirty="0">
                <a:latin typeface="Helvetica" pitchFamily="2" charset="0"/>
                <a:cs typeface="Gill Sans" panose="020B0502020104020203" pitchFamily="34" charset="-79"/>
              </a:rPr>
              <a:t>rt</a:t>
            </a:r>
            <a:endParaRPr lang="en-US" sz="1950" dirty="0">
              <a:latin typeface="Gill Sans" panose="020B0502020104020203" pitchFamily="34" charset="-79"/>
              <a:cs typeface="Gill Sans" panose="020B0502020104020203" pitchFamily="34" charset="-79"/>
            </a:endParaRPr>
          </a:p>
          <a:p>
            <a:r>
              <a:rPr lang="en-US" sz="1950" dirty="0">
                <a:solidFill>
                  <a:srgbClr val="FF0000"/>
                </a:solidFill>
                <a:latin typeface="STIXGeneral" pitchFamily="2" charset="2"/>
                <a:cs typeface="Gill Sans" panose="020B0502020104020203" pitchFamily="34" charset="-79"/>
              </a:rPr>
              <a:t>𝜆</a:t>
            </a:r>
            <a:r>
              <a:rPr lang="en-US" sz="1950" baseline="30000" dirty="0">
                <a:solidFill>
                  <a:srgbClr val="FF0000"/>
                </a:solidFill>
                <a:latin typeface="Gill Sans" panose="020B0502020104020203" pitchFamily="34" charset="-79"/>
                <a:cs typeface="Gill Sans" panose="020B0502020104020203" pitchFamily="34" charset="-79"/>
              </a:rPr>
              <a:t>t</a:t>
            </a:r>
            <a:r>
              <a:rPr lang="en-US" sz="1950" dirty="0">
                <a:solidFill>
                  <a:srgbClr val="FF0000"/>
                </a:solidFill>
                <a:latin typeface="Gill Sans" panose="020B0502020104020203" pitchFamily="34" charset="-79"/>
                <a:cs typeface="Gill Sans" panose="020B0502020104020203" pitchFamily="34" charset="-79"/>
              </a:rPr>
              <a:t> = </a:t>
            </a:r>
            <a:r>
              <a:rPr lang="en-US" sz="1950" dirty="0" err="1">
                <a:solidFill>
                  <a:srgbClr val="FF0000"/>
                </a:solidFill>
                <a:latin typeface="Helvetica" pitchFamily="2" charset="0"/>
                <a:cs typeface="Gill Sans" panose="020B0502020104020203" pitchFamily="34" charset="-79"/>
              </a:rPr>
              <a:t>e</a:t>
            </a:r>
            <a:r>
              <a:rPr lang="en-US" sz="1950" baseline="30000" dirty="0" err="1">
                <a:solidFill>
                  <a:srgbClr val="FF0000"/>
                </a:solidFill>
                <a:latin typeface="Helvetica" pitchFamily="2" charset="0"/>
                <a:cs typeface="Gill Sans" panose="020B0502020104020203" pitchFamily="34" charset="-79"/>
              </a:rPr>
              <a:t>rt</a:t>
            </a:r>
            <a:endParaRPr lang="en-US" sz="1950" dirty="0">
              <a:solidFill>
                <a:srgbClr val="FF0000"/>
              </a:solidFill>
              <a:latin typeface="Helvetica" pitchFamily="2" charset="0"/>
              <a:cs typeface="Gill Sans" panose="020B0502020104020203" pitchFamily="34" charset="-79"/>
            </a:endParaRPr>
          </a:p>
          <a:p>
            <a:endParaRPr lang="en-US" sz="1950" dirty="0">
              <a:solidFill>
                <a:srgbClr val="FF0000"/>
              </a:solidFill>
              <a:latin typeface="Helvetica" pitchFamily="2" charset="0"/>
              <a:cs typeface="Gill Sans" panose="020B0502020104020203" pitchFamily="34" charset="-79"/>
            </a:endParaRPr>
          </a:p>
        </p:txBody>
      </p:sp>
    </p:spTree>
    <p:extLst>
      <p:ext uri="{BB962C8B-B14F-4D97-AF65-F5344CB8AC3E}">
        <p14:creationId xmlns:p14="http://schemas.microsoft.com/office/powerpoint/2010/main" val="1314644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919825" y="1927419"/>
            <a:ext cx="3429000" cy="692497"/>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geometric</a:t>
            </a:r>
          </a:p>
          <a:p>
            <a:r>
              <a:rPr lang="en-US" sz="1950" dirty="0" err="1">
                <a:latin typeface="Gill Sans" panose="020B0502020104020203" pitchFamily="34" charset="-79"/>
                <a:cs typeface="Gill Sans" panose="020B0502020104020203" pitchFamily="34" charset="-79"/>
              </a:rPr>
              <a:t>N</a:t>
            </a:r>
            <a:r>
              <a:rPr lang="en-US" sz="1950" baseline="-25000" dirty="0" err="1">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 </a:t>
            </a:r>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N</a:t>
            </a:r>
            <a:r>
              <a:rPr lang="en-US" sz="1950" baseline="-25000" dirty="0">
                <a:latin typeface="Gill Sans" panose="020B0502020104020203" pitchFamily="34" charset="-79"/>
                <a:cs typeface="Gill Sans" panose="020B0502020104020203" pitchFamily="34" charset="-79"/>
              </a:rPr>
              <a:t>0</a:t>
            </a:r>
            <a:endParaRPr lang="en-US" sz="1950" dirty="0">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2857500" y="1898866"/>
            <a:ext cx="3429000" cy="1592744"/>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exponential</a:t>
            </a:r>
            <a:endParaRPr lang="en-US" sz="1950" dirty="0">
              <a:latin typeface="Helvetica" pitchFamily="2" charset="0"/>
              <a:cs typeface="Gill Sans" panose="020B0502020104020203" pitchFamily="34" charset="-79"/>
            </a:endParaRPr>
          </a:p>
          <a:p>
            <a:r>
              <a:rPr lang="en-US" sz="1950" dirty="0" err="1">
                <a:latin typeface="Helvetica" pitchFamily="2" charset="0"/>
                <a:cs typeface="Gill Sans" panose="020B0502020104020203" pitchFamily="34" charset="-79"/>
              </a:rPr>
              <a:t>N</a:t>
            </a:r>
            <a:r>
              <a:rPr lang="en-US" sz="1950" baseline="-25000" dirty="0" err="1">
                <a:latin typeface="Helvetica" pitchFamily="2" charset="0"/>
                <a:cs typeface="Gill Sans" panose="020B0502020104020203" pitchFamily="34" charset="-79"/>
              </a:rPr>
              <a:t>t</a:t>
            </a:r>
            <a:r>
              <a:rPr lang="en-US" sz="1950" baseline="30000" dirty="0">
                <a:latin typeface="Helvetica" pitchFamily="2" charset="0"/>
                <a:cs typeface="Gill Sans" panose="020B0502020104020203" pitchFamily="34" charset="-79"/>
              </a:rPr>
              <a:t>  </a:t>
            </a:r>
            <a:r>
              <a:rPr lang="en-US" sz="1950" dirty="0">
                <a:latin typeface="Helvetica" pitchFamily="2" charset="0"/>
                <a:cs typeface="Gill Sans" panose="020B0502020104020203" pitchFamily="34" charset="-79"/>
              </a:rPr>
              <a:t>= N</a:t>
            </a:r>
            <a:r>
              <a:rPr lang="en-US" sz="1950" baseline="-25000" dirty="0">
                <a:latin typeface="Helvetica" pitchFamily="2" charset="0"/>
                <a:cs typeface="Gill Sans" panose="020B0502020104020203" pitchFamily="34" charset="-79"/>
              </a:rPr>
              <a:t>0</a:t>
            </a:r>
            <a:r>
              <a:rPr lang="en-US" sz="1950" dirty="0">
                <a:latin typeface="Helvetica" pitchFamily="2" charset="0"/>
                <a:cs typeface="Gill Sans" panose="020B0502020104020203" pitchFamily="34" charset="-79"/>
              </a:rPr>
              <a:t>e</a:t>
            </a:r>
            <a:r>
              <a:rPr lang="en-US" sz="1950" baseline="30000" dirty="0">
                <a:latin typeface="Helvetica" pitchFamily="2" charset="0"/>
                <a:cs typeface="Gill Sans" panose="020B0502020104020203" pitchFamily="34" charset="-79"/>
              </a:rPr>
              <a:t>rt</a:t>
            </a:r>
            <a:endParaRPr lang="en-US" sz="1950" dirty="0">
              <a:latin typeface="Helvetica" pitchFamily="2" charset="0"/>
              <a:cs typeface="Gill Sans" panose="020B0502020104020203" pitchFamily="34" charset="-79"/>
            </a:endParaRPr>
          </a:p>
          <a:p>
            <a:br>
              <a:rPr lang="en-US" sz="1950" dirty="0">
                <a:latin typeface="Gill Sans" panose="020B0502020104020203" pitchFamily="34" charset="-79"/>
                <a:cs typeface="Gill Sans" panose="020B0502020104020203" pitchFamily="34" charset="-79"/>
              </a:rPr>
            </a:br>
            <a:endParaRPr lang="en-US" sz="1950" dirty="0">
              <a:latin typeface="Gill Sans" panose="020B0502020104020203" pitchFamily="34" charset="-79"/>
              <a:cs typeface="Gill Sans" panose="020B0502020104020203" pitchFamily="34" charset="-79"/>
            </a:endParaRPr>
          </a:p>
          <a:p>
            <a:r>
              <a:rPr lang="en-US" sz="1950" baseline="-25000" dirty="0">
                <a:latin typeface="Gill Sans" panose="020B0502020104020203" pitchFamily="34" charset="-79"/>
                <a:cs typeface="Gill Sans" panose="020B0502020104020203" pitchFamily="34" charset="-79"/>
              </a:rPr>
              <a:t>  </a:t>
            </a:r>
            <a:endParaRPr lang="en-US" sz="1950" dirty="0">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264867" y="3867237"/>
            <a:ext cx="1328329" cy="2128183"/>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3272335" y="3934760"/>
            <a:ext cx="1328329" cy="2053762"/>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2577292" y="4655733"/>
            <a:ext cx="1190819" cy="461665"/>
          </a:xfrm>
          <a:prstGeom prst="rect">
            <a:avLst/>
          </a:prstGeom>
        </p:spPr>
        <p:txBody>
          <a:bodyPr wrap="square">
            <a:spAutoFit/>
          </a:bodyPr>
          <a:lstStyle/>
          <a:p>
            <a:pPr algn="ctr"/>
            <a:r>
              <a:rPr lang="en-US" sz="1200" dirty="0">
                <a:solidFill>
                  <a:srgbClr val="000000"/>
                </a:solidFill>
                <a:latin typeface="Gill Sans" panose="020B0502020104020203" pitchFamily="34" charset="-79"/>
                <a:cs typeface="Gill Sans" panose="020B0502020104020203" pitchFamily="34" charset="-79"/>
              </a:rPr>
              <a:t>population size, </a:t>
            </a:r>
            <a:r>
              <a:rPr lang="en-US" sz="1200" dirty="0" err="1">
                <a:solidFill>
                  <a:srgbClr val="000000"/>
                </a:solidFill>
                <a:latin typeface="Gill Sans" panose="020B0502020104020203" pitchFamily="34" charset="-79"/>
                <a:cs typeface="Gill Sans" panose="020B0502020104020203" pitchFamily="34" charset="-79"/>
              </a:rPr>
              <a:t>N</a:t>
            </a:r>
            <a:r>
              <a:rPr lang="en-US" sz="1200" baseline="-25000" dirty="0" err="1">
                <a:solidFill>
                  <a:srgbClr val="000000"/>
                </a:solidFill>
                <a:latin typeface="Gill Sans" panose="020B0502020104020203" pitchFamily="34" charset="-79"/>
                <a:cs typeface="Gill Sans" panose="020B0502020104020203" pitchFamily="34" charset="-79"/>
              </a:rPr>
              <a:t>t</a:t>
            </a:r>
            <a:endParaRPr lang="en-US" sz="1200" dirty="0">
              <a:solidFill>
                <a:srgbClr val="000000"/>
              </a:solidFill>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280810" y="3596136"/>
            <a:ext cx="1328329" cy="276999"/>
          </a:xfrm>
          <a:prstGeom prst="rect">
            <a:avLst/>
          </a:prstGeom>
        </p:spPr>
        <p:txBody>
          <a:bodyPr wrap="square">
            <a:spAutoFit/>
          </a:bodyPr>
          <a:lstStyle/>
          <a:p>
            <a:r>
              <a:rPr lang="en-US" sz="1200" b="1" dirty="0">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3259722" y="3682254"/>
            <a:ext cx="1674180" cy="276999"/>
          </a:xfrm>
          <a:prstGeom prst="rect">
            <a:avLst/>
          </a:prstGeom>
        </p:spPr>
        <p:txBody>
          <a:bodyPr wrap="square">
            <a:spAutoFit/>
          </a:bodyPr>
          <a:lstStyle/>
          <a:p>
            <a:r>
              <a:rPr lang="en-US" sz="1200" b="1" dirty="0">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487879" y="4691903"/>
            <a:ext cx="1190819" cy="461665"/>
          </a:xfrm>
          <a:prstGeom prst="rect">
            <a:avLst/>
          </a:prstGeom>
        </p:spPr>
        <p:txBody>
          <a:bodyPr wrap="square">
            <a:spAutoFit/>
          </a:bodyPr>
          <a:lstStyle/>
          <a:p>
            <a:pPr algn="ctr"/>
            <a:r>
              <a:rPr lang="en-US" sz="1200" dirty="0">
                <a:solidFill>
                  <a:srgbClr val="000000"/>
                </a:solidFill>
                <a:latin typeface="Gill Sans" panose="020B0502020104020203" pitchFamily="34" charset="-79"/>
                <a:cs typeface="Gill Sans" panose="020B0502020104020203" pitchFamily="34" charset="-79"/>
              </a:rPr>
              <a:t>population size, </a:t>
            </a:r>
            <a:r>
              <a:rPr lang="en-US" sz="1200" dirty="0" err="1">
                <a:solidFill>
                  <a:srgbClr val="000000"/>
                </a:solidFill>
                <a:latin typeface="Gill Sans" panose="020B0502020104020203" pitchFamily="34" charset="-79"/>
                <a:cs typeface="Gill Sans" panose="020B0502020104020203" pitchFamily="34" charset="-79"/>
              </a:rPr>
              <a:t>N</a:t>
            </a:r>
            <a:r>
              <a:rPr lang="en-US" sz="1200" baseline="-25000" dirty="0" err="1">
                <a:solidFill>
                  <a:srgbClr val="000000"/>
                </a:solidFill>
                <a:latin typeface="Gill Sans" panose="020B0502020104020203" pitchFamily="34" charset="-79"/>
                <a:cs typeface="Gill Sans" panose="020B0502020104020203" pitchFamily="34" charset="-79"/>
              </a:rPr>
              <a:t>t</a:t>
            </a:r>
            <a:endParaRPr lang="en-US" sz="1200" dirty="0">
              <a:solidFill>
                <a:srgbClr val="000000"/>
              </a:solidFill>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1802300" y="2728366"/>
            <a:ext cx="4589024" cy="1592744"/>
          </a:xfrm>
          <a:prstGeom prst="rect">
            <a:avLst/>
          </a:prstGeom>
          <a:noFill/>
        </p:spPr>
        <p:txBody>
          <a:bodyPr wrap="square">
            <a:spAutoFit/>
          </a:bodyPr>
          <a:lstStyle/>
          <a:p>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N</a:t>
            </a:r>
            <a:r>
              <a:rPr lang="en-US" sz="1950" baseline="-25000" dirty="0">
                <a:latin typeface="Gill Sans" panose="020B0502020104020203" pitchFamily="34" charset="-79"/>
                <a:cs typeface="Gill Sans" panose="020B0502020104020203" pitchFamily="34" charset="-79"/>
              </a:rPr>
              <a:t>0</a:t>
            </a:r>
            <a:r>
              <a:rPr lang="en-US" sz="1950" dirty="0">
                <a:latin typeface="Gill Sans" panose="020B0502020104020203" pitchFamily="34" charset="-79"/>
                <a:cs typeface="Gill Sans" panose="020B0502020104020203" pitchFamily="34" charset="-79"/>
              </a:rPr>
              <a:t> = </a:t>
            </a:r>
            <a:r>
              <a:rPr lang="en-US" sz="1950" dirty="0">
                <a:latin typeface="Helvetica" pitchFamily="2" charset="0"/>
                <a:cs typeface="Gill Sans" panose="020B0502020104020203" pitchFamily="34" charset="-79"/>
              </a:rPr>
              <a:t>N</a:t>
            </a:r>
            <a:r>
              <a:rPr lang="en-US" sz="1950" baseline="-25000" dirty="0">
                <a:latin typeface="Helvetica" pitchFamily="2" charset="0"/>
                <a:cs typeface="Gill Sans" panose="020B0502020104020203" pitchFamily="34" charset="-79"/>
              </a:rPr>
              <a:t>0</a:t>
            </a:r>
            <a:r>
              <a:rPr lang="en-US" sz="1950" dirty="0">
                <a:latin typeface="Helvetica" pitchFamily="2" charset="0"/>
                <a:cs typeface="Gill Sans" panose="020B0502020104020203" pitchFamily="34" charset="-79"/>
              </a:rPr>
              <a:t>e</a:t>
            </a:r>
            <a:r>
              <a:rPr lang="en-US" sz="1950" baseline="30000" dirty="0">
                <a:latin typeface="Helvetica" pitchFamily="2" charset="0"/>
                <a:cs typeface="Gill Sans" panose="020B0502020104020203" pitchFamily="34" charset="-79"/>
              </a:rPr>
              <a:t>rt</a:t>
            </a:r>
            <a:endParaRPr lang="en-US" sz="1950" dirty="0">
              <a:latin typeface="Gill Sans" panose="020B0502020104020203" pitchFamily="34" charset="-79"/>
              <a:cs typeface="Gill Sans" panose="020B0502020104020203" pitchFamily="34" charset="-79"/>
            </a:endParaRPr>
          </a:p>
          <a:p>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 = </a:t>
            </a:r>
            <a:r>
              <a:rPr lang="en-US" sz="1950" dirty="0" err="1">
                <a:latin typeface="Helvetica" pitchFamily="2" charset="0"/>
                <a:cs typeface="Gill Sans" panose="020B0502020104020203" pitchFamily="34" charset="-79"/>
              </a:rPr>
              <a:t>e</a:t>
            </a:r>
            <a:r>
              <a:rPr lang="en-US" sz="1950" baseline="30000" dirty="0" err="1">
                <a:latin typeface="Helvetica" pitchFamily="2" charset="0"/>
                <a:cs typeface="Gill Sans" panose="020B0502020104020203" pitchFamily="34" charset="-79"/>
              </a:rPr>
              <a:t>rt</a:t>
            </a:r>
            <a:endParaRPr lang="en-US" sz="1950" dirty="0">
              <a:latin typeface="Helvetica" pitchFamily="2" charset="0"/>
              <a:cs typeface="Gill Sans" panose="020B0502020104020203" pitchFamily="34" charset="-79"/>
            </a:endParaRPr>
          </a:p>
          <a:p>
            <a:r>
              <a:rPr lang="en-US" sz="1950" dirty="0">
                <a:solidFill>
                  <a:srgbClr val="FF0000"/>
                </a:solidFill>
                <a:latin typeface="STIXGeneral" pitchFamily="2" charset="2"/>
                <a:cs typeface="Gill Sans" panose="020B0502020104020203" pitchFamily="34" charset="-79"/>
              </a:rPr>
              <a:t>𝜆</a:t>
            </a:r>
            <a:r>
              <a:rPr lang="en-US" sz="1950" dirty="0">
                <a:solidFill>
                  <a:srgbClr val="FF0000"/>
                </a:solidFill>
                <a:latin typeface="Gill Sans" panose="020B0502020104020203" pitchFamily="34" charset="-79"/>
                <a:cs typeface="Gill Sans" panose="020B0502020104020203" pitchFamily="34" charset="-79"/>
              </a:rPr>
              <a:t> = </a:t>
            </a:r>
            <a:r>
              <a:rPr lang="en-US" sz="1950" dirty="0">
                <a:solidFill>
                  <a:srgbClr val="FF0000"/>
                </a:solidFill>
                <a:latin typeface="Helvetica" pitchFamily="2" charset="0"/>
                <a:cs typeface="Gill Sans" panose="020B0502020104020203" pitchFamily="34" charset="-79"/>
              </a:rPr>
              <a:t>e</a:t>
            </a:r>
            <a:r>
              <a:rPr lang="en-US" sz="1950" baseline="30000" dirty="0">
                <a:solidFill>
                  <a:srgbClr val="FF0000"/>
                </a:solidFill>
                <a:latin typeface="Helvetica" pitchFamily="2" charset="0"/>
                <a:cs typeface="Gill Sans" panose="020B0502020104020203" pitchFamily="34" charset="-79"/>
              </a:rPr>
              <a:t>r</a:t>
            </a:r>
            <a:endParaRPr lang="en-US" sz="1950" dirty="0">
              <a:solidFill>
                <a:srgbClr val="FF0000"/>
              </a:solidFill>
              <a:latin typeface="Helvetica" pitchFamily="2" charset="0"/>
              <a:cs typeface="Gill Sans" panose="020B0502020104020203" pitchFamily="34" charset="-79"/>
            </a:endParaRPr>
          </a:p>
          <a:p>
            <a:endParaRPr lang="en-US" sz="1950" dirty="0">
              <a:solidFill>
                <a:srgbClr val="FF0000"/>
              </a:solidFill>
              <a:latin typeface="Helvetica" pitchFamily="2" charset="0"/>
              <a:cs typeface="Gill Sans" panose="020B0502020104020203" pitchFamily="34" charset="-79"/>
            </a:endParaRPr>
          </a:p>
          <a:p>
            <a:endParaRPr lang="en-US" sz="1950" dirty="0">
              <a:solidFill>
                <a:srgbClr val="FF0000"/>
              </a:solidFill>
              <a:latin typeface="Helvetica" pitchFamily="2" charset="0"/>
              <a:cs typeface="Gill Sans" panose="020B0502020104020203" pitchFamily="34" charset="-79"/>
            </a:endParaRPr>
          </a:p>
        </p:txBody>
      </p:sp>
    </p:spTree>
    <p:extLst>
      <p:ext uri="{BB962C8B-B14F-4D97-AF65-F5344CB8AC3E}">
        <p14:creationId xmlns:p14="http://schemas.microsoft.com/office/powerpoint/2010/main" val="4002414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919825" y="1927419"/>
            <a:ext cx="3429000" cy="692497"/>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geometric</a:t>
            </a:r>
          </a:p>
          <a:p>
            <a:r>
              <a:rPr lang="en-US" sz="1950" dirty="0" err="1">
                <a:latin typeface="Gill Sans" panose="020B0502020104020203" pitchFamily="34" charset="-79"/>
                <a:cs typeface="Gill Sans" panose="020B0502020104020203" pitchFamily="34" charset="-79"/>
              </a:rPr>
              <a:t>N</a:t>
            </a:r>
            <a:r>
              <a:rPr lang="en-US" sz="1950" baseline="-25000" dirty="0" err="1">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 </a:t>
            </a:r>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N</a:t>
            </a:r>
            <a:r>
              <a:rPr lang="en-US" sz="1950" baseline="-25000" dirty="0">
                <a:latin typeface="Gill Sans" panose="020B0502020104020203" pitchFamily="34" charset="-79"/>
                <a:cs typeface="Gill Sans" panose="020B0502020104020203" pitchFamily="34" charset="-79"/>
              </a:rPr>
              <a:t>0</a:t>
            </a:r>
            <a:endParaRPr lang="en-US" sz="1950" dirty="0">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2857500" y="1898866"/>
            <a:ext cx="3429000" cy="1592744"/>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exponential</a:t>
            </a:r>
            <a:endParaRPr lang="en-US" sz="1950" dirty="0">
              <a:latin typeface="Helvetica" pitchFamily="2" charset="0"/>
              <a:cs typeface="Gill Sans" panose="020B0502020104020203" pitchFamily="34" charset="-79"/>
            </a:endParaRPr>
          </a:p>
          <a:p>
            <a:r>
              <a:rPr lang="en-US" sz="1950" dirty="0" err="1">
                <a:latin typeface="Helvetica" pitchFamily="2" charset="0"/>
                <a:cs typeface="Gill Sans" panose="020B0502020104020203" pitchFamily="34" charset="-79"/>
              </a:rPr>
              <a:t>N</a:t>
            </a:r>
            <a:r>
              <a:rPr lang="en-US" sz="1950" baseline="-25000" dirty="0" err="1">
                <a:latin typeface="Helvetica" pitchFamily="2" charset="0"/>
                <a:cs typeface="Gill Sans" panose="020B0502020104020203" pitchFamily="34" charset="-79"/>
              </a:rPr>
              <a:t>t</a:t>
            </a:r>
            <a:r>
              <a:rPr lang="en-US" sz="1950" baseline="30000" dirty="0">
                <a:latin typeface="Helvetica" pitchFamily="2" charset="0"/>
                <a:cs typeface="Gill Sans" panose="020B0502020104020203" pitchFamily="34" charset="-79"/>
              </a:rPr>
              <a:t>  </a:t>
            </a:r>
            <a:r>
              <a:rPr lang="en-US" sz="1950" dirty="0">
                <a:latin typeface="Helvetica" pitchFamily="2" charset="0"/>
                <a:cs typeface="Gill Sans" panose="020B0502020104020203" pitchFamily="34" charset="-79"/>
              </a:rPr>
              <a:t>= N</a:t>
            </a:r>
            <a:r>
              <a:rPr lang="en-US" sz="1950" baseline="-25000" dirty="0">
                <a:latin typeface="Helvetica" pitchFamily="2" charset="0"/>
                <a:cs typeface="Gill Sans" panose="020B0502020104020203" pitchFamily="34" charset="-79"/>
              </a:rPr>
              <a:t>0</a:t>
            </a:r>
            <a:r>
              <a:rPr lang="en-US" sz="1950" dirty="0">
                <a:latin typeface="Helvetica" pitchFamily="2" charset="0"/>
                <a:cs typeface="Gill Sans" panose="020B0502020104020203" pitchFamily="34" charset="-79"/>
              </a:rPr>
              <a:t>e</a:t>
            </a:r>
            <a:r>
              <a:rPr lang="en-US" sz="1950" baseline="30000" dirty="0">
                <a:latin typeface="Helvetica" pitchFamily="2" charset="0"/>
                <a:cs typeface="Gill Sans" panose="020B0502020104020203" pitchFamily="34" charset="-79"/>
              </a:rPr>
              <a:t>rt</a:t>
            </a:r>
            <a:endParaRPr lang="en-US" sz="1950" dirty="0">
              <a:latin typeface="Helvetica" pitchFamily="2" charset="0"/>
              <a:cs typeface="Gill Sans" panose="020B0502020104020203" pitchFamily="34" charset="-79"/>
            </a:endParaRPr>
          </a:p>
          <a:p>
            <a:br>
              <a:rPr lang="en-US" sz="1950" dirty="0">
                <a:latin typeface="Gill Sans" panose="020B0502020104020203" pitchFamily="34" charset="-79"/>
                <a:cs typeface="Gill Sans" panose="020B0502020104020203" pitchFamily="34" charset="-79"/>
              </a:rPr>
            </a:br>
            <a:endParaRPr lang="en-US" sz="1950" dirty="0">
              <a:latin typeface="Gill Sans" panose="020B0502020104020203" pitchFamily="34" charset="-79"/>
              <a:cs typeface="Gill Sans" panose="020B0502020104020203" pitchFamily="34" charset="-79"/>
            </a:endParaRPr>
          </a:p>
          <a:p>
            <a:r>
              <a:rPr lang="en-US" sz="1950" baseline="-25000" dirty="0">
                <a:latin typeface="Gill Sans" panose="020B0502020104020203" pitchFamily="34" charset="-79"/>
                <a:cs typeface="Gill Sans" panose="020B0502020104020203" pitchFamily="34" charset="-79"/>
              </a:rPr>
              <a:t>  </a:t>
            </a:r>
            <a:endParaRPr lang="en-US" sz="1950" dirty="0">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264867" y="3867237"/>
            <a:ext cx="1328329" cy="2128183"/>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3272335" y="3934760"/>
            <a:ext cx="1328329" cy="2053762"/>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2577292" y="4655733"/>
            <a:ext cx="1190819" cy="461665"/>
          </a:xfrm>
          <a:prstGeom prst="rect">
            <a:avLst/>
          </a:prstGeom>
        </p:spPr>
        <p:txBody>
          <a:bodyPr wrap="square">
            <a:spAutoFit/>
          </a:bodyPr>
          <a:lstStyle/>
          <a:p>
            <a:pPr algn="ctr"/>
            <a:r>
              <a:rPr lang="en-US" sz="1200" dirty="0">
                <a:solidFill>
                  <a:srgbClr val="000000"/>
                </a:solidFill>
                <a:latin typeface="Gill Sans" panose="020B0502020104020203" pitchFamily="34" charset="-79"/>
                <a:cs typeface="Gill Sans" panose="020B0502020104020203" pitchFamily="34" charset="-79"/>
              </a:rPr>
              <a:t>population size, </a:t>
            </a:r>
            <a:r>
              <a:rPr lang="en-US" sz="1200" dirty="0" err="1">
                <a:solidFill>
                  <a:srgbClr val="000000"/>
                </a:solidFill>
                <a:latin typeface="Gill Sans" panose="020B0502020104020203" pitchFamily="34" charset="-79"/>
                <a:cs typeface="Gill Sans" panose="020B0502020104020203" pitchFamily="34" charset="-79"/>
              </a:rPr>
              <a:t>N</a:t>
            </a:r>
            <a:r>
              <a:rPr lang="en-US" sz="1200" baseline="-25000" dirty="0" err="1">
                <a:solidFill>
                  <a:srgbClr val="000000"/>
                </a:solidFill>
                <a:latin typeface="Gill Sans" panose="020B0502020104020203" pitchFamily="34" charset="-79"/>
                <a:cs typeface="Gill Sans" panose="020B0502020104020203" pitchFamily="34" charset="-79"/>
              </a:rPr>
              <a:t>t</a:t>
            </a:r>
            <a:endParaRPr lang="en-US" sz="1200" dirty="0">
              <a:solidFill>
                <a:srgbClr val="000000"/>
              </a:solidFill>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280810" y="3596136"/>
            <a:ext cx="1328329" cy="276999"/>
          </a:xfrm>
          <a:prstGeom prst="rect">
            <a:avLst/>
          </a:prstGeom>
        </p:spPr>
        <p:txBody>
          <a:bodyPr wrap="square">
            <a:spAutoFit/>
          </a:bodyPr>
          <a:lstStyle/>
          <a:p>
            <a:r>
              <a:rPr lang="en-US" sz="1200" b="1" dirty="0">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3259722" y="3682254"/>
            <a:ext cx="1674180" cy="276999"/>
          </a:xfrm>
          <a:prstGeom prst="rect">
            <a:avLst/>
          </a:prstGeom>
        </p:spPr>
        <p:txBody>
          <a:bodyPr wrap="square">
            <a:spAutoFit/>
          </a:bodyPr>
          <a:lstStyle/>
          <a:p>
            <a:r>
              <a:rPr lang="en-US" sz="1200" b="1" dirty="0">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487879" y="4691903"/>
            <a:ext cx="1190819" cy="461665"/>
          </a:xfrm>
          <a:prstGeom prst="rect">
            <a:avLst/>
          </a:prstGeom>
        </p:spPr>
        <p:txBody>
          <a:bodyPr wrap="square">
            <a:spAutoFit/>
          </a:bodyPr>
          <a:lstStyle/>
          <a:p>
            <a:pPr algn="ctr"/>
            <a:r>
              <a:rPr lang="en-US" sz="1200" dirty="0">
                <a:solidFill>
                  <a:srgbClr val="000000"/>
                </a:solidFill>
                <a:latin typeface="Gill Sans" panose="020B0502020104020203" pitchFamily="34" charset="-79"/>
                <a:cs typeface="Gill Sans" panose="020B0502020104020203" pitchFamily="34" charset="-79"/>
              </a:rPr>
              <a:t>population size, </a:t>
            </a:r>
            <a:r>
              <a:rPr lang="en-US" sz="1200" dirty="0" err="1">
                <a:solidFill>
                  <a:srgbClr val="000000"/>
                </a:solidFill>
                <a:latin typeface="Gill Sans" panose="020B0502020104020203" pitchFamily="34" charset="-79"/>
                <a:cs typeface="Gill Sans" panose="020B0502020104020203" pitchFamily="34" charset="-79"/>
              </a:rPr>
              <a:t>N</a:t>
            </a:r>
            <a:r>
              <a:rPr lang="en-US" sz="1200" baseline="-25000" dirty="0" err="1">
                <a:solidFill>
                  <a:srgbClr val="000000"/>
                </a:solidFill>
                <a:latin typeface="Gill Sans" panose="020B0502020104020203" pitchFamily="34" charset="-79"/>
                <a:cs typeface="Gill Sans" panose="020B0502020104020203" pitchFamily="34" charset="-79"/>
              </a:rPr>
              <a:t>t</a:t>
            </a:r>
            <a:endParaRPr lang="en-US" sz="1200" dirty="0">
              <a:solidFill>
                <a:srgbClr val="000000"/>
              </a:solidFill>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1802300" y="2728366"/>
            <a:ext cx="4589024" cy="1592744"/>
          </a:xfrm>
          <a:prstGeom prst="rect">
            <a:avLst/>
          </a:prstGeom>
          <a:noFill/>
        </p:spPr>
        <p:txBody>
          <a:bodyPr wrap="square">
            <a:spAutoFit/>
          </a:bodyPr>
          <a:lstStyle/>
          <a:p>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N</a:t>
            </a:r>
            <a:r>
              <a:rPr lang="en-US" sz="1950" baseline="-25000" dirty="0">
                <a:latin typeface="Gill Sans" panose="020B0502020104020203" pitchFamily="34" charset="-79"/>
                <a:cs typeface="Gill Sans" panose="020B0502020104020203" pitchFamily="34" charset="-79"/>
              </a:rPr>
              <a:t>0</a:t>
            </a:r>
            <a:r>
              <a:rPr lang="en-US" sz="1950" dirty="0">
                <a:latin typeface="Gill Sans" panose="020B0502020104020203" pitchFamily="34" charset="-79"/>
                <a:cs typeface="Gill Sans" panose="020B0502020104020203" pitchFamily="34" charset="-79"/>
              </a:rPr>
              <a:t> = </a:t>
            </a:r>
            <a:r>
              <a:rPr lang="en-US" sz="1950" dirty="0">
                <a:latin typeface="Helvetica" pitchFamily="2" charset="0"/>
                <a:cs typeface="Gill Sans" panose="020B0502020104020203" pitchFamily="34" charset="-79"/>
              </a:rPr>
              <a:t>N</a:t>
            </a:r>
            <a:r>
              <a:rPr lang="en-US" sz="1950" baseline="-25000" dirty="0">
                <a:latin typeface="Helvetica" pitchFamily="2" charset="0"/>
                <a:cs typeface="Gill Sans" panose="020B0502020104020203" pitchFamily="34" charset="-79"/>
              </a:rPr>
              <a:t>0</a:t>
            </a:r>
            <a:r>
              <a:rPr lang="en-US" sz="1950" dirty="0">
                <a:latin typeface="Helvetica" pitchFamily="2" charset="0"/>
                <a:cs typeface="Gill Sans" panose="020B0502020104020203" pitchFamily="34" charset="-79"/>
              </a:rPr>
              <a:t>e</a:t>
            </a:r>
            <a:r>
              <a:rPr lang="en-US" sz="1950" baseline="30000" dirty="0">
                <a:latin typeface="Helvetica" pitchFamily="2" charset="0"/>
                <a:cs typeface="Gill Sans" panose="020B0502020104020203" pitchFamily="34" charset="-79"/>
              </a:rPr>
              <a:t>rt</a:t>
            </a:r>
            <a:endParaRPr lang="en-US" sz="1950" dirty="0">
              <a:latin typeface="Gill Sans" panose="020B0502020104020203" pitchFamily="34" charset="-79"/>
              <a:cs typeface="Gill Sans" panose="020B0502020104020203" pitchFamily="34" charset="-79"/>
            </a:endParaRPr>
          </a:p>
          <a:p>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 = </a:t>
            </a:r>
            <a:r>
              <a:rPr lang="en-US" sz="1950" dirty="0" err="1">
                <a:latin typeface="Helvetica" pitchFamily="2" charset="0"/>
                <a:cs typeface="Gill Sans" panose="020B0502020104020203" pitchFamily="34" charset="-79"/>
              </a:rPr>
              <a:t>e</a:t>
            </a:r>
            <a:r>
              <a:rPr lang="en-US" sz="1950" baseline="30000" dirty="0" err="1">
                <a:latin typeface="Helvetica" pitchFamily="2" charset="0"/>
                <a:cs typeface="Gill Sans" panose="020B0502020104020203" pitchFamily="34" charset="-79"/>
              </a:rPr>
              <a:t>rt</a:t>
            </a:r>
            <a:endParaRPr lang="en-US" sz="1950" dirty="0">
              <a:latin typeface="Helvetica" pitchFamily="2" charset="0"/>
              <a:cs typeface="Gill Sans" panose="020B0502020104020203" pitchFamily="34" charset="-79"/>
            </a:endParaRPr>
          </a:p>
          <a:p>
            <a:r>
              <a:rPr lang="en-US" sz="1950" dirty="0">
                <a:solidFill>
                  <a:srgbClr val="FF0000"/>
                </a:solidFill>
                <a:latin typeface="STIXGeneral" pitchFamily="2" charset="2"/>
                <a:cs typeface="Gill Sans" panose="020B0502020104020203" pitchFamily="34" charset="-79"/>
              </a:rPr>
              <a:t>𝜆</a:t>
            </a:r>
            <a:r>
              <a:rPr lang="en-US" sz="1950" dirty="0">
                <a:solidFill>
                  <a:srgbClr val="FF0000"/>
                </a:solidFill>
                <a:latin typeface="Gill Sans" panose="020B0502020104020203" pitchFamily="34" charset="-79"/>
                <a:cs typeface="Gill Sans" panose="020B0502020104020203" pitchFamily="34" charset="-79"/>
              </a:rPr>
              <a:t> = </a:t>
            </a:r>
            <a:r>
              <a:rPr lang="en-US" sz="1950" dirty="0">
                <a:solidFill>
                  <a:srgbClr val="FF0000"/>
                </a:solidFill>
                <a:latin typeface="Helvetica" pitchFamily="2" charset="0"/>
                <a:cs typeface="Gill Sans" panose="020B0502020104020203" pitchFamily="34" charset="-79"/>
              </a:rPr>
              <a:t>e</a:t>
            </a:r>
            <a:r>
              <a:rPr lang="en-US" sz="1950" baseline="30000" dirty="0">
                <a:solidFill>
                  <a:srgbClr val="FF0000"/>
                </a:solidFill>
                <a:latin typeface="Helvetica" pitchFamily="2" charset="0"/>
                <a:cs typeface="Gill Sans" panose="020B0502020104020203" pitchFamily="34" charset="-79"/>
              </a:rPr>
              <a:t>r</a:t>
            </a:r>
            <a:endParaRPr lang="en-US" sz="1950" dirty="0">
              <a:solidFill>
                <a:srgbClr val="FF0000"/>
              </a:solidFill>
              <a:latin typeface="Helvetica" pitchFamily="2" charset="0"/>
              <a:cs typeface="Gill Sans" panose="020B0502020104020203" pitchFamily="34" charset="-79"/>
            </a:endParaRPr>
          </a:p>
          <a:p>
            <a:endParaRPr lang="en-US" sz="1950" dirty="0">
              <a:solidFill>
                <a:srgbClr val="FF0000"/>
              </a:solidFill>
              <a:latin typeface="Helvetica" pitchFamily="2" charset="0"/>
              <a:cs typeface="Gill Sans" panose="020B0502020104020203" pitchFamily="34" charset="-79"/>
            </a:endParaRPr>
          </a:p>
          <a:p>
            <a:endParaRPr lang="en-US" sz="1950" dirty="0">
              <a:solidFill>
                <a:srgbClr val="FF0000"/>
              </a:solidFill>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5404025" y="2214259"/>
            <a:ext cx="3448147" cy="2859932"/>
          </a:xfrm>
          <a:prstGeom prst="rect">
            <a:avLst/>
          </a:prstGeom>
        </p:spPr>
        <p:txBody>
          <a:bodyPr vert="horz" lIns="68580" tIns="34290" rIns="68580" bIns="3429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50" dirty="0">
                <a:latin typeface="+mn-lt"/>
              </a:rPr>
              <a:t>Continuous models can be discretized. </a:t>
            </a:r>
          </a:p>
          <a:p>
            <a:endParaRPr lang="en-US" sz="2250" dirty="0">
              <a:latin typeface="+mn-lt"/>
            </a:endParaRPr>
          </a:p>
          <a:p>
            <a:r>
              <a:rPr lang="en-US" sz="2250" dirty="0">
                <a:latin typeface="+mn-lt"/>
              </a:rPr>
              <a:t>Discrete models can be approximated in continuous time.</a:t>
            </a:r>
          </a:p>
          <a:p>
            <a:endParaRPr lang="en-US" sz="2250" dirty="0">
              <a:latin typeface="+mn-lt"/>
            </a:endParaRPr>
          </a:p>
          <a:p>
            <a:r>
              <a:rPr lang="en-US" sz="2250" dirty="0">
                <a:latin typeface="+mn-lt"/>
              </a:rPr>
              <a:t>How to choose what to do?</a:t>
            </a:r>
          </a:p>
          <a:p>
            <a:endParaRPr lang="en-US" sz="2250" dirty="0">
              <a:latin typeface="+mn-lt"/>
            </a:endParaRPr>
          </a:p>
          <a:p>
            <a:r>
              <a:rPr lang="en-US" sz="225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5404024" y="3682254"/>
            <a:ext cx="3336278" cy="16837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64581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919825" y="1927419"/>
            <a:ext cx="3429000" cy="692497"/>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geometric</a:t>
            </a:r>
          </a:p>
          <a:p>
            <a:r>
              <a:rPr lang="en-US" sz="1950" dirty="0" err="1">
                <a:latin typeface="Gill Sans" panose="020B0502020104020203" pitchFamily="34" charset="-79"/>
                <a:cs typeface="Gill Sans" panose="020B0502020104020203" pitchFamily="34" charset="-79"/>
              </a:rPr>
              <a:t>N</a:t>
            </a:r>
            <a:r>
              <a:rPr lang="en-US" sz="1950" baseline="-25000" dirty="0" err="1">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 </a:t>
            </a:r>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N</a:t>
            </a:r>
            <a:r>
              <a:rPr lang="en-US" sz="1950" baseline="-25000" dirty="0">
                <a:latin typeface="Gill Sans" panose="020B0502020104020203" pitchFamily="34" charset="-79"/>
                <a:cs typeface="Gill Sans" panose="020B0502020104020203" pitchFamily="34" charset="-79"/>
              </a:rPr>
              <a:t>0</a:t>
            </a:r>
            <a:endParaRPr lang="en-US" sz="1950" dirty="0">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2857500" y="1898866"/>
            <a:ext cx="3429000" cy="1592744"/>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exponential</a:t>
            </a:r>
            <a:endParaRPr lang="en-US" sz="1950" dirty="0">
              <a:latin typeface="Helvetica" pitchFamily="2" charset="0"/>
              <a:cs typeface="Gill Sans" panose="020B0502020104020203" pitchFamily="34" charset="-79"/>
            </a:endParaRPr>
          </a:p>
          <a:p>
            <a:r>
              <a:rPr lang="en-US" sz="1950" dirty="0" err="1">
                <a:latin typeface="Helvetica" pitchFamily="2" charset="0"/>
                <a:cs typeface="Gill Sans" panose="020B0502020104020203" pitchFamily="34" charset="-79"/>
              </a:rPr>
              <a:t>N</a:t>
            </a:r>
            <a:r>
              <a:rPr lang="en-US" sz="1950" baseline="-25000" dirty="0" err="1">
                <a:latin typeface="Helvetica" pitchFamily="2" charset="0"/>
                <a:cs typeface="Gill Sans" panose="020B0502020104020203" pitchFamily="34" charset="-79"/>
              </a:rPr>
              <a:t>t</a:t>
            </a:r>
            <a:r>
              <a:rPr lang="en-US" sz="1950" baseline="30000" dirty="0">
                <a:latin typeface="Helvetica" pitchFamily="2" charset="0"/>
                <a:cs typeface="Gill Sans" panose="020B0502020104020203" pitchFamily="34" charset="-79"/>
              </a:rPr>
              <a:t>  </a:t>
            </a:r>
            <a:r>
              <a:rPr lang="en-US" sz="1950" dirty="0">
                <a:latin typeface="Helvetica" pitchFamily="2" charset="0"/>
                <a:cs typeface="Gill Sans" panose="020B0502020104020203" pitchFamily="34" charset="-79"/>
              </a:rPr>
              <a:t>= N</a:t>
            </a:r>
            <a:r>
              <a:rPr lang="en-US" sz="1950" baseline="-25000" dirty="0">
                <a:latin typeface="Helvetica" pitchFamily="2" charset="0"/>
                <a:cs typeface="Gill Sans" panose="020B0502020104020203" pitchFamily="34" charset="-79"/>
              </a:rPr>
              <a:t>0</a:t>
            </a:r>
            <a:r>
              <a:rPr lang="en-US" sz="1950" dirty="0">
                <a:latin typeface="Helvetica" pitchFamily="2" charset="0"/>
                <a:cs typeface="Gill Sans" panose="020B0502020104020203" pitchFamily="34" charset="-79"/>
              </a:rPr>
              <a:t>e</a:t>
            </a:r>
            <a:r>
              <a:rPr lang="en-US" sz="1950" baseline="30000" dirty="0">
                <a:latin typeface="Helvetica" pitchFamily="2" charset="0"/>
                <a:cs typeface="Gill Sans" panose="020B0502020104020203" pitchFamily="34" charset="-79"/>
              </a:rPr>
              <a:t>rt</a:t>
            </a:r>
            <a:endParaRPr lang="en-US" sz="1950" dirty="0">
              <a:latin typeface="Helvetica" pitchFamily="2" charset="0"/>
              <a:cs typeface="Gill Sans" panose="020B0502020104020203" pitchFamily="34" charset="-79"/>
            </a:endParaRPr>
          </a:p>
          <a:p>
            <a:br>
              <a:rPr lang="en-US" sz="1950" dirty="0">
                <a:latin typeface="Gill Sans" panose="020B0502020104020203" pitchFamily="34" charset="-79"/>
                <a:cs typeface="Gill Sans" panose="020B0502020104020203" pitchFamily="34" charset="-79"/>
              </a:rPr>
            </a:br>
            <a:endParaRPr lang="en-US" sz="1950" dirty="0">
              <a:latin typeface="Gill Sans" panose="020B0502020104020203" pitchFamily="34" charset="-79"/>
              <a:cs typeface="Gill Sans" panose="020B0502020104020203" pitchFamily="34" charset="-79"/>
            </a:endParaRPr>
          </a:p>
          <a:p>
            <a:r>
              <a:rPr lang="en-US" sz="1950" baseline="-25000" dirty="0">
                <a:latin typeface="Gill Sans" panose="020B0502020104020203" pitchFamily="34" charset="-79"/>
                <a:cs typeface="Gill Sans" panose="020B0502020104020203" pitchFamily="34" charset="-79"/>
              </a:rPr>
              <a:t>  </a:t>
            </a:r>
            <a:endParaRPr lang="en-US" sz="1950" dirty="0">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264867" y="3867237"/>
            <a:ext cx="1328329" cy="2128183"/>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3272335" y="3934760"/>
            <a:ext cx="1328329" cy="2053762"/>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2577292" y="4655733"/>
            <a:ext cx="1190819" cy="461665"/>
          </a:xfrm>
          <a:prstGeom prst="rect">
            <a:avLst/>
          </a:prstGeom>
        </p:spPr>
        <p:txBody>
          <a:bodyPr wrap="square">
            <a:spAutoFit/>
          </a:bodyPr>
          <a:lstStyle/>
          <a:p>
            <a:pPr algn="ctr"/>
            <a:r>
              <a:rPr lang="en-US" sz="1200" dirty="0">
                <a:solidFill>
                  <a:srgbClr val="000000"/>
                </a:solidFill>
                <a:latin typeface="Gill Sans" panose="020B0502020104020203" pitchFamily="34" charset="-79"/>
                <a:cs typeface="Gill Sans" panose="020B0502020104020203" pitchFamily="34" charset="-79"/>
              </a:rPr>
              <a:t>population size, </a:t>
            </a:r>
            <a:r>
              <a:rPr lang="en-US" sz="1200" dirty="0" err="1">
                <a:solidFill>
                  <a:srgbClr val="000000"/>
                </a:solidFill>
                <a:latin typeface="Gill Sans" panose="020B0502020104020203" pitchFamily="34" charset="-79"/>
                <a:cs typeface="Gill Sans" panose="020B0502020104020203" pitchFamily="34" charset="-79"/>
              </a:rPr>
              <a:t>N</a:t>
            </a:r>
            <a:r>
              <a:rPr lang="en-US" sz="1200" baseline="-25000" dirty="0" err="1">
                <a:solidFill>
                  <a:srgbClr val="000000"/>
                </a:solidFill>
                <a:latin typeface="Gill Sans" panose="020B0502020104020203" pitchFamily="34" charset="-79"/>
                <a:cs typeface="Gill Sans" panose="020B0502020104020203" pitchFamily="34" charset="-79"/>
              </a:rPr>
              <a:t>t</a:t>
            </a:r>
            <a:endParaRPr lang="en-US" sz="1200" dirty="0">
              <a:solidFill>
                <a:srgbClr val="000000"/>
              </a:solidFill>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280810" y="3596136"/>
            <a:ext cx="1328329" cy="276999"/>
          </a:xfrm>
          <a:prstGeom prst="rect">
            <a:avLst/>
          </a:prstGeom>
        </p:spPr>
        <p:txBody>
          <a:bodyPr wrap="square">
            <a:spAutoFit/>
          </a:bodyPr>
          <a:lstStyle/>
          <a:p>
            <a:r>
              <a:rPr lang="en-US" sz="1200" b="1" dirty="0">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3259722" y="3682254"/>
            <a:ext cx="1674180" cy="276999"/>
          </a:xfrm>
          <a:prstGeom prst="rect">
            <a:avLst/>
          </a:prstGeom>
        </p:spPr>
        <p:txBody>
          <a:bodyPr wrap="square">
            <a:spAutoFit/>
          </a:bodyPr>
          <a:lstStyle/>
          <a:p>
            <a:r>
              <a:rPr lang="en-US" sz="1200" b="1" dirty="0">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487879" y="4691903"/>
            <a:ext cx="1190819" cy="461665"/>
          </a:xfrm>
          <a:prstGeom prst="rect">
            <a:avLst/>
          </a:prstGeom>
        </p:spPr>
        <p:txBody>
          <a:bodyPr wrap="square">
            <a:spAutoFit/>
          </a:bodyPr>
          <a:lstStyle/>
          <a:p>
            <a:pPr algn="ctr"/>
            <a:r>
              <a:rPr lang="en-US" sz="1200" dirty="0">
                <a:solidFill>
                  <a:srgbClr val="000000"/>
                </a:solidFill>
                <a:latin typeface="Gill Sans" panose="020B0502020104020203" pitchFamily="34" charset="-79"/>
                <a:cs typeface="Gill Sans" panose="020B0502020104020203" pitchFamily="34" charset="-79"/>
              </a:rPr>
              <a:t>population size, </a:t>
            </a:r>
            <a:r>
              <a:rPr lang="en-US" sz="1200" dirty="0" err="1">
                <a:solidFill>
                  <a:srgbClr val="000000"/>
                </a:solidFill>
                <a:latin typeface="Gill Sans" panose="020B0502020104020203" pitchFamily="34" charset="-79"/>
                <a:cs typeface="Gill Sans" panose="020B0502020104020203" pitchFamily="34" charset="-79"/>
              </a:rPr>
              <a:t>N</a:t>
            </a:r>
            <a:r>
              <a:rPr lang="en-US" sz="1200" baseline="-25000" dirty="0" err="1">
                <a:solidFill>
                  <a:srgbClr val="000000"/>
                </a:solidFill>
                <a:latin typeface="Gill Sans" panose="020B0502020104020203" pitchFamily="34" charset="-79"/>
                <a:cs typeface="Gill Sans" panose="020B0502020104020203" pitchFamily="34" charset="-79"/>
              </a:rPr>
              <a:t>t</a:t>
            </a:r>
            <a:endParaRPr lang="en-US" sz="1200" dirty="0">
              <a:solidFill>
                <a:srgbClr val="000000"/>
              </a:solidFill>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1802300" y="2728366"/>
            <a:ext cx="4589024" cy="1592744"/>
          </a:xfrm>
          <a:prstGeom prst="rect">
            <a:avLst/>
          </a:prstGeom>
          <a:noFill/>
        </p:spPr>
        <p:txBody>
          <a:bodyPr wrap="square">
            <a:spAutoFit/>
          </a:bodyPr>
          <a:lstStyle/>
          <a:p>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N</a:t>
            </a:r>
            <a:r>
              <a:rPr lang="en-US" sz="1950" baseline="-25000" dirty="0">
                <a:latin typeface="Gill Sans" panose="020B0502020104020203" pitchFamily="34" charset="-79"/>
                <a:cs typeface="Gill Sans" panose="020B0502020104020203" pitchFamily="34" charset="-79"/>
              </a:rPr>
              <a:t>0</a:t>
            </a:r>
            <a:r>
              <a:rPr lang="en-US" sz="1950" dirty="0">
                <a:latin typeface="Gill Sans" panose="020B0502020104020203" pitchFamily="34" charset="-79"/>
                <a:cs typeface="Gill Sans" panose="020B0502020104020203" pitchFamily="34" charset="-79"/>
              </a:rPr>
              <a:t> = </a:t>
            </a:r>
            <a:r>
              <a:rPr lang="en-US" sz="1950" dirty="0">
                <a:latin typeface="Helvetica" pitchFamily="2" charset="0"/>
                <a:cs typeface="Gill Sans" panose="020B0502020104020203" pitchFamily="34" charset="-79"/>
              </a:rPr>
              <a:t>N</a:t>
            </a:r>
            <a:r>
              <a:rPr lang="en-US" sz="1950" baseline="-25000" dirty="0">
                <a:latin typeface="Helvetica" pitchFamily="2" charset="0"/>
                <a:cs typeface="Gill Sans" panose="020B0502020104020203" pitchFamily="34" charset="-79"/>
              </a:rPr>
              <a:t>0</a:t>
            </a:r>
            <a:r>
              <a:rPr lang="en-US" sz="1950" dirty="0">
                <a:latin typeface="Helvetica" pitchFamily="2" charset="0"/>
                <a:cs typeface="Gill Sans" panose="020B0502020104020203" pitchFamily="34" charset="-79"/>
              </a:rPr>
              <a:t>e</a:t>
            </a:r>
            <a:r>
              <a:rPr lang="en-US" sz="1950" baseline="30000" dirty="0">
                <a:latin typeface="Helvetica" pitchFamily="2" charset="0"/>
                <a:cs typeface="Gill Sans" panose="020B0502020104020203" pitchFamily="34" charset="-79"/>
              </a:rPr>
              <a:t>rt</a:t>
            </a:r>
            <a:endParaRPr lang="en-US" sz="1950" dirty="0">
              <a:latin typeface="Gill Sans" panose="020B0502020104020203" pitchFamily="34" charset="-79"/>
              <a:cs typeface="Gill Sans" panose="020B0502020104020203" pitchFamily="34" charset="-79"/>
            </a:endParaRPr>
          </a:p>
          <a:p>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 = </a:t>
            </a:r>
            <a:r>
              <a:rPr lang="en-US" sz="1950" dirty="0" err="1">
                <a:latin typeface="Helvetica" pitchFamily="2" charset="0"/>
                <a:cs typeface="Gill Sans" panose="020B0502020104020203" pitchFamily="34" charset="-79"/>
              </a:rPr>
              <a:t>e</a:t>
            </a:r>
            <a:r>
              <a:rPr lang="en-US" sz="1950" baseline="30000" dirty="0" err="1">
                <a:latin typeface="Helvetica" pitchFamily="2" charset="0"/>
                <a:cs typeface="Gill Sans" panose="020B0502020104020203" pitchFamily="34" charset="-79"/>
              </a:rPr>
              <a:t>rt</a:t>
            </a:r>
            <a:endParaRPr lang="en-US" sz="1950" dirty="0">
              <a:latin typeface="Helvetica" pitchFamily="2" charset="0"/>
              <a:cs typeface="Gill Sans" panose="020B0502020104020203" pitchFamily="34" charset="-79"/>
            </a:endParaRPr>
          </a:p>
          <a:p>
            <a:r>
              <a:rPr lang="en-US" sz="1950" dirty="0">
                <a:solidFill>
                  <a:srgbClr val="FF0000"/>
                </a:solidFill>
                <a:latin typeface="STIXGeneral" pitchFamily="2" charset="2"/>
                <a:cs typeface="Gill Sans" panose="020B0502020104020203" pitchFamily="34" charset="-79"/>
              </a:rPr>
              <a:t>𝜆</a:t>
            </a:r>
            <a:r>
              <a:rPr lang="en-US" sz="1950" dirty="0">
                <a:solidFill>
                  <a:srgbClr val="FF0000"/>
                </a:solidFill>
                <a:latin typeface="Gill Sans" panose="020B0502020104020203" pitchFamily="34" charset="-79"/>
                <a:cs typeface="Gill Sans" panose="020B0502020104020203" pitchFamily="34" charset="-79"/>
              </a:rPr>
              <a:t> = </a:t>
            </a:r>
            <a:r>
              <a:rPr lang="en-US" sz="1950" dirty="0">
                <a:solidFill>
                  <a:srgbClr val="FF0000"/>
                </a:solidFill>
                <a:latin typeface="Helvetica" pitchFamily="2" charset="0"/>
                <a:cs typeface="Gill Sans" panose="020B0502020104020203" pitchFamily="34" charset="-79"/>
              </a:rPr>
              <a:t>e</a:t>
            </a:r>
            <a:r>
              <a:rPr lang="en-US" sz="1950" baseline="30000" dirty="0">
                <a:solidFill>
                  <a:srgbClr val="FF0000"/>
                </a:solidFill>
                <a:latin typeface="Helvetica" pitchFamily="2" charset="0"/>
                <a:cs typeface="Gill Sans" panose="020B0502020104020203" pitchFamily="34" charset="-79"/>
              </a:rPr>
              <a:t>r</a:t>
            </a:r>
            <a:endParaRPr lang="en-US" sz="1950" dirty="0">
              <a:solidFill>
                <a:srgbClr val="FF0000"/>
              </a:solidFill>
              <a:latin typeface="Helvetica" pitchFamily="2" charset="0"/>
              <a:cs typeface="Gill Sans" panose="020B0502020104020203" pitchFamily="34" charset="-79"/>
            </a:endParaRPr>
          </a:p>
          <a:p>
            <a:endParaRPr lang="en-US" sz="1950" dirty="0">
              <a:solidFill>
                <a:srgbClr val="FF0000"/>
              </a:solidFill>
              <a:latin typeface="Helvetica" pitchFamily="2" charset="0"/>
              <a:cs typeface="Gill Sans" panose="020B0502020104020203" pitchFamily="34" charset="-79"/>
            </a:endParaRPr>
          </a:p>
          <a:p>
            <a:endParaRPr lang="en-US" sz="1950" dirty="0">
              <a:solidFill>
                <a:srgbClr val="FF0000"/>
              </a:solidFill>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5404025" y="2214259"/>
            <a:ext cx="3448147" cy="2859932"/>
          </a:xfrm>
          <a:prstGeom prst="rect">
            <a:avLst/>
          </a:prstGeom>
        </p:spPr>
        <p:txBody>
          <a:bodyPr vert="horz" lIns="68580" tIns="34290" rIns="68580" bIns="3429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50" dirty="0">
                <a:latin typeface="+mn-lt"/>
              </a:rPr>
              <a:t>Continuous models can be discretized. </a:t>
            </a:r>
          </a:p>
          <a:p>
            <a:endParaRPr lang="en-US" sz="2250" dirty="0">
              <a:latin typeface="+mn-lt"/>
            </a:endParaRPr>
          </a:p>
          <a:p>
            <a:r>
              <a:rPr lang="en-US" sz="2250" dirty="0">
                <a:latin typeface="+mn-lt"/>
              </a:rPr>
              <a:t>Discrete models can be approximated in continuous time.</a:t>
            </a:r>
          </a:p>
          <a:p>
            <a:endParaRPr lang="en-US" sz="2250" dirty="0">
              <a:latin typeface="+mn-lt"/>
            </a:endParaRPr>
          </a:p>
          <a:p>
            <a:r>
              <a:rPr lang="en-US" sz="2250" dirty="0">
                <a:latin typeface="+mn-lt"/>
              </a:rPr>
              <a:t>How to choose what to do?</a:t>
            </a:r>
          </a:p>
          <a:p>
            <a:endParaRPr lang="en-US" sz="2250" dirty="0">
              <a:latin typeface="+mn-lt"/>
            </a:endParaRPr>
          </a:p>
          <a:p>
            <a:r>
              <a:rPr lang="en-US" sz="2250" dirty="0">
                <a:latin typeface="+mn-lt"/>
              </a:rPr>
              <a:t>The answer depends on the data and the question at hand!</a:t>
            </a:r>
          </a:p>
        </p:txBody>
      </p:sp>
      <p:sp>
        <p:nvSpPr>
          <p:cNvPr id="4" name="Rectangle 3">
            <a:extLst>
              <a:ext uri="{FF2B5EF4-FFF2-40B4-BE49-F238E27FC236}">
                <a16:creationId xmlns:a16="http://schemas.microsoft.com/office/drawing/2014/main" id="{FA1FDC42-2624-C7B3-D5E9-689D5D63CCBF}"/>
              </a:ext>
            </a:extLst>
          </p:cNvPr>
          <p:cNvSpPr/>
          <p:nvPr/>
        </p:nvSpPr>
        <p:spPr>
          <a:xfrm>
            <a:off x="5404024" y="4291156"/>
            <a:ext cx="3336278" cy="10748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64966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47E71D-D7AE-8751-8FE6-C76AD24E2BD0}"/>
              </a:ext>
            </a:extLst>
          </p:cNvPr>
          <p:cNvSpPr/>
          <p:nvPr/>
        </p:nvSpPr>
        <p:spPr>
          <a:xfrm>
            <a:off x="919825" y="1927419"/>
            <a:ext cx="3429000" cy="692497"/>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geometric</a:t>
            </a:r>
          </a:p>
          <a:p>
            <a:r>
              <a:rPr lang="en-US" sz="1950" dirty="0" err="1">
                <a:latin typeface="Gill Sans" panose="020B0502020104020203" pitchFamily="34" charset="-79"/>
                <a:cs typeface="Gill Sans" panose="020B0502020104020203" pitchFamily="34" charset="-79"/>
              </a:rPr>
              <a:t>N</a:t>
            </a:r>
            <a:r>
              <a:rPr lang="en-US" sz="1950" baseline="-25000" dirty="0" err="1">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 </a:t>
            </a:r>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N</a:t>
            </a:r>
            <a:r>
              <a:rPr lang="en-US" sz="1950" baseline="-25000" dirty="0">
                <a:latin typeface="Gill Sans" panose="020B0502020104020203" pitchFamily="34" charset="-79"/>
                <a:cs typeface="Gill Sans" panose="020B0502020104020203" pitchFamily="34" charset="-79"/>
              </a:rPr>
              <a:t>0</a:t>
            </a:r>
            <a:endParaRPr lang="en-US" sz="1950" dirty="0">
              <a:latin typeface="Gill Sans" panose="020B0502020104020203" pitchFamily="34" charset="-79"/>
              <a:cs typeface="Gill Sans" panose="020B0502020104020203" pitchFamily="34" charset="-79"/>
            </a:endParaRPr>
          </a:p>
        </p:txBody>
      </p:sp>
      <p:sp>
        <p:nvSpPr>
          <p:cNvPr id="9" name="Rectangle 8">
            <a:extLst>
              <a:ext uri="{FF2B5EF4-FFF2-40B4-BE49-F238E27FC236}">
                <a16:creationId xmlns:a16="http://schemas.microsoft.com/office/drawing/2014/main" id="{79FB8FBD-B3C8-41FA-D016-FCE9E1BD3512}"/>
              </a:ext>
            </a:extLst>
          </p:cNvPr>
          <p:cNvSpPr/>
          <p:nvPr/>
        </p:nvSpPr>
        <p:spPr>
          <a:xfrm>
            <a:off x="2857500" y="1898866"/>
            <a:ext cx="3429000" cy="1592744"/>
          </a:xfrm>
          <a:prstGeom prst="rect">
            <a:avLst/>
          </a:prstGeom>
        </p:spPr>
        <p:txBody>
          <a:bodyPr>
            <a:spAutoFit/>
          </a:bodyPr>
          <a:lstStyle/>
          <a:p>
            <a:r>
              <a:rPr lang="en-US" sz="1950" dirty="0">
                <a:latin typeface="Gill Sans" panose="020B0502020104020203" pitchFamily="34" charset="-79"/>
                <a:cs typeface="Gill Sans" panose="020B0502020104020203" pitchFamily="34" charset="-79"/>
              </a:rPr>
              <a:t>exponential</a:t>
            </a:r>
            <a:endParaRPr lang="en-US" sz="1950" dirty="0">
              <a:latin typeface="Helvetica" pitchFamily="2" charset="0"/>
              <a:cs typeface="Gill Sans" panose="020B0502020104020203" pitchFamily="34" charset="-79"/>
            </a:endParaRPr>
          </a:p>
          <a:p>
            <a:r>
              <a:rPr lang="en-US" sz="1950" dirty="0" err="1">
                <a:latin typeface="Helvetica" pitchFamily="2" charset="0"/>
                <a:cs typeface="Gill Sans" panose="020B0502020104020203" pitchFamily="34" charset="-79"/>
              </a:rPr>
              <a:t>N</a:t>
            </a:r>
            <a:r>
              <a:rPr lang="en-US" sz="1950" baseline="-25000" dirty="0" err="1">
                <a:latin typeface="Helvetica" pitchFamily="2" charset="0"/>
                <a:cs typeface="Gill Sans" panose="020B0502020104020203" pitchFamily="34" charset="-79"/>
              </a:rPr>
              <a:t>t</a:t>
            </a:r>
            <a:r>
              <a:rPr lang="en-US" sz="1950" baseline="30000" dirty="0">
                <a:latin typeface="Helvetica" pitchFamily="2" charset="0"/>
                <a:cs typeface="Gill Sans" panose="020B0502020104020203" pitchFamily="34" charset="-79"/>
              </a:rPr>
              <a:t>  </a:t>
            </a:r>
            <a:r>
              <a:rPr lang="en-US" sz="1950" dirty="0">
                <a:latin typeface="Helvetica" pitchFamily="2" charset="0"/>
                <a:cs typeface="Gill Sans" panose="020B0502020104020203" pitchFamily="34" charset="-79"/>
              </a:rPr>
              <a:t>= N</a:t>
            </a:r>
            <a:r>
              <a:rPr lang="en-US" sz="1950" baseline="-25000" dirty="0">
                <a:latin typeface="Helvetica" pitchFamily="2" charset="0"/>
                <a:cs typeface="Gill Sans" panose="020B0502020104020203" pitchFamily="34" charset="-79"/>
              </a:rPr>
              <a:t>0</a:t>
            </a:r>
            <a:r>
              <a:rPr lang="en-US" sz="1950" dirty="0">
                <a:latin typeface="Helvetica" pitchFamily="2" charset="0"/>
                <a:cs typeface="Gill Sans" panose="020B0502020104020203" pitchFamily="34" charset="-79"/>
              </a:rPr>
              <a:t>e</a:t>
            </a:r>
            <a:r>
              <a:rPr lang="en-US" sz="1950" baseline="30000" dirty="0">
                <a:latin typeface="Helvetica" pitchFamily="2" charset="0"/>
                <a:cs typeface="Gill Sans" panose="020B0502020104020203" pitchFamily="34" charset="-79"/>
              </a:rPr>
              <a:t>rt</a:t>
            </a:r>
            <a:endParaRPr lang="en-US" sz="1950" dirty="0">
              <a:latin typeface="Helvetica" pitchFamily="2" charset="0"/>
              <a:cs typeface="Gill Sans" panose="020B0502020104020203" pitchFamily="34" charset="-79"/>
            </a:endParaRPr>
          </a:p>
          <a:p>
            <a:br>
              <a:rPr lang="en-US" sz="1950" dirty="0">
                <a:latin typeface="Gill Sans" panose="020B0502020104020203" pitchFamily="34" charset="-79"/>
                <a:cs typeface="Gill Sans" panose="020B0502020104020203" pitchFamily="34" charset="-79"/>
              </a:rPr>
            </a:br>
            <a:endParaRPr lang="en-US" sz="1950" dirty="0">
              <a:latin typeface="Gill Sans" panose="020B0502020104020203" pitchFamily="34" charset="-79"/>
              <a:cs typeface="Gill Sans" panose="020B0502020104020203" pitchFamily="34" charset="-79"/>
            </a:endParaRPr>
          </a:p>
          <a:p>
            <a:r>
              <a:rPr lang="en-US" sz="1950" baseline="-25000" dirty="0">
                <a:latin typeface="Gill Sans" panose="020B0502020104020203" pitchFamily="34" charset="-79"/>
                <a:cs typeface="Gill Sans" panose="020B0502020104020203" pitchFamily="34" charset="-79"/>
              </a:rPr>
              <a:t>  </a:t>
            </a:r>
            <a:endParaRPr lang="en-US" sz="1950" dirty="0">
              <a:latin typeface="Gill Sans" panose="020B0502020104020203" pitchFamily="34" charset="-79"/>
              <a:cs typeface="Gill Sans" panose="020B0502020104020203" pitchFamily="34" charset="-79"/>
            </a:endParaRPr>
          </a:p>
        </p:txBody>
      </p:sp>
      <p:sp>
        <p:nvSpPr>
          <p:cNvPr id="10" name="Title 1">
            <a:extLst>
              <a:ext uri="{FF2B5EF4-FFF2-40B4-BE49-F238E27FC236}">
                <a16:creationId xmlns:a16="http://schemas.microsoft.com/office/drawing/2014/main" id="{E81E63E0-1E8D-7721-4EEB-9B854F04A96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pic>
        <p:nvPicPr>
          <p:cNvPr id="17" name="Picture 16">
            <a:extLst>
              <a:ext uri="{FF2B5EF4-FFF2-40B4-BE49-F238E27FC236}">
                <a16:creationId xmlns:a16="http://schemas.microsoft.com/office/drawing/2014/main" id="{F86E03A0-4F32-D8D0-FF6B-2939F5143839}"/>
              </a:ext>
            </a:extLst>
          </p:cNvPr>
          <p:cNvPicPr>
            <a:picLocks noChangeAspect="1"/>
          </p:cNvPicPr>
          <p:nvPr/>
        </p:nvPicPr>
        <p:blipFill>
          <a:blip r:embed="rId2"/>
          <a:stretch>
            <a:fillRect/>
          </a:stretch>
        </p:blipFill>
        <p:spPr>
          <a:xfrm>
            <a:off x="264867" y="3867237"/>
            <a:ext cx="1328329" cy="2128183"/>
          </a:xfrm>
          <a:prstGeom prst="rect">
            <a:avLst/>
          </a:prstGeom>
        </p:spPr>
      </p:pic>
      <p:pic>
        <p:nvPicPr>
          <p:cNvPr id="18" name="Picture 17">
            <a:extLst>
              <a:ext uri="{FF2B5EF4-FFF2-40B4-BE49-F238E27FC236}">
                <a16:creationId xmlns:a16="http://schemas.microsoft.com/office/drawing/2014/main" id="{51FA7669-9AB5-AA2C-66C7-EE963AD80E2D}"/>
              </a:ext>
            </a:extLst>
          </p:cNvPr>
          <p:cNvPicPr>
            <a:picLocks noChangeAspect="1"/>
          </p:cNvPicPr>
          <p:nvPr/>
        </p:nvPicPr>
        <p:blipFill>
          <a:blip r:embed="rId3"/>
          <a:stretch>
            <a:fillRect/>
          </a:stretch>
        </p:blipFill>
        <p:spPr>
          <a:xfrm>
            <a:off x="3272335" y="3934760"/>
            <a:ext cx="1328329" cy="2053762"/>
          </a:xfrm>
          <a:prstGeom prst="rect">
            <a:avLst/>
          </a:prstGeom>
        </p:spPr>
      </p:pic>
      <p:sp>
        <p:nvSpPr>
          <p:cNvPr id="19" name="Rectangle 18">
            <a:extLst>
              <a:ext uri="{FF2B5EF4-FFF2-40B4-BE49-F238E27FC236}">
                <a16:creationId xmlns:a16="http://schemas.microsoft.com/office/drawing/2014/main" id="{25610E15-480A-BD21-4B26-D9F33510FCD9}"/>
              </a:ext>
            </a:extLst>
          </p:cNvPr>
          <p:cNvSpPr/>
          <p:nvPr/>
        </p:nvSpPr>
        <p:spPr>
          <a:xfrm rot="16200000">
            <a:off x="2577292" y="4655733"/>
            <a:ext cx="1190819" cy="461665"/>
          </a:xfrm>
          <a:prstGeom prst="rect">
            <a:avLst/>
          </a:prstGeom>
        </p:spPr>
        <p:txBody>
          <a:bodyPr wrap="square">
            <a:spAutoFit/>
          </a:bodyPr>
          <a:lstStyle/>
          <a:p>
            <a:pPr algn="ctr"/>
            <a:r>
              <a:rPr lang="en-US" sz="1200" dirty="0">
                <a:solidFill>
                  <a:srgbClr val="000000"/>
                </a:solidFill>
                <a:latin typeface="Gill Sans" panose="020B0502020104020203" pitchFamily="34" charset="-79"/>
                <a:cs typeface="Gill Sans" panose="020B0502020104020203" pitchFamily="34" charset="-79"/>
              </a:rPr>
              <a:t>population size, </a:t>
            </a:r>
            <a:r>
              <a:rPr lang="en-US" sz="1200" dirty="0" err="1">
                <a:solidFill>
                  <a:srgbClr val="000000"/>
                </a:solidFill>
                <a:latin typeface="Gill Sans" panose="020B0502020104020203" pitchFamily="34" charset="-79"/>
                <a:cs typeface="Gill Sans" panose="020B0502020104020203" pitchFamily="34" charset="-79"/>
              </a:rPr>
              <a:t>N</a:t>
            </a:r>
            <a:r>
              <a:rPr lang="en-US" sz="1200" baseline="-25000" dirty="0" err="1">
                <a:solidFill>
                  <a:srgbClr val="000000"/>
                </a:solidFill>
                <a:latin typeface="Gill Sans" panose="020B0502020104020203" pitchFamily="34" charset="-79"/>
                <a:cs typeface="Gill Sans" panose="020B0502020104020203" pitchFamily="34" charset="-79"/>
              </a:rPr>
              <a:t>t</a:t>
            </a:r>
            <a:endParaRPr lang="en-US" sz="1200" dirty="0">
              <a:solidFill>
                <a:srgbClr val="000000"/>
              </a:solidFill>
              <a:latin typeface="Gill Sans" panose="020B0502020104020203" pitchFamily="34" charset="-79"/>
              <a:cs typeface="Gill Sans" panose="020B0502020104020203" pitchFamily="34" charset="-79"/>
            </a:endParaRPr>
          </a:p>
        </p:txBody>
      </p:sp>
      <p:sp>
        <p:nvSpPr>
          <p:cNvPr id="21" name="Rectangle 20">
            <a:extLst>
              <a:ext uri="{FF2B5EF4-FFF2-40B4-BE49-F238E27FC236}">
                <a16:creationId xmlns:a16="http://schemas.microsoft.com/office/drawing/2014/main" id="{C65CDC5E-7601-F2BE-ED9D-1EF1BD4357D9}"/>
              </a:ext>
            </a:extLst>
          </p:cNvPr>
          <p:cNvSpPr/>
          <p:nvPr/>
        </p:nvSpPr>
        <p:spPr>
          <a:xfrm>
            <a:off x="280810" y="3596136"/>
            <a:ext cx="1328329" cy="276999"/>
          </a:xfrm>
          <a:prstGeom prst="rect">
            <a:avLst/>
          </a:prstGeom>
        </p:spPr>
        <p:txBody>
          <a:bodyPr wrap="square">
            <a:spAutoFit/>
          </a:bodyPr>
          <a:lstStyle/>
          <a:p>
            <a:r>
              <a:rPr lang="en-US" sz="1200" b="1" dirty="0">
                <a:latin typeface="Helvetica" pitchFamily="2" charset="0"/>
              </a:rPr>
              <a:t>Discrete time</a:t>
            </a:r>
          </a:p>
        </p:txBody>
      </p:sp>
      <p:sp>
        <p:nvSpPr>
          <p:cNvPr id="22" name="Rectangle 21">
            <a:extLst>
              <a:ext uri="{FF2B5EF4-FFF2-40B4-BE49-F238E27FC236}">
                <a16:creationId xmlns:a16="http://schemas.microsoft.com/office/drawing/2014/main" id="{0F789709-72B7-E0AF-10EF-C42D6CB0F917}"/>
              </a:ext>
            </a:extLst>
          </p:cNvPr>
          <p:cNvSpPr/>
          <p:nvPr/>
        </p:nvSpPr>
        <p:spPr>
          <a:xfrm>
            <a:off x="3259722" y="3682254"/>
            <a:ext cx="1674180" cy="276999"/>
          </a:xfrm>
          <a:prstGeom prst="rect">
            <a:avLst/>
          </a:prstGeom>
        </p:spPr>
        <p:txBody>
          <a:bodyPr wrap="square">
            <a:spAutoFit/>
          </a:bodyPr>
          <a:lstStyle/>
          <a:p>
            <a:r>
              <a:rPr lang="en-US" sz="1200" b="1" dirty="0">
                <a:latin typeface="Helvetica" pitchFamily="2" charset="0"/>
              </a:rPr>
              <a:t>Continuous time</a:t>
            </a:r>
          </a:p>
        </p:txBody>
      </p:sp>
      <p:sp>
        <p:nvSpPr>
          <p:cNvPr id="23" name="Rectangle 22">
            <a:extLst>
              <a:ext uri="{FF2B5EF4-FFF2-40B4-BE49-F238E27FC236}">
                <a16:creationId xmlns:a16="http://schemas.microsoft.com/office/drawing/2014/main" id="{F2BF69B8-7A77-660F-3367-20EA14567C65}"/>
              </a:ext>
            </a:extLst>
          </p:cNvPr>
          <p:cNvSpPr/>
          <p:nvPr/>
        </p:nvSpPr>
        <p:spPr>
          <a:xfrm rot="16200000">
            <a:off x="-487879" y="4691903"/>
            <a:ext cx="1190819" cy="461665"/>
          </a:xfrm>
          <a:prstGeom prst="rect">
            <a:avLst/>
          </a:prstGeom>
        </p:spPr>
        <p:txBody>
          <a:bodyPr wrap="square">
            <a:spAutoFit/>
          </a:bodyPr>
          <a:lstStyle/>
          <a:p>
            <a:pPr algn="ctr"/>
            <a:r>
              <a:rPr lang="en-US" sz="1200" dirty="0">
                <a:solidFill>
                  <a:srgbClr val="000000"/>
                </a:solidFill>
                <a:latin typeface="Gill Sans" panose="020B0502020104020203" pitchFamily="34" charset="-79"/>
                <a:cs typeface="Gill Sans" panose="020B0502020104020203" pitchFamily="34" charset="-79"/>
              </a:rPr>
              <a:t>population size, </a:t>
            </a:r>
            <a:r>
              <a:rPr lang="en-US" sz="1200" dirty="0" err="1">
                <a:solidFill>
                  <a:srgbClr val="000000"/>
                </a:solidFill>
                <a:latin typeface="Gill Sans" panose="020B0502020104020203" pitchFamily="34" charset="-79"/>
                <a:cs typeface="Gill Sans" panose="020B0502020104020203" pitchFamily="34" charset="-79"/>
              </a:rPr>
              <a:t>N</a:t>
            </a:r>
            <a:r>
              <a:rPr lang="en-US" sz="1200" baseline="-25000" dirty="0" err="1">
                <a:solidFill>
                  <a:srgbClr val="000000"/>
                </a:solidFill>
                <a:latin typeface="Gill Sans" panose="020B0502020104020203" pitchFamily="34" charset="-79"/>
                <a:cs typeface="Gill Sans" panose="020B0502020104020203" pitchFamily="34" charset="-79"/>
              </a:rPr>
              <a:t>t</a:t>
            </a:r>
            <a:endParaRPr lang="en-US" sz="1200" dirty="0">
              <a:solidFill>
                <a:srgbClr val="000000"/>
              </a:solidFill>
              <a:latin typeface="Gill Sans" panose="020B0502020104020203" pitchFamily="34" charset="-79"/>
              <a:cs typeface="Gill Sans" panose="020B0502020104020203" pitchFamily="34" charset="-79"/>
            </a:endParaRPr>
          </a:p>
        </p:txBody>
      </p:sp>
      <p:sp>
        <p:nvSpPr>
          <p:cNvPr id="3" name="TextBox 2">
            <a:extLst>
              <a:ext uri="{FF2B5EF4-FFF2-40B4-BE49-F238E27FC236}">
                <a16:creationId xmlns:a16="http://schemas.microsoft.com/office/drawing/2014/main" id="{0B9AA32F-0174-00A2-623A-935C81388F75}"/>
              </a:ext>
            </a:extLst>
          </p:cNvPr>
          <p:cNvSpPr txBox="1"/>
          <p:nvPr/>
        </p:nvSpPr>
        <p:spPr>
          <a:xfrm>
            <a:off x="1802300" y="2728366"/>
            <a:ext cx="4589024" cy="1592744"/>
          </a:xfrm>
          <a:prstGeom prst="rect">
            <a:avLst/>
          </a:prstGeom>
          <a:noFill/>
        </p:spPr>
        <p:txBody>
          <a:bodyPr wrap="square">
            <a:spAutoFit/>
          </a:bodyPr>
          <a:lstStyle/>
          <a:p>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N</a:t>
            </a:r>
            <a:r>
              <a:rPr lang="en-US" sz="1950" baseline="-25000" dirty="0">
                <a:latin typeface="Gill Sans" panose="020B0502020104020203" pitchFamily="34" charset="-79"/>
                <a:cs typeface="Gill Sans" panose="020B0502020104020203" pitchFamily="34" charset="-79"/>
              </a:rPr>
              <a:t>0</a:t>
            </a:r>
            <a:r>
              <a:rPr lang="en-US" sz="1950" dirty="0">
                <a:latin typeface="Gill Sans" panose="020B0502020104020203" pitchFamily="34" charset="-79"/>
                <a:cs typeface="Gill Sans" panose="020B0502020104020203" pitchFamily="34" charset="-79"/>
              </a:rPr>
              <a:t> = </a:t>
            </a:r>
            <a:r>
              <a:rPr lang="en-US" sz="1950" dirty="0">
                <a:latin typeface="Helvetica" pitchFamily="2" charset="0"/>
                <a:cs typeface="Gill Sans" panose="020B0502020104020203" pitchFamily="34" charset="-79"/>
              </a:rPr>
              <a:t>N</a:t>
            </a:r>
            <a:r>
              <a:rPr lang="en-US" sz="1950" baseline="-25000" dirty="0">
                <a:latin typeface="Helvetica" pitchFamily="2" charset="0"/>
                <a:cs typeface="Gill Sans" panose="020B0502020104020203" pitchFamily="34" charset="-79"/>
              </a:rPr>
              <a:t>0</a:t>
            </a:r>
            <a:r>
              <a:rPr lang="en-US" sz="1950" dirty="0">
                <a:latin typeface="Helvetica" pitchFamily="2" charset="0"/>
                <a:cs typeface="Gill Sans" panose="020B0502020104020203" pitchFamily="34" charset="-79"/>
              </a:rPr>
              <a:t>e</a:t>
            </a:r>
            <a:r>
              <a:rPr lang="en-US" sz="1950" baseline="30000" dirty="0">
                <a:latin typeface="Helvetica" pitchFamily="2" charset="0"/>
                <a:cs typeface="Gill Sans" panose="020B0502020104020203" pitchFamily="34" charset="-79"/>
              </a:rPr>
              <a:t>rt</a:t>
            </a:r>
            <a:endParaRPr lang="en-US" sz="1950" dirty="0">
              <a:latin typeface="Gill Sans" panose="020B0502020104020203" pitchFamily="34" charset="-79"/>
              <a:cs typeface="Gill Sans" panose="020B0502020104020203" pitchFamily="34" charset="-79"/>
            </a:endParaRPr>
          </a:p>
          <a:p>
            <a:r>
              <a:rPr lang="en-US" sz="1950" dirty="0">
                <a:latin typeface="STIXGeneral" pitchFamily="2" charset="2"/>
                <a:cs typeface="Gill Sans" panose="020B0502020104020203" pitchFamily="34" charset="-79"/>
              </a:rPr>
              <a:t>𝜆</a:t>
            </a:r>
            <a:r>
              <a:rPr lang="en-US" sz="1950" baseline="30000" dirty="0">
                <a:latin typeface="Gill Sans" panose="020B0502020104020203" pitchFamily="34" charset="-79"/>
                <a:cs typeface="Gill Sans" panose="020B0502020104020203" pitchFamily="34" charset="-79"/>
              </a:rPr>
              <a:t>t</a:t>
            </a:r>
            <a:r>
              <a:rPr lang="en-US" sz="1950" dirty="0">
                <a:latin typeface="Gill Sans" panose="020B0502020104020203" pitchFamily="34" charset="-79"/>
                <a:cs typeface="Gill Sans" panose="020B0502020104020203" pitchFamily="34" charset="-79"/>
              </a:rPr>
              <a:t> = </a:t>
            </a:r>
            <a:r>
              <a:rPr lang="en-US" sz="1950" dirty="0" err="1">
                <a:latin typeface="Helvetica" pitchFamily="2" charset="0"/>
                <a:cs typeface="Gill Sans" panose="020B0502020104020203" pitchFamily="34" charset="-79"/>
              </a:rPr>
              <a:t>e</a:t>
            </a:r>
            <a:r>
              <a:rPr lang="en-US" sz="1950" baseline="30000" dirty="0" err="1">
                <a:latin typeface="Helvetica" pitchFamily="2" charset="0"/>
                <a:cs typeface="Gill Sans" panose="020B0502020104020203" pitchFamily="34" charset="-79"/>
              </a:rPr>
              <a:t>rt</a:t>
            </a:r>
            <a:endParaRPr lang="en-US" sz="1950" dirty="0">
              <a:latin typeface="Helvetica" pitchFamily="2" charset="0"/>
              <a:cs typeface="Gill Sans" panose="020B0502020104020203" pitchFamily="34" charset="-79"/>
            </a:endParaRPr>
          </a:p>
          <a:p>
            <a:r>
              <a:rPr lang="en-US" sz="1950" dirty="0">
                <a:solidFill>
                  <a:srgbClr val="FF0000"/>
                </a:solidFill>
                <a:latin typeface="STIXGeneral" pitchFamily="2" charset="2"/>
                <a:cs typeface="Gill Sans" panose="020B0502020104020203" pitchFamily="34" charset="-79"/>
              </a:rPr>
              <a:t>𝜆</a:t>
            </a:r>
            <a:r>
              <a:rPr lang="en-US" sz="1950" dirty="0">
                <a:solidFill>
                  <a:srgbClr val="FF0000"/>
                </a:solidFill>
                <a:latin typeface="Gill Sans" panose="020B0502020104020203" pitchFamily="34" charset="-79"/>
                <a:cs typeface="Gill Sans" panose="020B0502020104020203" pitchFamily="34" charset="-79"/>
              </a:rPr>
              <a:t> = </a:t>
            </a:r>
            <a:r>
              <a:rPr lang="en-US" sz="1950" dirty="0">
                <a:solidFill>
                  <a:srgbClr val="FF0000"/>
                </a:solidFill>
                <a:latin typeface="Helvetica" pitchFamily="2" charset="0"/>
                <a:cs typeface="Gill Sans" panose="020B0502020104020203" pitchFamily="34" charset="-79"/>
              </a:rPr>
              <a:t>e</a:t>
            </a:r>
            <a:r>
              <a:rPr lang="en-US" sz="1950" baseline="30000" dirty="0">
                <a:solidFill>
                  <a:srgbClr val="FF0000"/>
                </a:solidFill>
                <a:latin typeface="Helvetica" pitchFamily="2" charset="0"/>
                <a:cs typeface="Gill Sans" panose="020B0502020104020203" pitchFamily="34" charset="-79"/>
              </a:rPr>
              <a:t>r</a:t>
            </a:r>
            <a:endParaRPr lang="en-US" sz="1950" dirty="0">
              <a:solidFill>
                <a:srgbClr val="FF0000"/>
              </a:solidFill>
              <a:latin typeface="Helvetica" pitchFamily="2" charset="0"/>
              <a:cs typeface="Gill Sans" panose="020B0502020104020203" pitchFamily="34" charset="-79"/>
            </a:endParaRPr>
          </a:p>
          <a:p>
            <a:endParaRPr lang="en-US" sz="1950" dirty="0">
              <a:solidFill>
                <a:srgbClr val="FF0000"/>
              </a:solidFill>
              <a:latin typeface="Helvetica" pitchFamily="2" charset="0"/>
              <a:cs typeface="Gill Sans" panose="020B0502020104020203" pitchFamily="34" charset="-79"/>
            </a:endParaRPr>
          </a:p>
          <a:p>
            <a:endParaRPr lang="en-US" sz="1950" dirty="0">
              <a:solidFill>
                <a:srgbClr val="FF0000"/>
              </a:solidFill>
              <a:latin typeface="Helvetica" pitchFamily="2" charset="0"/>
              <a:cs typeface="Gill Sans" panose="020B0502020104020203" pitchFamily="34" charset="-79"/>
            </a:endParaRPr>
          </a:p>
        </p:txBody>
      </p:sp>
      <p:sp>
        <p:nvSpPr>
          <p:cNvPr id="2" name="Title 1">
            <a:extLst>
              <a:ext uri="{FF2B5EF4-FFF2-40B4-BE49-F238E27FC236}">
                <a16:creationId xmlns:a16="http://schemas.microsoft.com/office/drawing/2014/main" id="{929D5BA0-FC3E-FD86-321E-79D9BA6ABF48}"/>
              </a:ext>
            </a:extLst>
          </p:cNvPr>
          <p:cNvSpPr txBox="1">
            <a:spLocks/>
          </p:cNvSpPr>
          <p:nvPr/>
        </p:nvSpPr>
        <p:spPr>
          <a:xfrm>
            <a:off x="5404025" y="2214259"/>
            <a:ext cx="3448147" cy="2859932"/>
          </a:xfrm>
          <a:prstGeom prst="rect">
            <a:avLst/>
          </a:prstGeom>
        </p:spPr>
        <p:txBody>
          <a:bodyPr vert="horz" lIns="68580" tIns="34290" rIns="68580" bIns="3429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50" dirty="0">
                <a:latin typeface="+mn-lt"/>
              </a:rPr>
              <a:t>Continuous models can be discretized. </a:t>
            </a:r>
          </a:p>
          <a:p>
            <a:endParaRPr lang="en-US" sz="2250" dirty="0">
              <a:latin typeface="+mn-lt"/>
            </a:endParaRPr>
          </a:p>
          <a:p>
            <a:r>
              <a:rPr lang="en-US" sz="2250" dirty="0">
                <a:latin typeface="+mn-lt"/>
              </a:rPr>
              <a:t>Discrete models can be approximated in continuous time.</a:t>
            </a:r>
          </a:p>
          <a:p>
            <a:endParaRPr lang="en-US" sz="2250" dirty="0">
              <a:latin typeface="+mn-lt"/>
            </a:endParaRPr>
          </a:p>
          <a:p>
            <a:r>
              <a:rPr lang="en-US" sz="2250" dirty="0">
                <a:latin typeface="+mn-lt"/>
              </a:rPr>
              <a:t>How to choose what to do?</a:t>
            </a:r>
          </a:p>
          <a:p>
            <a:endParaRPr lang="en-US" sz="2250" dirty="0">
              <a:latin typeface="+mn-lt"/>
            </a:endParaRPr>
          </a:p>
          <a:p>
            <a:r>
              <a:rPr lang="en-US" sz="2250" dirty="0">
                <a:latin typeface="+mn-lt"/>
              </a:rPr>
              <a:t>The answer depends on the data and the question at hand!</a:t>
            </a:r>
          </a:p>
        </p:txBody>
      </p:sp>
    </p:spTree>
    <p:extLst>
      <p:ext uri="{BB962C8B-B14F-4D97-AF65-F5344CB8AC3E}">
        <p14:creationId xmlns:p14="http://schemas.microsoft.com/office/powerpoint/2010/main" val="324248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7DA3-8B7A-E04D-9518-F839046FBEDC}"/>
              </a:ext>
            </a:extLst>
          </p:cNvPr>
          <p:cNvSpPr>
            <a:spLocks noGrp="1"/>
          </p:cNvSpPr>
          <p:nvPr>
            <p:ph type="title"/>
          </p:nvPr>
        </p:nvSpPr>
        <p:spPr/>
        <p:txBody>
          <a:bodyPr/>
          <a:lstStyle/>
          <a:p>
            <a:r>
              <a:rPr lang="en-US" dirty="0">
                <a:latin typeface="Helvetica" pitchFamily="2" charset="0"/>
              </a:rPr>
              <a:t>Goals for this lecture</a:t>
            </a:r>
          </a:p>
        </p:txBody>
      </p:sp>
      <p:sp>
        <p:nvSpPr>
          <p:cNvPr id="3" name="Content Placeholder 2">
            <a:extLst>
              <a:ext uri="{FF2B5EF4-FFF2-40B4-BE49-F238E27FC236}">
                <a16:creationId xmlns:a16="http://schemas.microsoft.com/office/drawing/2014/main" id="{5CA546AA-4E86-3545-8408-AE9D392CED1A}"/>
              </a:ext>
            </a:extLst>
          </p:cNvPr>
          <p:cNvSpPr>
            <a:spLocks noGrp="1"/>
          </p:cNvSpPr>
          <p:nvPr>
            <p:ph idx="1"/>
          </p:nvPr>
        </p:nvSpPr>
        <p:spPr/>
        <p:txBody>
          <a:bodyPr>
            <a:normAutofit lnSpcReduction="10000"/>
          </a:bodyPr>
          <a:lstStyle/>
          <a:p>
            <a:r>
              <a:rPr lang="en-US" sz="2600" dirty="0">
                <a:latin typeface="Helvetica" pitchFamily="2" charset="0"/>
              </a:rPr>
              <a:t>Understand the difference between statistical and mechanistic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la </a:t>
            </a:r>
            <a:r>
              <a:rPr lang="en-US" sz="2600" dirty="0" err="1">
                <a:solidFill>
                  <a:srgbClr val="0070C0"/>
                </a:solidFill>
                <a:latin typeface="Helvetica" pitchFamily="2" charset="0"/>
              </a:rPr>
              <a:t>différence</a:t>
            </a:r>
            <a:r>
              <a:rPr lang="en-US" sz="2600" dirty="0">
                <a:solidFill>
                  <a:srgbClr val="0070C0"/>
                </a:solidFill>
                <a:latin typeface="Helvetica" pitchFamily="2" charset="0"/>
              </a:rPr>
              <a:t> entre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statistiques</a:t>
            </a:r>
            <a:r>
              <a:rPr lang="en-US" sz="2600" dirty="0">
                <a:solidFill>
                  <a:srgbClr val="0070C0"/>
                </a:solidFill>
                <a:latin typeface="Helvetica" pitchFamily="2" charset="0"/>
              </a:rPr>
              <a:t> et </a:t>
            </a:r>
            <a:r>
              <a:rPr lang="en-US" sz="2600" dirty="0" err="1">
                <a:solidFill>
                  <a:srgbClr val="0070C0"/>
                </a:solidFill>
                <a:latin typeface="Helvetica" pitchFamily="2" charset="0"/>
              </a:rPr>
              <a:t>mécanistes</a:t>
            </a:r>
            <a:r>
              <a:rPr lang="en-US" sz="2600" dirty="0">
                <a:solidFill>
                  <a:srgbClr val="0070C0"/>
                </a:solidFill>
                <a:latin typeface="Helvetica" pitchFamily="2" charset="0"/>
              </a:rPr>
              <a:t>.</a:t>
            </a:r>
          </a:p>
          <a:p>
            <a:endParaRPr lang="en-US" sz="2600" dirty="0">
              <a:solidFill>
                <a:srgbClr val="0070C0"/>
              </a:solidFill>
              <a:latin typeface="Helvetica" pitchFamily="2" charset="0"/>
            </a:endParaRPr>
          </a:p>
          <a:p>
            <a:r>
              <a:rPr lang="en-US" sz="2600" dirty="0">
                <a:latin typeface="Helvetica" pitchFamily="2" charset="0"/>
              </a:rPr>
              <a:t>Understand how to formalize and conceptualize compartmental models</a:t>
            </a:r>
            <a:br>
              <a:rPr lang="en-US" sz="2600" dirty="0">
                <a:latin typeface="Helvetica" pitchFamily="2" charset="0"/>
              </a:rPr>
            </a:br>
            <a:r>
              <a:rPr lang="en-US" sz="2600" dirty="0" err="1">
                <a:solidFill>
                  <a:srgbClr val="0070C0"/>
                </a:solidFill>
                <a:latin typeface="Helvetica" pitchFamily="2" charset="0"/>
              </a:rPr>
              <a:t>Comprendre</a:t>
            </a:r>
            <a:r>
              <a:rPr lang="en-US" sz="2600" dirty="0">
                <a:solidFill>
                  <a:srgbClr val="0070C0"/>
                </a:solidFill>
                <a:latin typeface="Helvetica" pitchFamily="2" charset="0"/>
              </a:rPr>
              <a:t> comment on </a:t>
            </a:r>
            <a:r>
              <a:rPr lang="en-US" sz="2600" dirty="0" err="1">
                <a:solidFill>
                  <a:srgbClr val="0070C0"/>
                </a:solidFill>
                <a:latin typeface="Helvetica" pitchFamily="2" charset="0"/>
              </a:rPr>
              <a:t>peut</a:t>
            </a:r>
            <a:r>
              <a:rPr lang="en-US" sz="2600" dirty="0">
                <a:solidFill>
                  <a:srgbClr val="0070C0"/>
                </a:solidFill>
                <a:latin typeface="Helvetica" pitchFamily="2" charset="0"/>
              </a:rPr>
              <a:t> </a:t>
            </a:r>
            <a:r>
              <a:rPr lang="en-US" sz="2600" dirty="0" err="1">
                <a:solidFill>
                  <a:srgbClr val="0070C0"/>
                </a:solidFill>
                <a:latin typeface="Helvetica" pitchFamily="2" charset="0"/>
              </a:rPr>
              <a:t>formuler</a:t>
            </a:r>
            <a:r>
              <a:rPr lang="en-US" sz="2600" dirty="0">
                <a:solidFill>
                  <a:srgbClr val="0070C0"/>
                </a:solidFill>
                <a:latin typeface="Helvetica" pitchFamily="2" charset="0"/>
              </a:rPr>
              <a:t> et </a:t>
            </a:r>
            <a:r>
              <a:rPr lang="en-US" sz="2600" dirty="0" err="1">
                <a:solidFill>
                  <a:srgbClr val="0070C0"/>
                </a:solidFill>
                <a:latin typeface="Helvetica" pitchFamily="2" charset="0"/>
              </a:rPr>
              <a:t>conceptualiser</a:t>
            </a:r>
            <a:r>
              <a:rPr lang="en-US" sz="2600" dirty="0">
                <a:solidFill>
                  <a:srgbClr val="0070C0"/>
                </a:solidFill>
                <a:latin typeface="Helvetica" pitchFamily="2" charset="0"/>
              </a:rPr>
              <a:t> les </a:t>
            </a:r>
            <a:r>
              <a:rPr lang="en-US" sz="2600" dirty="0" err="1">
                <a:solidFill>
                  <a:srgbClr val="0070C0"/>
                </a:solidFill>
                <a:latin typeface="Helvetica" pitchFamily="2" charset="0"/>
              </a:rPr>
              <a:t>modèles</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compartimentés</a:t>
            </a:r>
            <a:endParaRPr lang="en-US" sz="2600" dirty="0">
              <a:solidFill>
                <a:srgbClr val="0070C0"/>
              </a:solidFill>
              <a:latin typeface="Helvetica" pitchFamily="2" charset="0"/>
            </a:endParaRPr>
          </a:p>
          <a:p>
            <a:endParaRPr lang="en-US" sz="2600" dirty="0">
              <a:solidFill>
                <a:srgbClr val="0070C0"/>
              </a:solidFill>
              <a:latin typeface="Helvetica" pitchFamily="2" charset="0"/>
            </a:endParaRPr>
          </a:p>
          <a:p>
            <a:r>
              <a:rPr lang="en-US" sz="2600" dirty="0">
                <a:latin typeface="Helvetica" pitchFamily="2" charset="0"/>
              </a:rPr>
              <a:t>Example: population growth, predator prey, SIR models</a:t>
            </a:r>
          </a:p>
          <a:p>
            <a:endParaRPr lang="en-US" sz="2600" dirty="0">
              <a:latin typeface="Helvetica" pitchFamily="2" charset="0"/>
            </a:endParaRPr>
          </a:p>
        </p:txBody>
      </p:sp>
    </p:spTree>
    <p:extLst>
      <p:ext uri="{BB962C8B-B14F-4D97-AF65-F5344CB8AC3E}">
        <p14:creationId xmlns:p14="http://schemas.microsoft.com/office/powerpoint/2010/main" val="719014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grpSp>
        <p:nvGrpSpPr>
          <p:cNvPr id="7" name="Group 6">
            <a:extLst>
              <a:ext uri="{FF2B5EF4-FFF2-40B4-BE49-F238E27FC236}">
                <a16:creationId xmlns:a16="http://schemas.microsoft.com/office/drawing/2014/main" id="{25E985AA-8C20-EDC5-AD1E-42FB3541EEA6}"/>
              </a:ext>
            </a:extLst>
          </p:cNvPr>
          <p:cNvGrpSpPr/>
          <p:nvPr/>
        </p:nvGrpSpPr>
        <p:grpSpPr>
          <a:xfrm>
            <a:off x="5060207" y="2871684"/>
            <a:ext cx="2042809" cy="2029255"/>
            <a:chOff x="1122122" y="2071419"/>
            <a:chExt cx="2890433" cy="3011819"/>
          </a:xfrm>
        </p:grpSpPr>
        <p:pic>
          <p:nvPicPr>
            <p:cNvPr id="11" name="Picture 10">
              <a:extLst>
                <a:ext uri="{FF2B5EF4-FFF2-40B4-BE49-F238E27FC236}">
                  <a16:creationId xmlns:a16="http://schemas.microsoft.com/office/drawing/2014/main" id="{B81FE0A9-A7DC-E482-0014-80542A06C1C5}"/>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12" name="Freeform 11">
              <a:extLst>
                <a:ext uri="{FF2B5EF4-FFF2-40B4-BE49-F238E27FC236}">
                  <a16:creationId xmlns:a16="http://schemas.microsoft.com/office/drawing/2014/main" id="{50F4BF41-46E0-CCD3-C619-293E3E4F2CE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4"/>
          <a:srcRect r="47957"/>
          <a:stretch/>
        </p:blipFill>
        <p:spPr>
          <a:xfrm>
            <a:off x="212793" y="2112878"/>
            <a:ext cx="4252204" cy="3340692"/>
          </a:xfrm>
          <a:prstGeom prst="rect">
            <a:avLst/>
          </a:prstGeom>
        </p:spPr>
      </p:pic>
    </p:spTree>
    <p:extLst>
      <p:ext uri="{BB962C8B-B14F-4D97-AF65-F5344CB8AC3E}">
        <p14:creationId xmlns:p14="http://schemas.microsoft.com/office/powerpoint/2010/main" val="4058553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pic>
        <p:nvPicPr>
          <p:cNvPr id="13" name="Picture 12" descr="Chart, line chart&#10;&#10;Description automatically generated">
            <a:extLst>
              <a:ext uri="{FF2B5EF4-FFF2-40B4-BE49-F238E27FC236}">
                <a16:creationId xmlns:a16="http://schemas.microsoft.com/office/drawing/2014/main" id="{B216999D-9AC8-DF6C-6F49-0BFCDCB37ABE}"/>
              </a:ext>
            </a:extLst>
          </p:cNvPr>
          <p:cNvPicPr>
            <a:picLocks noChangeAspect="1"/>
          </p:cNvPicPr>
          <p:nvPr/>
        </p:nvPicPr>
        <p:blipFill rotWithShape="1">
          <a:blip r:embed="rId3"/>
          <a:srcRect r="47957"/>
          <a:stretch/>
        </p:blipFill>
        <p:spPr>
          <a:xfrm>
            <a:off x="212793" y="2112878"/>
            <a:ext cx="4252204" cy="3340692"/>
          </a:xfrm>
          <a:prstGeom prst="rect">
            <a:avLst/>
          </a:prstGeom>
        </p:spPr>
      </p:pic>
      <p:sp>
        <p:nvSpPr>
          <p:cNvPr id="2" name="Rectangle 1">
            <a:extLst>
              <a:ext uri="{FF2B5EF4-FFF2-40B4-BE49-F238E27FC236}">
                <a16:creationId xmlns:a16="http://schemas.microsoft.com/office/drawing/2014/main" id="{F14AE3DB-6BAA-1337-7BE4-6EDA05AFB90D}"/>
              </a:ext>
            </a:extLst>
          </p:cNvPr>
          <p:cNvSpPr/>
          <p:nvPr/>
        </p:nvSpPr>
        <p:spPr>
          <a:xfrm>
            <a:off x="4679006" y="3163543"/>
            <a:ext cx="2079136" cy="923330"/>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baseline="-25000" dirty="0">
              <a:solidFill>
                <a:srgbClr val="000000"/>
              </a:solidFill>
              <a:latin typeface="Helvetica Light" panose="020B0403020202020204" pitchFamily="34" charset="0"/>
            </a:endParaRPr>
          </a:p>
          <a:p>
            <a:pPr algn="ctr"/>
            <a:r>
              <a:rPr lang="en-US" sz="2400" baseline="-25000" dirty="0">
                <a:solidFill>
                  <a:srgbClr val="000000"/>
                </a:solidFill>
                <a:latin typeface="Helvetica Light" panose="020B0403020202020204" pitchFamily="34" charset="0"/>
              </a:rPr>
              <a:t>where t = 1 year</a:t>
            </a:r>
            <a:endParaRPr lang="en-US" sz="2400" dirty="0">
              <a:solidFill>
                <a:srgbClr val="000000"/>
              </a:solidFill>
              <a:latin typeface="Helvetica Light" panose="020B0403020202020204" pitchFamily="34" charset="0"/>
            </a:endParaRPr>
          </a:p>
        </p:txBody>
      </p:sp>
      <p:sp>
        <p:nvSpPr>
          <p:cNvPr id="3" name="Title 1">
            <a:extLst>
              <a:ext uri="{FF2B5EF4-FFF2-40B4-BE49-F238E27FC236}">
                <a16:creationId xmlns:a16="http://schemas.microsoft.com/office/drawing/2014/main" id="{BE24CAE8-A9F0-4677-5CDD-5D295A3A931A}"/>
              </a:ext>
            </a:extLst>
          </p:cNvPr>
          <p:cNvSpPr txBox="1">
            <a:spLocks/>
          </p:cNvSpPr>
          <p:nvPr/>
        </p:nvSpPr>
        <p:spPr>
          <a:xfrm>
            <a:off x="4032426" y="5383325"/>
            <a:ext cx="6006520" cy="86515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50" dirty="0">
                <a:latin typeface="+mn-lt"/>
              </a:rPr>
              <a:t>Which country has the higher growth rate?</a:t>
            </a:r>
          </a:p>
        </p:txBody>
      </p:sp>
    </p:spTree>
    <p:extLst>
      <p:ext uri="{BB962C8B-B14F-4D97-AF65-F5344CB8AC3E}">
        <p14:creationId xmlns:p14="http://schemas.microsoft.com/office/powerpoint/2010/main" val="3081956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81E63E0-1E8D-7721-4EEB-9B854F04A96A}"/>
              </a:ext>
            </a:extLst>
          </p:cNvPr>
          <p:cNvSpPr txBox="1">
            <a:spLocks/>
          </p:cNvSpPr>
          <p:nvPr/>
        </p:nvSpPr>
        <p:spPr>
          <a:xfrm>
            <a:off x="618854" y="1012918"/>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Geometric vs. exponential growth</a:t>
            </a:r>
          </a:p>
        </p:txBody>
      </p:sp>
      <p:pic>
        <p:nvPicPr>
          <p:cNvPr id="5" name="Picture 4" descr="Chart, line chart&#10;&#10;Description automatically generated">
            <a:extLst>
              <a:ext uri="{FF2B5EF4-FFF2-40B4-BE49-F238E27FC236}">
                <a16:creationId xmlns:a16="http://schemas.microsoft.com/office/drawing/2014/main" id="{D3154063-3A30-604A-F8C6-3D381FA7BE0D}"/>
              </a:ext>
            </a:extLst>
          </p:cNvPr>
          <p:cNvPicPr>
            <a:picLocks noChangeAspect="1"/>
          </p:cNvPicPr>
          <p:nvPr/>
        </p:nvPicPr>
        <p:blipFill rotWithShape="1">
          <a:blip r:embed="rId3"/>
          <a:srcRect t="10460"/>
          <a:stretch/>
        </p:blipFill>
        <p:spPr>
          <a:xfrm>
            <a:off x="212793" y="2462313"/>
            <a:ext cx="8170610" cy="2991256"/>
          </a:xfrm>
          <a:prstGeom prst="rect">
            <a:avLst/>
          </a:prstGeom>
        </p:spPr>
      </p:pic>
      <p:pic>
        <p:nvPicPr>
          <p:cNvPr id="9" name="Picture 8" descr="Chart, line chart&#10;&#10;Description automatically generated">
            <a:extLst>
              <a:ext uri="{FF2B5EF4-FFF2-40B4-BE49-F238E27FC236}">
                <a16:creationId xmlns:a16="http://schemas.microsoft.com/office/drawing/2014/main" id="{E32C9FD2-B75B-4054-25C9-90ACC0323B8A}"/>
              </a:ext>
            </a:extLst>
          </p:cNvPr>
          <p:cNvPicPr>
            <a:picLocks noChangeAspect="1"/>
          </p:cNvPicPr>
          <p:nvPr/>
        </p:nvPicPr>
        <p:blipFill rotWithShape="1">
          <a:blip r:embed="rId3"/>
          <a:srcRect l="64930" t="-255" b="89554"/>
          <a:stretch/>
        </p:blipFill>
        <p:spPr>
          <a:xfrm>
            <a:off x="3057821" y="1969244"/>
            <a:ext cx="4255680" cy="530915"/>
          </a:xfrm>
          <a:prstGeom prst="rect">
            <a:avLst/>
          </a:prstGeom>
        </p:spPr>
      </p:pic>
      <p:sp>
        <p:nvSpPr>
          <p:cNvPr id="13" name="Rectangle 12">
            <a:extLst>
              <a:ext uri="{FF2B5EF4-FFF2-40B4-BE49-F238E27FC236}">
                <a16:creationId xmlns:a16="http://schemas.microsoft.com/office/drawing/2014/main" id="{33B242E2-4D1B-E5ED-2548-C5BE7DF8A364}"/>
              </a:ext>
            </a:extLst>
          </p:cNvPr>
          <p:cNvSpPr/>
          <p:nvPr/>
        </p:nvSpPr>
        <p:spPr>
          <a:xfrm>
            <a:off x="6559831" y="2018792"/>
            <a:ext cx="2079136" cy="553998"/>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spTree>
    <p:extLst>
      <p:ext uri="{BB962C8B-B14F-4D97-AF65-F5344CB8AC3E}">
        <p14:creationId xmlns:p14="http://schemas.microsoft.com/office/powerpoint/2010/main" val="3567102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7229DCB5-EC63-9F0A-5A45-7ED4352345C9}"/>
              </a:ext>
            </a:extLst>
          </p:cNvPr>
          <p:cNvPicPr>
            <a:picLocks noChangeAspect="1"/>
          </p:cNvPicPr>
          <p:nvPr/>
        </p:nvPicPr>
        <p:blipFill rotWithShape="1">
          <a:blip r:embed="rId3"/>
          <a:srcRect t="2430"/>
          <a:stretch/>
        </p:blipFill>
        <p:spPr>
          <a:xfrm>
            <a:off x="1027559" y="1688965"/>
            <a:ext cx="5829300" cy="4267355"/>
          </a:xfrm>
          <a:prstGeom prst="rect">
            <a:avLst/>
          </a:prstGeom>
        </p:spPr>
      </p:pic>
      <p:sp>
        <p:nvSpPr>
          <p:cNvPr id="7" name="Rectangle 6">
            <a:extLst>
              <a:ext uri="{FF2B5EF4-FFF2-40B4-BE49-F238E27FC236}">
                <a16:creationId xmlns:a16="http://schemas.microsoft.com/office/drawing/2014/main" id="{5D4A4315-87A6-EA58-3688-44D73F089AFF}"/>
              </a:ext>
            </a:extLst>
          </p:cNvPr>
          <p:cNvSpPr/>
          <p:nvPr/>
        </p:nvSpPr>
        <p:spPr>
          <a:xfrm>
            <a:off x="6720338" y="2310623"/>
            <a:ext cx="2079136" cy="1107996"/>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baseline="-25000" dirty="0">
              <a:solidFill>
                <a:srgbClr val="000000"/>
              </a:solidFill>
              <a:latin typeface="Helvetica Light" panose="020B0403020202020204" pitchFamily="34" charset="0"/>
            </a:endParaRPr>
          </a:p>
          <a:p>
            <a:pPr algn="ctr"/>
            <a:endParaRPr lang="en-US" dirty="0">
              <a:solidFill>
                <a:srgbClr val="000000"/>
              </a:solidFill>
              <a:latin typeface="Helvetica Light" panose="020B0403020202020204" pitchFamily="34" charset="0"/>
            </a:endParaRPr>
          </a:p>
          <a:p>
            <a:pPr algn="ctr"/>
            <a:r>
              <a:rPr lang="en-US" dirty="0">
                <a:solidFill>
                  <a:srgbClr val="000000"/>
                </a:solidFill>
                <a:latin typeface="Helvetica Light" panose="020B0403020202020204" pitchFamily="34" charset="0"/>
              </a:rPr>
              <a:t>mean </a:t>
            </a:r>
            <a:r>
              <a:rPr lang="en-US" b="1" dirty="0">
                <a:solidFill>
                  <a:srgbClr val="FF0000"/>
                </a:solidFill>
                <a:latin typeface="Helvetica" pitchFamily="2" charset="0"/>
                <a:sym typeface="Symbol" pitchFamily="2" charset="2"/>
              </a:rPr>
              <a:t></a:t>
            </a:r>
            <a:r>
              <a:rPr lang="en-US" dirty="0">
                <a:latin typeface="Helvetica" pitchFamily="2" charset="0"/>
                <a:sym typeface="Symbol" pitchFamily="2" charset="2"/>
              </a:rPr>
              <a:t> </a:t>
            </a:r>
            <a:r>
              <a:rPr lang="en-US" dirty="0">
                <a:solidFill>
                  <a:srgbClr val="000000"/>
                </a:solidFill>
                <a:latin typeface="Helvetica Light" panose="020B0403020202020204" pitchFamily="34" charset="0"/>
              </a:rPr>
              <a:t>= 1.02</a:t>
            </a:r>
          </a:p>
        </p:txBody>
      </p:sp>
      <p:sp>
        <p:nvSpPr>
          <p:cNvPr id="8" name="Title 1">
            <a:extLst>
              <a:ext uri="{FF2B5EF4-FFF2-40B4-BE49-F238E27FC236}">
                <a16:creationId xmlns:a16="http://schemas.microsoft.com/office/drawing/2014/main" id="{9469F776-6801-6977-1AFA-DD39412508E6}"/>
              </a:ext>
            </a:extLst>
          </p:cNvPr>
          <p:cNvSpPr txBox="1">
            <a:spLocks/>
          </p:cNvSpPr>
          <p:nvPr/>
        </p:nvSpPr>
        <p:spPr>
          <a:xfrm>
            <a:off x="189689" y="857251"/>
            <a:ext cx="9440694"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00" dirty="0"/>
              <a:t>Geometric growth approximation of Madagascar’s population</a:t>
            </a:r>
          </a:p>
        </p:txBody>
      </p:sp>
    </p:spTree>
    <p:extLst>
      <p:ext uri="{BB962C8B-B14F-4D97-AF65-F5344CB8AC3E}">
        <p14:creationId xmlns:p14="http://schemas.microsoft.com/office/powerpoint/2010/main" val="2901649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BAC64C-9997-EAD0-B10E-060DFBEA21E4}"/>
              </a:ext>
            </a:extLst>
          </p:cNvPr>
          <p:cNvSpPr txBox="1">
            <a:spLocks/>
          </p:cNvSpPr>
          <p:nvPr/>
        </p:nvSpPr>
        <p:spPr>
          <a:xfrm>
            <a:off x="101403" y="909332"/>
            <a:ext cx="9042598"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25" dirty="0"/>
              <a:t>Projecting population under geometric vs. exponential growth</a:t>
            </a:r>
          </a:p>
        </p:txBody>
      </p:sp>
      <p:pic>
        <p:nvPicPr>
          <p:cNvPr id="14" name="Picture 13" descr="A picture containing chart&#10;&#10;Description automatically generated">
            <a:extLst>
              <a:ext uri="{FF2B5EF4-FFF2-40B4-BE49-F238E27FC236}">
                <a16:creationId xmlns:a16="http://schemas.microsoft.com/office/drawing/2014/main" id="{3244E8C6-5237-8B83-82DB-167A036455CB}"/>
              </a:ext>
            </a:extLst>
          </p:cNvPr>
          <p:cNvPicPr>
            <a:picLocks noChangeAspect="1"/>
          </p:cNvPicPr>
          <p:nvPr/>
        </p:nvPicPr>
        <p:blipFill>
          <a:blip r:embed="rId2"/>
          <a:stretch>
            <a:fillRect/>
          </a:stretch>
        </p:blipFill>
        <p:spPr>
          <a:xfrm>
            <a:off x="516916" y="1819603"/>
            <a:ext cx="5115399" cy="3837994"/>
          </a:xfrm>
          <a:prstGeom prst="rect">
            <a:avLst/>
          </a:prstGeom>
        </p:spPr>
      </p:pic>
      <p:sp>
        <p:nvSpPr>
          <p:cNvPr id="15" name="Rectangle 14">
            <a:extLst>
              <a:ext uri="{FF2B5EF4-FFF2-40B4-BE49-F238E27FC236}">
                <a16:creationId xmlns:a16="http://schemas.microsoft.com/office/drawing/2014/main" id="{2B3F4767-5F1A-E082-1672-AC5EA30581A9}"/>
              </a:ext>
            </a:extLst>
          </p:cNvPr>
          <p:cNvSpPr/>
          <p:nvPr/>
        </p:nvSpPr>
        <p:spPr>
          <a:xfrm>
            <a:off x="5632315" y="1989610"/>
            <a:ext cx="3511685" cy="646331"/>
          </a:xfrm>
          <a:prstGeom prst="rect">
            <a:avLst/>
          </a:prstGeom>
        </p:spPr>
        <p:txBody>
          <a:bodyPr wrap="square">
            <a:spAutoFit/>
          </a:bodyPr>
          <a:lstStyle/>
          <a:p>
            <a:pPr algn="ctr"/>
            <a:r>
              <a:rPr lang="en-US" dirty="0">
                <a:solidFill>
                  <a:srgbClr val="000000"/>
                </a:solidFill>
                <a:latin typeface="Helvetica Light" panose="020B0403020202020204" pitchFamily="34" charset="0"/>
              </a:rPr>
              <a:t>Geometric: </a:t>
            </a:r>
            <a:r>
              <a:rPr lang="en-US" dirty="0">
                <a:solidFill>
                  <a:srgbClr val="FF0000"/>
                </a:solidFill>
                <a:latin typeface="Helvetica" pitchFamily="2" charset="0"/>
                <a:sym typeface="Symbol" pitchFamily="2" charset="2"/>
              </a:rPr>
              <a:t> </a:t>
            </a:r>
            <a:r>
              <a:rPr lang="en-US" dirty="0">
                <a:solidFill>
                  <a:srgbClr val="000000"/>
                </a:solidFill>
                <a:latin typeface="Helvetica Light" panose="020B0403020202020204" pitchFamily="34" charset="0"/>
              </a:rPr>
              <a:t>= 1.02 </a:t>
            </a:r>
          </a:p>
          <a:p>
            <a:pPr algn="ctr"/>
            <a:r>
              <a:rPr lang="en-US" dirty="0">
                <a:solidFill>
                  <a:srgbClr val="000000"/>
                </a:solidFill>
                <a:latin typeface="Helvetica Light" panose="020B0403020202020204" pitchFamily="34" charset="0"/>
              </a:rPr>
              <a:t>Exponential: </a:t>
            </a:r>
            <a:r>
              <a:rPr lang="en-US" dirty="0">
                <a:solidFill>
                  <a:srgbClr val="FF0000"/>
                </a:solidFill>
                <a:latin typeface="Helvetica Light" panose="020B0403020202020204" pitchFamily="34" charset="0"/>
              </a:rPr>
              <a:t>r</a:t>
            </a:r>
            <a:r>
              <a:rPr lang="en-US" dirty="0">
                <a:solidFill>
                  <a:srgbClr val="000000"/>
                </a:solidFill>
                <a:latin typeface="Helvetica Light" panose="020B0403020202020204" pitchFamily="34" charset="0"/>
              </a:rPr>
              <a:t> = log(1.02) = 0.02</a:t>
            </a:r>
          </a:p>
        </p:txBody>
      </p:sp>
      <p:sp>
        <p:nvSpPr>
          <p:cNvPr id="16" name="Rectangle 15">
            <a:extLst>
              <a:ext uri="{FF2B5EF4-FFF2-40B4-BE49-F238E27FC236}">
                <a16:creationId xmlns:a16="http://schemas.microsoft.com/office/drawing/2014/main" id="{14B5D386-D3C7-B9EE-A45F-862C0CEB2FAE}"/>
              </a:ext>
            </a:extLst>
          </p:cNvPr>
          <p:cNvSpPr/>
          <p:nvPr/>
        </p:nvSpPr>
        <p:spPr>
          <a:xfrm>
            <a:off x="6288932" y="3863356"/>
            <a:ext cx="2753666" cy="1200329"/>
          </a:xfrm>
          <a:prstGeom prst="rect">
            <a:avLst/>
          </a:prstGeom>
        </p:spPr>
        <p:txBody>
          <a:bodyPr wrap="square">
            <a:spAutoFit/>
          </a:bodyPr>
          <a:lstStyle/>
          <a:p>
            <a:pPr algn="ctr"/>
            <a:r>
              <a:rPr lang="en-US" dirty="0">
                <a:solidFill>
                  <a:srgbClr val="000000"/>
                </a:solidFill>
                <a:latin typeface="Helvetica Light" panose="020B0403020202020204" pitchFamily="34" charset="0"/>
              </a:rPr>
              <a:t>Models are similar over short time horizons and/or when discrete timesteps are small!</a:t>
            </a:r>
          </a:p>
        </p:txBody>
      </p:sp>
    </p:spTree>
    <p:extLst>
      <p:ext uri="{BB962C8B-B14F-4D97-AF65-F5344CB8AC3E}">
        <p14:creationId xmlns:p14="http://schemas.microsoft.com/office/powerpoint/2010/main" val="1303938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103A88E-9A25-ECFD-7DA3-DA663ECCE13C}"/>
              </a:ext>
            </a:extLst>
          </p:cNvPr>
          <p:cNvSpPr txBox="1"/>
          <p:nvPr/>
        </p:nvSpPr>
        <p:spPr>
          <a:xfrm>
            <a:off x="749508" y="254833"/>
            <a:ext cx="7869836" cy="400110"/>
          </a:xfrm>
          <a:prstGeom prst="rect">
            <a:avLst/>
          </a:prstGeom>
          <a:noFill/>
        </p:spPr>
        <p:txBody>
          <a:bodyPr wrap="square" rtlCol="0">
            <a:spAutoFit/>
          </a:bodyPr>
          <a:lstStyle/>
          <a:p>
            <a:r>
              <a:rPr lang="en-US" sz="2000" dirty="0"/>
              <a:t>What is the difference between discrete and continuous models?</a:t>
            </a:r>
          </a:p>
        </p:txBody>
      </p:sp>
      <p:sp>
        <p:nvSpPr>
          <p:cNvPr id="7" name="TextBox 6">
            <a:extLst>
              <a:ext uri="{FF2B5EF4-FFF2-40B4-BE49-F238E27FC236}">
                <a16:creationId xmlns:a16="http://schemas.microsoft.com/office/drawing/2014/main" id="{7EC72941-9016-EDB7-EA97-384634369533}"/>
              </a:ext>
            </a:extLst>
          </p:cNvPr>
          <p:cNvSpPr txBox="1"/>
          <p:nvPr/>
        </p:nvSpPr>
        <p:spPr>
          <a:xfrm>
            <a:off x="901908" y="916899"/>
            <a:ext cx="7869836" cy="646331"/>
          </a:xfrm>
          <a:prstGeom prst="rect">
            <a:avLst/>
          </a:prstGeom>
          <a:noFill/>
        </p:spPr>
        <p:txBody>
          <a:bodyPr wrap="square" rtlCol="0">
            <a:spAutoFit/>
          </a:bodyPr>
          <a:lstStyle/>
          <a:p>
            <a:r>
              <a:rPr lang="en-US" dirty="0"/>
              <a:t>Discrete: state variable only changes at distinct </a:t>
            </a:r>
            <a:r>
              <a:rPr lang="en-US" b="1" u="sng" dirty="0"/>
              <a:t>geometric</a:t>
            </a:r>
            <a:r>
              <a:rPr lang="en-US" dirty="0"/>
              <a:t> time steps</a:t>
            </a:r>
          </a:p>
          <a:p>
            <a:r>
              <a:rPr lang="en-US" dirty="0"/>
              <a:t>Continuous: state variables change </a:t>
            </a:r>
            <a:r>
              <a:rPr lang="en-US" b="1" u="sng" dirty="0"/>
              <a:t>continuously</a:t>
            </a:r>
            <a:r>
              <a:rPr lang="en-US" dirty="0"/>
              <a:t> (tiny tiny time steps)</a:t>
            </a:r>
          </a:p>
        </p:txBody>
      </p:sp>
      <p:pic>
        <p:nvPicPr>
          <p:cNvPr id="7170" name="Picture 2" descr="Team Check-In - Meme - MemesHappen">
            <a:extLst>
              <a:ext uri="{FF2B5EF4-FFF2-40B4-BE49-F238E27FC236}">
                <a16:creationId xmlns:a16="http://schemas.microsoft.com/office/drawing/2014/main" id="{976ADA15-8660-0E15-983A-0E128E025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000" y="3957727"/>
            <a:ext cx="3881651" cy="25737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F038DB-7181-6BBA-9D79-0B5BC8A3D158}"/>
              </a:ext>
            </a:extLst>
          </p:cNvPr>
          <p:cNvSpPr txBox="1"/>
          <p:nvPr/>
        </p:nvSpPr>
        <p:spPr>
          <a:xfrm>
            <a:off x="726756" y="2394060"/>
            <a:ext cx="7869836" cy="400110"/>
          </a:xfrm>
          <a:prstGeom prst="rect">
            <a:avLst/>
          </a:prstGeom>
          <a:noFill/>
        </p:spPr>
        <p:txBody>
          <a:bodyPr wrap="square" rtlCol="0">
            <a:spAutoFit/>
          </a:bodyPr>
          <a:lstStyle/>
          <a:p>
            <a:r>
              <a:rPr lang="en-US" sz="2000" dirty="0"/>
              <a:t>What math is used in discrete pop models? Continuous pop models?</a:t>
            </a:r>
          </a:p>
        </p:txBody>
      </p:sp>
      <p:sp>
        <p:nvSpPr>
          <p:cNvPr id="3" name="TextBox 2">
            <a:extLst>
              <a:ext uri="{FF2B5EF4-FFF2-40B4-BE49-F238E27FC236}">
                <a16:creationId xmlns:a16="http://schemas.microsoft.com/office/drawing/2014/main" id="{CAE439E7-F3EB-96DC-31B1-DE1DB1567768}"/>
              </a:ext>
            </a:extLst>
          </p:cNvPr>
          <p:cNvSpPr txBox="1"/>
          <p:nvPr/>
        </p:nvSpPr>
        <p:spPr>
          <a:xfrm>
            <a:off x="726756" y="2896390"/>
            <a:ext cx="7717436" cy="369332"/>
          </a:xfrm>
          <a:prstGeom prst="rect">
            <a:avLst/>
          </a:prstGeom>
          <a:noFill/>
        </p:spPr>
        <p:txBody>
          <a:bodyPr wrap="square" rtlCol="0">
            <a:spAutoFit/>
          </a:bodyPr>
          <a:lstStyle/>
          <a:p>
            <a:r>
              <a:rPr lang="en-US" dirty="0"/>
              <a:t>Algebra, calculus</a:t>
            </a:r>
          </a:p>
        </p:txBody>
      </p:sp>
    </p:spTree>
    <p:extLst>
      <p:ext uri="{BB962C8B-B14F-4D97-AF65-F5344CB8AC3E}">
        <p14:creationId xmlns:p14="http://schemas.microsoft.com/office/powerpoint/2010/main" val="3093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sp>
        <p:nvSpPr>
          <p:cNvPr id="18" name="Rectangle 17">
            <a:extLst>
              <a:ext uri="{FF2B5EF4-FFF2-40B4-BE49-F238E27FC236}">
                <a16:creationId xmlns:a16="http://schemas.microsoft.com/office/drawing/2014/main" id="{6BBF444B-826A-E341-B88A-EE51F232B915}"/>
              </a:ext>
            </a:extLst>
          </p:cNvPr>
          <p:cNvSpPr/>
          <p:nvPr/>
        </p:nvSpPr>
        <p:spPr>
          <a:xfrm>
            <a:off x="1890867" y="2588606"/>
            <a:ext cx="7093032" cy="1200329"/>
          </a:xfrm>
          <a:prstGeom prst="rect">
            <a:avLst/>
          </a:prstGeom>
        </p:spPr>
        <p:txBody>
          <a:bodyPr wrap="none">
            <a:spAutoFit/>
          </a:bodyPr>
          <a:lstStyle/>
          <a:p>
            <a:pPr algn="ctr"/>
            <a:r>
              <a:rPr lang="en-US" sz="2400" dirty="0">
                <a:solidFill>
                  <a:srgbClr val="FF0000"/>
                </a:solidFill>
                <a:effectLst/>
                <a:latin typeface="Helvetica" pitchFamily="2" charset="0"/>
              </a:rPr>
              <a:t>What abou</a:t>
            </a:r>
            <a:r>
              <a:rPr lang="en-US" sz="2400" dirty="0">
                <a:solidFill>
                  <a:srgbClr val="FF0000"/>
                </a:solidFill>
                <a:latin typeface="Helvetica" pitchFamily="2" charset="0"/>
              </a:rPr>
              <a:t>t those rates?</a:t>
            </a:r>
          </a:p>
          <a:p>
            <a:pPr algn="ctr"/>
            <a:r>
              <a:rPr lang="en-US" sz="2400" dirty="0">
                <a:solidFill>
                  <a:srgbClr val="FF0000"/>
                </a:solidFill>
                <a:effectLst/>
                <a:latin typeface="Helvetica" pitchFamily="2" charset="0"/>
              </a:rPr>
              <a:t>Are they the same every year?</a:t>
            </a:r>
          </a:p>
          <a:p>
            <a:pPr algn="ctr"/>
            <a:r>
              <a:rPr lang="en-US" sz="2400" dirty="0">
                <a:solidFill>
                  <a:srgbClr val="FF0000"/>
                </a:solidFill>
                <a:latin typeface="Helvetica" pitchFamily="2" charset="0"/>
              </a:rPr>
              <a:t>And in every person? Why might they be different?</a:t>
            </a:r>
            <a:endParaRPr lang="en-US" sz="2400" dirty="0">
              <a:solidFill>
                <a:srgbClr val="FF0000"/>
              </a:solidFill>
              <a:effectLst/>
              <a:latin typeface="Helvetica" pitchFamily="2" charset="0"/>
            </a:endParaRPr>
          </a:p>
        </p:txBody>
      </p:sp>
      <p:pic>
        <p:nvPicPr>
          <p:cNvPr id="19" name="Picture 18">
            <a:extLst>
              <a:ext uri="{FF2B5EF4-FFF2-40B4-BE49-F238E27FC236}">
                <a16:creationId xmlns:a16="http://schemas.microsoft.com/office/drawing/2014/main" id="{8FB4313F-8296-A84E-8D5F-212F9850D0E1}"/>
              </a:ext>
            </a:extLst>
          </p:cNvPr>
          <p:cNvPicPr>
            <a:picLocks noChangeAspect="1"/>
          </p:cNvPicPr>
          <p:nvPr/>
        </p:nvPicPr>
        <p:blipFill>
          <a:blip r:embed="rId3"/>
          <a:stretch>
            <a:fillRect/>
          </a:stretch>
        </p:blipFill>
        <p:spPr>
          <a:xfrm rot="16200000" flipV="1">
            <a:off x="3666117" y="1351439"/>
            <a:ext cx="1869365" cy="128226"/>
          </a:xfrm>
          <a:prstGeom prst="rect">
            <a:avLst/>
          </a:prstGeom>
        </p:spPr>
      </p:pic>
      <p:pic>
        <p:nvPicPr>
          <p:cNvPr id="23" name="Picture 22">
            <a:extLst>
              <a:ext uri="{FF2B5EF4-FFF2-40B4-BE49-F238E27FC236}">
                <a16:creationId xmlns:a16="http://schemas.microsoft.com/office/drawing/2014/main" id="{D28BD877-9CF6-314E-9135-03E11FE241C7}"/>
              </a:ext>
            </a:extLst>
          </p:cNvPr>
          <p:cNvPicPr>
            <a:picLocks noChangeAspect="1"/>
          </p:cNvPicPr>
          <p:nvPr/>
        </p:nvPicPr>
        <p:blipFill>
          <a:blip r:embed="rId3"/>
          <a:stretch>
            <a:fillRect/>
          </a:stretch>
        </p:blipFill>
        <p:spPr>
          <a:xfrm rot="17194482" flipV="1">
            <a:off x="5650150" y="1787962"/>
            <a:ext cx="1550696" cy="94941"/>
          </a:xfrm>
          <a:prstGeom prst="rect">
            <a:avLst/>
          </a:prstGeom>
        </p:spPr>
      </p:pic>
      <p:sp>
        <p:nvSpPr>
          <p:cNvPr id="2" name="TextBox 1">
            <a:extLst>
              <a:ext uri="{FF2B5EF4-FFF2-40B4-BE49-F238E27FC236}">
                <a16:creationId xmlns:a16="http://schemas.microsoft.com/office/drawing/2014/main" id="{1DCE2E73-FBA7-3FE7-B0EB-86327B25529F}"/>
              </a:ext>
            </a:extLst>
          </p:cNvPr>
          <p:cNvSpPr txBox="1"/>
          <p:nvPr/>
        </p:nvSpPr>
        <p:spPr>
          <a:xfrm>
            <a:off x="911779" y="4347833"/>
            <a:ext cx="7506268" cy="923330"/>
          </a:xfrm>
          <a:prstGeom prst="rect">
            <a:avLst/>
          </a:prstGeom>
          <a:noFill/>
        </p:spPr>
        <p:txBody>
          <a:bodyPr wrap="square" rtlCol="0">
            <a:spAutoFit/>
          </a:bodyPr>
          <a:lstStyle/>
          <a:p>
            <a:r>
              <a:rPr lang="en-US" dirty="0"/>
              <a:t>Reproductive age</a:t>
            </a:r>
          </a:p>
          <a:p>
            <a:r>
              <a:rPr lang="en-US" dirty="0"/>
              <a:t>Death rate increasing with age</a:t>
            </a:r>
          </a:p>
          <a:p>
            <a:r>
              <a:rPr lang="en-US" dirty="0"/>
              <a:t>Diseases/other health factors</a:t>
            </a:r>
          </a:p>
        </p:txBody>
      </p:sp>
      <p:sp>
        <p:nvSpPr>
          <p:cNvPr id="3" name="TextBox 2">
            <a:extLst>
              <a:ext uri="{FF2B5EF4-FFF2-40B4-BE49-F238E27FC236}">
                <a16:creationId xmlns:a16="http://schemas.microsoft.com/office/drawing/2014/main" id="{9CE679FB-1966-8411-37AB-6848430D9E59}"/>
              </a:ext>
            </a:extLst>
          </p:cNvPr>
          <p:cNvSpPr txBox="1"/>
          <p:nvPr/>
        </p:nvSpPr>
        <p:spPr>
          <a:xfrm>
            <a:off x="2174917" y="5778145"/>
            <a:ext cx="5745708" cy="461665"/>
          </a:xfrm>
          <a:prstGeom prst="rect">
            <a:avLst/>
          </a:prstGeom>
          <a:noFill/>
        </p:spPr>
        <p:txBody>
          <a:bodyPr wrap="square" rtlCol="0">
            <a:spAutoFit/>
          </a:bodyPr>
          <a:lstStyle/>
          <a:p>
            <a:r>
              <a:rPr lang="en-US" sz="2400" dirty="0"/>
              <a:t>How do we incorporate this ‘randomness’?</a:t>
            </a:r>
          </a:p>
        </p:txBody>
      </p:sp>
    </p:spTree>
    <p:extLst>
      <p:ext uri="{BB962C8B-B14F-4D97-AF65-F5344CB8AC3E}">
        <p14:creationId xmlns:p14="http://schemas.microsoft.com/office/powerpoint/2010/main" val="82999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spTree>
    <p:extLst>
      <p:ext uri="{BB962C8B-B14F-4D97-AF65-F5344CB8AC3E}">
        <p14:creationId xmlns:p14="http://schemas.microsoft.com/office/powerpoint/2010/main" val="3956353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spTree>
    <p:extLst>
      <p:ext uri="{BB962C8B-B14F-4D97-AF65-F5344CB8AC3E}">
        <p14:creationId xmlns:p14="http://schemas.microsoft.com/office/powerpoint/2010/main" val="3813345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pic>
        <p:nvPicPr>
          <p:cNvPr id="19" name="Picture 18">
            <a:extLst>
              <a:ext uri="{FF2B5EF4-FFF2-40B4-BE49-F238E27FC236}">
                <a16:creationId xmlns:a16="http://schemas.microsoft.com/office/drawing/2014/main" id="{90DAEA2B-2360-7348-87D3-1AB52F505951}"/>
              </a:ext>
            </a:extLst>
          </p:cNvPr>
          <p:cNvPicPr>
            <a:picLocks noChangeAspect="1"/>
          </p:cNvPicPr>
          <p:nvPr/>
        </p:nvPicPr>
        <p:blipFill>
          <a:blip r:embed="rId3"/>
          <a:stretch>
            <a:fillRect/>
          </a:stretch>
        </p:blipFill>
        <p:spPr>
          <a:xfrm>
            <a:off x="879876" y="4663186"/>
            <a:ext cx="2186597" cy="2097348"/>
          </a:xfrm>
          <a:prstGeom prst="rect">
            <a:avLst/>
          </a:prstGeom>
        </p:spPr>
      </p:pic>
      <p:pic>
        <p:nvPicPr>
          <p:cNvPr id="20" name="Picture 19">
            <a:extLst>
              <a:ext uri="{FF2B5EF4-FFF2-40B4-BE49-F238E27FC236}">
                <a16:creationId xmlns:a16="http://schemas.microsoft.com/office/drawing/2014/main" id="{B1C0790D-2EDE-A741-89B9-7A4C02F4DF46}"/>
              </a:ext>
            </a:extLst>
          </p:cNvPr>
          <p:cNvPicPr>
            <a:picLocks noChangeAspect="1"/>
          </p:cNvPicPr>
          <p:nvPr/>
        </p:nvPicPr>
        <p:blipFill>
          <a:blip r:embed="rId4"/>
          <a:stretch>
            <a:fillRect/>
          </a:stretch>
        </p:blipFill>
        <p:spPr>
          <a:xfrm>
            <a:off x="3499541" y="5310886"/>
            <a:ext cx="1244600" cy="76200"/>
          </a:xfrm>
          <a:prstGeom prst="rect">
            <a:avLst/>
          </a:prstGeom>
        </p:spPr>
      </p:pic>
      <p:sp>
        <p:nvSpPr>
          <p:cNvPr id="23" name="Rectangle 22">
            <a:extLst>
              <a:ext uri="{FF2B5EF4-FFF2-40B4-BE49-F238E27FC236}">
                <a16:creationId xmlns:a16="http://schemas.microsoft.com/office/drawing/2014/main" id="{B7B2FE1B-E752-E041-8C32-A3DC884B1159}"/>
              </a:ext>
            </a:extLst>
          </p:cNvPr>
          <p:cNvSpPr/>
          <p:nvPr/>
        </p:nvSpPr>
        <p:spPr>
          <a:xfrm>
            <a:off x="3249206" y="5483524"/>
            <a:ext cx="1745270" cy="648910"/>
          </a:xfrm>
          <a:prstGeom prst="rect">
            <a:avLst/>
          </a:prstGeom>
        </p:spPr>
        <p:txBody>
          <a:bodyPr wrap="square">
            <a:spAutoFit/>
          </a:bodyPr>
          <a:lstStyle/>
          <a:p>
            <a:pPr algn="ctr"/>
            <a:r>
              <a:rPr lang="en-US" dirty="0"/>
              <a:t>probability of death = 0.5</a:t>
            </a:r>
          </a:p>
        </p:txBody>
      </p:sp>
      <p:pic>
        <p:nvPicPr>
          <p:cNvPr id="25" name="Picture 24">
            <a:extLst>
              <a:ext uri="{FF2B5EF4-FFF2-40B4-BE49-F238E27FC236}">
                <a16:creationId xmlns:a16="http://schemas.microsoft.com/office/drawing/2014/main" id="{71A0ED7F-19DC-A843-8D17-1FF3CB8DB7F1}"/>
              </a:ext>
            </a:extLst>
          </p:cNvPr>
          <p:cNvPicPr>
            <a:picLocks noChangeAspect="1"/>
          </p:cNvPicPr>
          <p:nvPr/>
        </p:nvPicPr>
        <p:blipFill rotWithShape="1">
          <a:blip r:embed="rId5"/>
          <a:srcRect r="60521"/>
          <a:stretch/>
        </p:blipFill>
        <p:spPr>
          <a:xfrm>
            <a:off x="1234612" y="4051910"/>
            <a:ext cx="2186598" cy="368124"/>
          </a:xfrm>
          <a:prstGeom prst="rect">
            <a:avLst/>
          </a:prstGeom>
        </p:spPr>
      </p:pic>
      <p:sp>
        <p:nvSpPr>
          <p:cNvPr id="26" name="Rectangle 25">
            <a:extLst>
              <a:ext uri="{FF2B5EF4-FFF2-40B4-BE49-F238E27FC236}">
                <a16:creationId xmlns:a16="http://schemas.microsoft.com/office/drawing/2014/main" id="{5B688BC8-E5C4-4540-8727-BE678AA3DF66}"/>
              </a:ext>
            </a:extLst>
          </p:cNvPr>
          <p:cNvSpPr/>
          <p:nvPr/>
        </p:nvSpPr>
        <p:spPr>
          <a:xfrm>
            <a:off x="5442534" y="4073270"/>
            <a:ext cx="1397177" cy="369332"/>
          </a:xfrm>
          <a:prstGeom prst="rect">
            <a:avLst/>
          </a:prstGeom>
        </p:spPr>
        <p:txBody>
          <a:bodyPr wrap="none">
            <a:spAutoFit/>
          </a:bodyPr>
          <a:lstStyle/>
          <a:p>
            <a:r>
              <a:rPr lang="en-US" dirty="0"/>
              <a:t>if </a:t>
            </a:r>
            <a:r>
              <a:rPr lang="en-US" dirty="0">
                <a:solidFill>
                  <a:srgbClr val="FF0000"/>
                </a:solidFill>
              </a:rPr>
              <a:t>stochastic?</a:t>
            </a:r>
          </a:p>
        </p:txBody>
      </p:sp>
      <p:sp>
        <p:nvSpPr>
          <p:cNvPr id="27" name="Rectangle 26">
            <a:extLst>
              <a:ext uri="{FF2B5EF4-FFF2-40B4-BE49-F238E27FC236}">
                <a16:creationId xmlns:a16="http://schemas.microsoft.com/office/drawing/2014/main" id="{1247D772-D9F3-3042-AFC3-8F917A29C8F4}"/>
              </a:ext>
            </a:extLst>
          </p:cNvPr>
          <p:cNvSpPr/>
          <p:nvPr/>
        </p:nvSpPr>
        <p:spPr>
          <a:xfrm>
            <a:off x="6994323" y="4050702"/>
            <a:ext cx="1933545" cy="369332"/>
          </a:xfrm>
          <a:prstGeom prst="rect">
            <a:avLst/>
          </a:prstGeom>
        </p:spPr>
        <p:txBody>
          <a:bodyPr wrap="square">
            <a:spAutoFit/>
          </a:bodyPr>
          <a:lstStyle/>
          <a:p>
            <a:pPr algn="ctr"/>
            <a:r>
              <a:rPr lang="en-US" dirty="0"/>
              <a:t>“up to chance”</a:t>
            </a:r>
          </a:p>
        </p:txBody>
      </p:sp>
    </p:spTree>
    <p:extLst>
      <p:ext uri="{BB962C8B-B14F-4D97-AF65-F5344CB8AC3E}">
        <p14:creationId xmlns:p14="http://schemas.microsoft.com/office/powerpoint/2010/main" val="2764937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0" y="-166888"/>
            <a:ext cx="9144000" cy="1325563"/>
          </a:xfrm>
        </p:spPr>
        <p:txBody>
          <a:bodyPr>
            <a:normAutofit/>
          </a:bodyPr>
          <a:lstStyle/>
          <a:p>
            <a:pPr algn="ctr"/>
            <a:r>
              <a:rPr lang="en-US" sz="3200" dirty="0">
                <a:latin typeface="Helvetica" pitchFamily="2" charset="0"/>
              </a:rPr>
              <a:t>?</a:t>
            </a:r>
            <a:r>
              <a:rPr lang="en-US" sz="3200" b="1" dirty="0"/>
              <a:t>/?/? Models</a:t>
            </a:r>
            <a:endParaRPr lang="en-US" sz="3200" dirty="0"/>
          </a:p>
        </p:txBody>
      </p:sp>
      <p:pic>
        <p:nvPicPr>
          <p:cNvPr id="3074" name="Picture 2" descr="POP QUiZ!!!!!!!!!!!!!!!!!!! - Cat bath | Make a Meme">
            <a:extLst>
              <a:ext uri="{FF2B5EF4-FFF2-40B4-BE49-F238E27FC236}">
                <a16:creationId xmlns:a16="http://schemas.microsoft.com/office/drawing/2014/main" id="{16649736-E0BB-7077-F02E-A1FCD0B7A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483" y="1158675"/>
            <a:ext cx="4065041" cy="5427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447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pic>
        <p:nvPicPr>
          <p:cNvPr id="19" name="Picture 18">
            <a:extLst>
              <a:ext uri="{FF2B5EF4-FFF2-40B4-BE49-F238E27FC236}">
                <a16:creationId xmlns:a16="http://schemas.microsoft.com/office/drawing/2014/main" id="{90DAEA2B-2360-7348-87D3-1AB52F505951}"/>
              </a:ext>
            </a:extLst>
          </p:cNvPr>
          <p:cNvPicPr>
            <a:picLocks noChangeAspect="1"/>
          </p:cNvPicPr>
          <p:nvPr/>
        </p:nvPicPr>
        <p:blipFill>
          <a:blip r:embed="rId3"/>
          <a:stretch>
            <a:fillRect/>
          </a:stretch>
        </p:blipFill>
        <p:spPr>
          <a:xfrm>
            <a:off x="879876" y="4663186"/>
            <a:ext cx="2186597" cy="2097348"/>
          </a:xfrm>
          <a:prstGeom prst="rect">
            <a:avLst/>
          </a:prstGeom>
        </p:spPr>
      </p:pic>
      <p:pic>
        <p:nvPicPr>
          <p:cNvPr id="20" name="Picture 19">
            <a:extLst>
              <a:ext uri="{FF2B5EF4-FFF2-40B4-BE49-F238E27FC236}">
                <a16:creationId xmlns:a16="http://schemas.microsoft.com/office/drawing/2014/main" id="{B1C0790D-2EDE-A741-89B9-7A4C02F4DF46}"/>
              </a:ext>
            </a:extLst>
          </p:cNvPr>
          <p:cNvPicPr>
            <a:picLocks noChangeAspect="1"/>
          </p:cNvPicPr>
          <p:nvPr/>
        </p:nvPicPr>
        <p:blipFill>
          <a:blip r:embed="rId4"/>
          <a:stretch>
            <a:fillRect/>
          </a:stretch>
        </p:blipFill>
        <p:spPr>
          <a:xfrm>
            <a:off x="3499541" y="5310886"/>
            <a:ext cx="1244600" cy="76200"/>
          </a:xfrm>
          <a:prstGeom prst="rect">
            <a:avLst/>
          </a:prstGeom>
        </p:spPr>
      </p:pic>
      <p:sp>
        <p:nvSpPr>
          <p:cNvPr id="23" name="Rectangle 22">
            <a:extLst>
              <a:ext uri="{FF2B5EF4-FFF2-40B4-BE49-F238E27FC236}">
                <a16:creationId xmlns:a16="http://schemas.microsoft.com/office/drawing/2014/main" id="{B7B2FE1B-E752-E041-8C32-A3DC884B1159}"/>
              </a:ext>
            </a:extLst>
          </p:cNvPr>
          <p:cNvSpPr/>
          <p:nvPr/>
        </p:nvSpPr>
        <p:spPr>
          <a:xfrm>
            <a:off x="3249206" y="5483524"/>
            <a:ext cx="1745270" cy="648910"/>
          </a:xfrm>
          <a:prstGeom prst="rect">
            <a:avLst/>
          </a:prstGeom>
        </p:spPr>
        <p:txBody>
          <a:bodyPr wrap="square">
            <a:spAutoFit/>
          </a:bodyPr>
          <a:lstStyle/>
          <a:p>
            <a:pPr algn="ctr"/>
            <a:r>
              <a:rPr lang="en-US" dirty="0"/>
              <a:t>probability of death = 0.5</a:t>
            </a:r>
          </a:p>
        </p:txBody>
      </p:sp>
      <p:pic>
        <p:nvPicPr>
          <p:cNvPr id="25" name="Picture 24">
            <a:extLst>
              <a:ext uri="{FF2B5EF4-FFF2-40B4-BE49-F238E27FC236}">
                <a16:creationId xmlns:a16="http://schemas.microsoft.com/office/drawing/2014/main" id="{71A0ED7F-19DC-A843-8D17-1FF3CB8DB7F1}"/>
              </a:ext>
            </a:extLst>
          </p:cNvPr>
          <p:cNvPicPr>
            <a:picLocks noChangeAspect="1"/>
          </p:cNvPicPr>
          <p:nvPr/>
        </p:nvPicPr>
        <p:blipFill rotWithShape="1">
          <a:blip r:embed="rId5"/>
          <a:srcRect r="60521"/>
          <a:stretch/>
        </p:blipFill>
        <p:spPr>
          <a:xfrm>
            <a:off x="1234612" y="4051910"/>
            <a:ext cx="2186598" cy="368124"/>
          </a:xfrm>
          <a:prstGeom prst="rect">
            <a:avLst/>
          </a:prstGeom>
        </p:spPr>
      </p:pic>
      <p:sp>
        <p:nvSpPr>
          <p:cNvPr id="26" name="Rectangle 25">
            <a:extLst>
              <a:ext uri="{FF2B5EF4-FFF2-40B4-BE49-F238E27FC236}">
                <a16:creationId xmlns:a16="http://schemas.microsoft.com/office/drawing/2014/main" id="{5B688BC8-E5C4-4540-8727-BE678AA3DF66}"/>
              </a:ext>
            </a:extLst>
          </p:cNvPr>
          <p:cNvSpPr/>
          <p:nvPr/>
        </p:nvSpPr>
        <p:spPr>
          <a:xfrm>
            <a:off x="5442534" y="4073270"/>
            <a:ext cx="1397177" cy="369332"/>
          </a:xfrm>
          <a:prstGeom prst="rect">
            <a:avLst/>
          </a:prstGeom>
        </p:spPr>
        <p:txBody>
          <a:bodyPr wrap="none">
            <a:spAutoFit/>
          </a:bodyPr>
          <a:lstStyle/>
          <a:p>
            <a:r>
              <a:rPr lang="en-US" dirty="0"/>
              <a:t>if </a:t>
            </a:r>
            <a:r>
              <a:rPr lang="en-US" dirty="0">
                <a:solidFill>
                  <a:srgbClr val="FF0000"/>
                </a:solidFill>
              </a:rPr>
              <a:t>stochastic?</a:t>
            </a:r>
          </a:p>
        </p:txBody>
      </p:sp>
      <p:sp>
        <p:nvSpPr>
          <p:cNvPr id="27" name="Rectangle 26">
            <a:extLst>
              <a:ext uri="{FF2B5EF4-FFF2-40B4-BE49-F238E27FC236}">
                <a16:creationId xmlns:a16="http://schemas.microsoft.com/office/drawing/2014/main" id="{1247D772-D9F3-3042-AFC3-8F917A29C8F4}"/>
              </a:ext>
            </a:extLst>
          </p:cNvPr>
          <p:cNvSpPr/>
          <p:nvPr/>
        </p:nvSpPr>
        <p:spPr>
          <a:xfrm>
            <a:off x="6994323" y="4050702"/>
            <a:ext cx="1933545" cy="369332"/>
          </a:xfrm>
          <a:prstGeom prst="rect">
            <a:avLst/>
          </a:prstGeom>
        </p:spPr>
        <p:txBody>
          <a:bodyPr wrap="square">
            <a:spAutoFit/>
          </a:bodyPr>
          <a:lstStyle/>
          <a:p>
            <a:pPr algn="ctr"/>
            <a:r>
              <a:rPr lang="en-US" dirty="0"/>
              <a:t>“up to chance”</a:t>
            </a:r>
          </a:p>
        </p:txBody>
      </p:sp>
      <p:pic>
        <p:nvPicPr>
          <p:cNvPr id="28" name="Picture 27">
            <a:extLst>
              <a:ext uri="{FF2B5EF4-FFF2-40B4-BE49-F238E27FC236}">
                <a16:creationId xmlns:a16="http://schemas.microsoft.com/office/drawing/2014/main" id="{A97FB0BA-DB2D-744F-8C35-5119D7BAE097}"/>
              </a:ext>
            </a:extLst>
          </p:cNvPr>
          <p:cNvPicPr>
            <a:picLocks noChangeAspect="1"/>
          </p:cNvPicPr>
          <p:nvPr/>
        </p:nvPicPr>
        <p:blipFill>
          <a:blip r:embed="rId7"/>
          <a:stretch>
            <a:fillRect/>
          </a:stretch>
        </p:blipFill>
        <p:spPr>
          <a:xfrm>
            <a:off x="5637157" y="4898955"/>
            <a:ext cx="928988" cy="907384"/>
          </a:xfrm>
          <a:prstGeom prst="rect">
            <a:avLst/>
          </a:prstGeom>
        </p:spPr>
      </p:pic>
    </p:spTree>
    <p:extLst>
      <p:ext uri="{BB962C8B-B14F-4D97-AF65-F5344CB8AC3E}">
        <p14:creationId xmlns:p14="http://schemas.microsoft.com/office/powerpoint/2010/main" val="4130852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pic>
        <p:nvPicPr>
          <p:cNvPr id="19" name="Picture 18">
            <a:extLst>
              <a:ext uri="{FF2B5EF4-FFF2-40B4-BE49-F238E27FC236}">
                <a16:creationId xmlns:a16="http://schemas.microsoft.com/office/drawing/2014/main" id="{90DAEA2B-2360-7348-87D3-1AB52F505951}"/>
              </a:ext>
            </a:extLst>
          </p:cNvPr>
          <p:cNvPicPr>
            <a:picLocks noChangeAspect="1"/>
          </p:cNvPicPr>
          <p:nvPr/>
        </p:nvPicPr>
        <p:blipFill>
          <a:blip r:embed="rId3"/>
          <a:stretch>
            <a:fillRect/>
          </a:stretch>
        </p:blipFill>
        <p:spPr>
          <a:xfrm>
            <a:off x="879876" y="4663186"/>
            <a:ext cx="2186597" cy="2097348"/>
          </a:xfrm>
          <a:prstGeom prst="rect">
            <a:avLst/>
          </a:prstGeom>
        </p:spPr>
      </p:pic>
      <p:pic>
        <p:nvPicPr>
          <p:cNvPr id="20" name="Picture 19">
            <a:extLst>
              <a:ext uri="{FF2B5EF4-FFF2-40B4-BE49-F238E27FC236}">
                <a16:creationId xmlns:a16="http://schemas.microsoft.com/office/drawing/2014/main" id="{B1C0790D-2EDE-A741-89B9-7A4C02F4DF46}"/>
              </a:ext>
            </a:extLst>
          </p:cNvPr>
          <p:cNvPicPr>
            <a:picLocks noChangeAspect="1"/>
          </p:cNvPicPr>
          <p:nvPr/>
        </p:nvPicPr>
        <p:blipFill>
          <a:blip r:embed="rId4"/>
          <a:stretch>
            <a:fillRect/>
          </a:stretch>
        </p:blipFill>
        <p:spPr>
          <a:xfrm>
            <a:off x="3499541" y="5310886"/>
            <a:ext cx="1244600" cy="76200"/>
          </a:xfrm>
          <a:prstGeom prst="rect">
            <a:avLst/>
          </a:prstGeom>
        </p:spPr>
      </p:pic>
      <p:sp>
        <p:nvSpPr>
          <p:cNvPr id="23" name="Rectangle 22">
            <a:extLst>
              <a:ext uri="{FF2B5EF4-FFF2-40B4-BE49-F238E27FC236}">
                <a16:creationId xmlns:a16="http://schemas.microsoft.com/office/drawing/2014/main" id="{B7B2FE1B-E752-E041-8C32-A3DC884B1159}"/>
              </a:ext>
            </a:extLst>
          </p:cNvPr>
          <p:cNvSpPr/>
          <p:nvPr/>
        </p:nvSpPr>
        <p:spPr>
          <a:xfrm>
            <a:off x="3249206" y="5483524"/>
            <a:ext cx="1745270" cy="648910"/>
          </a:xfrm>
          <a:prstGeom prst="rect">
            <a:avLst/>
          </a:prstGeom>
        </p:spPr>
        <p:txBody>
          <a:bodyPr wrap="square">
            <a:spAutoFit/>
          </a:bodyPr>
          <a:lstStyle/>
          <a:p>
            <a:pPr algn="ctr"/>
            <a:r>
              <a:rPr lang="en-US" dirty="0"/>
              <a:t>probability of death = 0.5</a:t>
            </a:r>
          </a:p>
        </p:txBody>
      </p:sp>
      <p:pic>
        <p:nvPicPr>
          <p:cNvPr id="25" name="Picture 24">
            <a:extLst>
              <a:ext uri="{FF2B5EF4-FFF2-40B4-BE49-F238E27FC236}">
                <a16:creationId xmlns:a16="http://schemas.microsoft.com/office/drawing/2014/main" id="{71A0ED7F-19DC-A843-8D17-1FF3CB8DB7F1}"/>
              </a:ext>
            </a:extLst>
          </p:cNvPr>
          <p:cNvPicPr>
            <a:picLocks noChangeAspect="1"/>
          </p:cNvPicPr>
          <p:nvPr/>
        </p:nvPicPr>
        <p:blipFill rotWithShape="1">
          <a:blip r:embed="rId5"/>
          <a:srcRect r="60521"/>
          <a:stretch/>
        </p:blipFill>
        <p:spPr>
          <a:xfrm>
            <a:off x="1234612" y="4051910"/>
            <a:ext cx="2186598" cy="368124"/>
          </a:xfrm>
          <a:prstGeom prst="rect">
            <a:avLst/>
          </a:prstGeom>
        </p:spPr>
      </p:pic>
      <p:sp>
        <p:nvSpPr>
          <p:cNvPr id="26" name="Rectangle 25">
            <a:extLst>
              <a:ext uri="{FF2B5EF4-FFF2-40B4-BE49-F238E27FC236}">
                <a16:creationId xmlns:a16="http://schemas.microsoft.com/office/drawing/2014/main" id="{5B688BC8-E5C4-4540-8727-BE678AA3DF66}"/>
              </a:ext>
            </a:extLst>
          </p:cNvPr>
          <p:cNvSpPr/>
          <p:nvPr/>
        </p:nvSpPr>
        <p:spPr>
          <a:xfrm>
            <a:off x="5442534" y="4073270"/>
            <a:ext cx="1397177" cy="369332"/>
          </a:xfrm>
          <a:prstGeom prst="rect">
            <a:avLst/>
          </a:prstGeom>
        </p:spPr>
        <p:txBody>
          <a:bodyPr wrap="none">
            <a:spAutoFit/>
          </a:bodyPr>
          <a:lstStyle/>
          <a:p>
            <a:r>
              <a:rPr lang="en-US" dirty="0"/>
              <a:t>if </a:t>
            </a:r>
            <a:r>
              <a:rPr lang="en-US" dirty="0">
                <a:solidFill>
                  <a:srgbClr val="FF0000"/>
                </a:solidFill>
              </a:rPr>
              <a:t>stochastic?</a:t>
            </a:r>
          </a:p>
        </p:txBody>
      </p:sp>
      <p:sp>
        <p:nvSpPr>
          <p:cNvPr id="27" name="Rectangle 26">
            <a:extLst>
              <a:ext uri="{FF2B5EF4-FFF2-40B4-BE49-F238E27FC236}">
                <a16:creationId xmlns:a16="http://schemas.microsoft.com/office/drawing/2014/main" id="{1247D772-D9F3-3042-AFC3-8F917A29C8F4}"/>
              </a:ext>
            </a:extLst>
          </p:cNvPr>
          <p:cNvSpPr/>
          <p:nvPr/>
        </p:nvSpPr>
        <p:spPr>
          <a:xfrm>
            <a:off x="6994323" y="4050702"/>
            <a:ext cx="1933545" cy="369332"/>
          </a:xfrm>
          <a:prstGeom prst="rect">
            <a:avLst/>
          </a:prstGeom>
        </p:spPr>
        <p:txBody>
          <a:bodyPr wrap="square">
            <a:spAutoFit/>
          </a:bodyPr>
          <a:lstStyle/>
          <a:p>
            <a:pPr algn="ctr"/>
            <a:r>
              <a:rPr lang="en-US" dirty="0"/>
              <a:t>“up to chance”</a:t>
            </a:r>
          </a:p>
        </p:txBody>
      </p:sp>
      <p:pic>
        <p:nvPicPr>
          <p:cNvPr id="28" name="Picture 27">
            <a:extLst>
              <a:ext uri="{FF2B5EF4-FFF2-40B4-BE49-F238E27FC236}">
                <a16:creationId xmlns:a16="http://schemas.microsoft.com/office/drawing/2014/main" id="{A97FB0BA-DB2D-744F-8C35-5119D7BAE097}"/>
              </a:ext>
            </a:extLst>
          </p:cNvPr>
          <p:cNvPicPr>
            <a:picLocks noChangeAspect="1"/>
          </p:cNvPicPr>
          <p:nvPr/>
        </p:nvPicPr>
        <p:blipFill>
          <a:blip r:embed="rId7"/>
          <a:stretch>
            <a:fillRect/>
          </a:stretch>
        </p:blipFill>
        <p:spPr>
          <a:xfrm>
            <a:off x="5637157" y="4898955"/>
            <a:ext cx="928988" cy="907384"/>
          </a:xfrm>
          <a:prstGeom prst="rect">
            <a:avLst/>
          </a:prstGeom>
        </p:spPr>
      </p:pic>
      <p:pic>
        <p:nvPicPr>
          <p:cNvPr id="2" name="Picture 1">
            <a:extLst>
              <a:ext uri="{FF2B5EF4-FFF2-40B4-BE49-F238E27FC236}">
                <a16:creationId xmlns:a16="http://schemas.microsoft.com/office/drawing/2014/main" id="{F446B6CB-61ED-51E6-3F6D-0A37B5A84BA3}"/>
              </a:ext>
            </a:extLst>
          </p:cNvPr>
          <p:cNvPicPr>
            <a:picLocks noChangeAspect="1"/>
          </p:cNvPicPr>
          <p:nvPr/>
        </p:nvPicPr>
        <p:blipFill>
          <a:blip r:embed="rId7"/>
          <a:stretch>
            <a:fillRect/>
          </a:stretch>
        </p:blipFill>
        <p:spPr>
          <a:xfrm>
            <a:off x="6602720" y="5209109"/>
            <a:ext cx="928988" cy="907384"/>
          </a:xfrm>
          <a:prstGeom prst="rect">
            <a:avLst/>
          </a:prstGeom>
        </p:spPr>
      </p:pic>
      <p:pic>
        <p:nvPicPr>
          <p:cNvPr id="3" name="Picture 2">
            <a:extLst>
              <a:ext uri="{FF2B5EF4-FFF2-40B4-BE49-F238E27FC236}">
                <a16:creationId xmlns:a16="http://schemas.microsoft.com/office/drawing/2014/main" id="{D1CDCF41-32CC-350F-5BB7-C93A54FF9F5C}"/>
              </a:ext>
            </a:extLst>
          </p:cNvPr>
          <p:cNvPicPr>
            <a:picLocks noChangeAspect="1"/>
          </p:cNvPicPr>
          <p:nvPr/>
        </p:nvPicPr>
        <p:blipFill>
          <a:blip r:embed="rId7"/>
          <a:stretch>
            <a:fillRect/>
          </a:stretch>
        </p:blipFill>
        <p:spPr>
          <a:xfrm>
            <a:off x="5613035" y="5805337"/>
            <a:ext cx="928988" cy="907384"/>
          </a:xfrm>
          <a:prstGeom prst="rect">
            <a:avLst/>
          </a:prstGeom>
        </p:spPr>
      </p:pic>
    </p:spTree>
    <p:extLst>
      <p:ext uri="{BB962C8B-B14F-4D97-AF65-F5344CB8AC3E}">
        <p14:creationId xmlns:p14="http://schemas.microsoft.com/office/powerpoint/2010/main" val="20625955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pic>
        <p:nvPicPr>
          <p:cNvPr id="19" name="Picture 18">
            <a:extLst>
              <a:ext uri="{FF2B5EF4-FFF2-40B4-BE49-F238E27FC236}">
                <a16:creationId xmlns:a16="http://schemas.microsoft.com/office/drawing/2014/main" id="{90DAEA2B-2360-7348-87D3-1AB52F505951}"/>
              </a:ext>
            </a:extLst>
          </p:cNvPr>
          <p:cNvPicPr>
            <a:picLocks noChangeAspect="1"/>
          </p:cNvPicPr>
          <p:nvPr/>
        </p:nvPicPr>
        <p:blipFill>
          <a:blip r:embed="rId3"/>
          <a:stretch>
            <a:fillRect/>
          </a:stretch>
        </p:blipFill>
        <p:spPr>
          <a:xfrm>
            <a:off x="879876" y="4663186"/>
            <a:ext cx="2186597" cy="2097348"/>
          </a:xfrm>
          <a:prstGeom prst="rect">
            <a:avLst/>
          </a:prstGeom>
        </p:spPr>
      </p:pic>
      <p:pic>
        <p:nvPicPr>
          <p:cNvPr id="20" name="Picture 19">
            <a:extLst>
              <a:ext uri="{FF2B5EF4-FFF2-40B4-BE49-F238E27FC236}">
                <a16:creationId xmlns:a16="http://schemas.microsoft.com/office/drawing/2014/main" id="{B1C0790D-2EDE-A741-89B9-7A4C02F4DF46}"/>
              </a:ext>
            </a:extLst>
          </p:cNvPr>
          <p:cNvPicPr>
            <a:picLocks noChangeAspect="1"/>
          </p:cNvPicPr>
          <p:nvPr/>
        </p:nvPicPr>
        <p:blipFill>
          <a:blip r:embed="rId4"/>
          <a:stretch>
            <a:fillRect/>
          </a:stretch>
        </p:blipFill>
        <p:spPr>
          <a:xfrm>
            <a:off x="3499541" y="5310886"/>
            <a:ext cx="1244600" cy="76200"/>
          </a:xfrm>
          <a:prstGeom prst="rect">
            <a:avLst/>
          </a:prstGeom>
        </p:spPr>
      </p:pic>
      <p:sp>
        <p:nvSpPr>
          <p:cNvPr id="23" name="Rectangle 22">
            <a:extLst>
              <a:ext uri="{FF2B5EF4-FFF2-40B4-BE49-F238E27FC236}">
                <a16:creationId xmlns:a16="http://schemas.microsoft.com/office/drawing/2014/main" id="{B7B2FE1B-E752-E041-8C32-A3DC884B1159}"/>
              </a:ext>
            </a:extLst>
          </p:cNvPr>
          <p:cNvSpPr/>
          <p:nvPr/>
        </p:nvSpPr>
        <p:spPr>
          <a:xfrm>
            <a:off x="3249206" y="5483524"/>
            <a:ext cx="1745270" cy="648910"/>
          </a:xfrm>
          <a:prstGeom prst="rect">
            <a:avLst/>
          </a:prstGeom>
        </p:spPr>
        <p:txBody>
          <a:bodyPr wrap="square">
            <a:spAutoFit/>
          </a:bodyPr>
          <a:lstStyle/>
          <a:p>
            <a:pPr algn="ctr"/>
            <a:r>
              <a:rPr lang="en-US" dirty="0"/>
              <a:t>probability of death = 0.5</a:t>
            </a:r>
          </a:p>
        </p:txBody>
      </p:sp>
      <p:pic>
        <p:nvPicPr>
          <p:cNvPr id="25" name="Picture 24">
            <a:extLst>
              <a:ext uri="{FF2B5EF4-FFF2-40B4-BE49-F238E27FC236}">
                <a16:creationId xmlns:a16="http://schemas.microsoft.com/office/drawing/2014/main" id="{71A0ED7F-19DC-A843-8D17-1FF3CB8DB7F1}"/>
              </a:ext>
            </a:extLst>
          </p:cNvPr>
          <p:cNvPicPr>
            <a:picLocks noChangeAspect="1"/>
          </p:cNvPicPr>
          <p:nvPr/>
        </p:nvPicPr>
        <p:blipFill rotWithShape="1">
          <a:blip r:embed="rId5"/>
          <a:srcRect r="60521"/>
          <a:stretch/>
        </p:blipFill>
        <p:spPr>
          <a:xfrm>
            <a:off x="1234612" y="4051910"/>
            <a:ext cx="2186598" cy="368124"/>
          </a:xfrm>
          <a:prstGeom prst="rect">
            <a:avLst/>
          </a:prstGeom>
        </p:spPr>
      </p:pic>
      <p:sp>
        <p:nvSpPr>
          <p:cNvPr id="26" name="Rectangle 25">
            <a:extLst>
              <a:ext uri="{FF2B5EF4-FFF2-40B4-BE49-F238E27FC236}">
                <a16:creationId xmlns:a16="http://schemas.microsoft.com/office/drawing/2014/main" id="{5B688BC8-E5C4-4540-8727-BE678AA3DF66}"/>
              </a:ext>
            </a:extLst>
          </p:cNvPr>
          <p:cNvSpPr/>
          <p:nvPr/>
        </p:nvSpPr>
        <p:spPr>
          <a:xfrm>
            <a:off x="5442534" y="4073270"/>
            <a:ext cx="1397177" cy="369332"/>
          </a:xfrm>
          <a:prstGeom prst="rect">
            <a:avLst/>
          </a:prstGeom>
        </p:spPr>
        <p:txBody>
          <a:bodyPr wrap="none">
            <a:spAutoFit/>
          </a:bodyPr>
          <a:lstStyle/>
          <a:p>
            <a:r>
              <a:rPr lang="en-US" dirty="0"/>
              <a:t>if </a:t>
            </a:r>
            <a:r>
              <a:rPr lang="en-US" dirty="0">
                <a:solidFill>
                  <a:srgbClr val="FF0000"/>
                </a:solidFill>
              </a:rPr>
              <a:t>stochastic?</a:t>
            </a:r>
          </a:p>
        </p:txBody>
      </p:sp>
      <p:pic>
        <p:nvPicPr>
          <p:cNvPr id="29" name="Picture 28">
            <a:extLst>
              <a:ext uri="{FF2B5EF4-FFF2-40B4-BE49-F238E27FC236}">
                <a16:creationId xmlns:a16="http://schemas.microsoft.com/office/drawing/2014/main" id="{B5B34084-0C88-244B-BE91-EB4D3EC0A683}"/>
              </a:ext>
            </a:extLst>
          </p:cNvPr>
          <p:cNvPicPr>
            <a:picLocks noChangeAspect="1"/>
          </p:cNvPicPr>
          <p:nvPr/>
        </p:nvPicPr>
        <p:blipFill>
          <a:blip r:embed="rId7"/>
          <a:stretch>
            <a:fillRect/>
          </a:stretch>
        </p:blipFill>
        <p:spPr>
          <a:xfrm>
            <a:off x="6253291" y="3774700"/>
            <a:ext cx="2753555" cy="3161257"/>
          </a:xfrm>
          <a:prstGeom prst="rect">
            <a:avLst/>
          </a:prstGeom>
        </p:spPr>
      </p:pic>
      <p:sp>
        <p:nvSpPr>
          <p:cNvPr id="30" name="Rectangle 29">
            <a:extLst>
              <a:ext uri="{FF2B5EF4-FFF2-40B4-BE49-F238E27FC236}">
                <a16:creationId xmlns:a16="http://schemas.microsoft.com/office/drawing/2014/main" id="{A48A6688-29EE-E049-9AB7-AA8E7DDB7EDB}"/>
              </a:ext>
            </a:extLst>
          </p:cNvPr>
          <p:cNvSpPr/>
          <p:nvPr/>
        </p:nvSpPr>
        <p:spPr>
          <a:xfrm>
            <a:off x="7005977" y="3682578"/>
            <a:ext cx="2000869" cy="369332"/>
          </a:xfrm>
          <a:prstGeom prst="rect">
            <a:avLst/>
          </a:prstGeom>
        </p:spPr>
        <p:txBody>
          <a:bodyPr wrap="square">
            <a:spAutoFit/>
          </a:bodyPr>
          <a:lstStyle/>
          <a:p>
            <a:r>
              <a:rPr lang="en-US" dirty="0" err="1"/>
              <a:t>rbinom</a:t>
            </a:r>
            <a:r>
              <a:rPr lang="en-US" dirty="0"/>
              <a:t>(200,10,0.5)</a:t>
            </a:r>
          </a:p>
        </p:txBody>
      </p:sp>
    </p:spTree>
    <p:extLst>
      <p:ext uri="{BB962C8B-B14F-4D97-AF65-F5344CB8AC3E}">
        <p14:creationId xmlns:p14="http://schemas.microsoft.com/office/powerpoint/2010/main" val="1538201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70886D-C6E0-2A42-A748-44DDCAAD5F07}"/>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11" name="Group 10">
            <a:extLst>
              <a:ext uri="{FF2B5EF4-FFF2-40B4-BE49-F238E27FC236}">
                <a16:creationId xmlns:a16="http://schemas.microsoft.com/office/drawing/2014/main" id="{1BEE3AEB-3E02-1B49-9AE9-EAE74A1156DC}"/>
              </a:ext>
            </a:extLst>
          </p:cNvPr>
          <p:cNvGrpSpPr/>
          <p:nvPr/>
        </p:nvGrpSpPr>
        <p:grpSpPr>
          <a:xfrm>
            <a:off x="4096230" y="109369"/>
            <a:ext cx="3326273" cy="1195695"/>
            <a:chOff x="1372259" y="2464456"/>
            <a:chExt cx="6564910" cy="2532387"/>
          </a:xfrm>
        </p:grpSpPr>
        <p:sp>
          <p:nvSpPr>
            <p:cNvPr id="12" name="Rectangle 11">
              <a:extLst>
                <a:ext uri="{FF2B5EF4-FFF2-40B4-BE49-F238E27FC236}">
                  <a16:creationId xmlns:a16="http://schemas.microsoft.com/office/drawing/2014/main" id="{CBE76288-D73F-E747-B225-C3306EE61D60}"/>
                </a:ext>
              </a:extLst>
            </p:cNvPr>
            <p:cNvSpPr/>
            <p:nvPr/>
          </p:nvSpPr>
          <p:spPr>
            <a:xfrm>
              <a:off x="3333403" y="2896988"/>
              <a:ext cx="2477193" cy="20998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13" name="Curved Connector 12">
              <a:extLst>
                <a:ext uri="{FF2B5EF4-FFF2-40B4-BE49-F238E27FC236}">
                  <a16:creationId xmlns:a16="http://schemas.microsoft.com/office/drawing/2014/main" id="{58165D12-4096-8E41-95FC-370720AE2D5C}"/>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C6BFBD-92E3-B541-BA1C-A125104DB254}"/>
                </a:ext>
              </a:extLst>
            </p:cNvPr>
            <p:cNvSpPr/>
            <p:nvPr/>
          </p:nvSpPr>
          <p:spPr>
            <a:xfrm>
              <a:off x="1372259" y="2464456"/>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15" name="Curved Connector 14">
              <a:extLst>
                <a:ext uri="{FF2B5EF4-FFF2-40B4-BE49-F238E27FC236}">
                  <a16:creationId xmlns:a16="http://schemas.microsoft.com/office/drawing/2014/main" id="{30570986-0CA5-6147-9666-16F9C43F1834}"/>
                </a:ext>
              </a:extLst>
            </p:cNvPr>
            <p:cNvCxnSpPr>
              <a:cxnSpLocks/>
              <a:stCxn id="12" idx="3"/>
            </p:cNvCxnSpPr>
            <p:nvPr/>
          </p:nvCxnSpPr>
          <p:spPr>
            <a:xfrm flipV="1">
              <a:off x="5810596" y="3946915"/>
              <a:ext cx="87283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1C98E9-00AB-BE49-9779-72EB7B79B32D}"/>
                </a:ext>
              </a:extLst>
            </p:cNvPr>
            <p:cNvSpPr/>
            <p:nvPr/>
          </p:nvSpPr>
          <p:spPr>
            <a:xfrm>
              <a:off x="6247015" y="3145539"/>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17" name="Picture 16">
            <a:extLst>
              <a:ext uri="{FF2B5EF4-FFF2-40B4-BE49-F238E27FC236}">
                <a16:creationId xmlns:a16="http://schemas.microsoft.com/office/drawing/2014/main" id="{A3008538-39D1-7C43-8EB4-1C21DD1C874D}"/>
              </a:ext>
            </a:extLst>
          </p:cNvPr>
          <p:cNvPicPr>
            <a:picLocks noChangeAspect="1"/>
          </p:cNvPicPr>
          <p:nvPr/>
        </p:nvPicPr>
        <p:blipFill>
          <a:blip r:embed="rId3"/>
          <a:stretch>
            <a:fillRect/>
          </a:stretch>
        </p:blipFill>
        <p:spPr>
          <a:xfrm>
            <a:off x="929756" y="2002379"/>
            <a:ext cx="2186597" cy="1772322"/>
          </a:xfrm>
          <a:prstGeom prst="rect">
            <a:avLst/>
          </a:prstGeom>
        </p:spPr>
      </p:pic>
      <p:pic>
        <p:nvPicPr>
          <p:cNvPr id="21" name="Picture 20">
            <a:extLst>
              <a:ext uri="{FF2B5EF4-FFF2-40B4-BE49-F238E27FC236}">
                <a16:creationId xmlns:a16="http://schemas.microsoft.com/office/drawing/2014/main" id="{BF6478B9-40D8-B54C-AA2C-582B0B01D198}"/>
              </a:ext>
            </a:extLst>
          </p:cNvPr>
          <p:cNvPicPr>
            <a:picLocks noChangeAspect="1"/>
          </p:cNvPicPr>
          <p:nvPr/>
        </p:nvPicPr>
        <p:blipFill>
          <a:blip r:embed="rId4"/>
          <a:stretch>
            <a:fillRect/>
          </a:stretch>
        </p:blipFill>
        <p:spPr>
          <a:xfrm>
            <a:off x="3549421" y="2650079"/>
            <a:ext cx="1244600" cy="76200"/>
          </a:xfrm>
          <a:prstGeom prst="rect">
            <a:avLst/>
          </a:prstGeom>
        </p:spPr>
      </p:pic>
      <p:sp>
        <p:nvSpPr>
          <p:cNvPr id="22" name="Rectangle 21">
            <a:extLst>
              <a:ext uri="{FF2B5EF4-FFF2-40B4-BE49-F238E27FC236}">
                <a16:creationId xmlns:a16="http://schemas.microsoft.com/office/drawing/2014/main" id="{A3A886A7-76A8-424C-BEFA-FAA7A5D66B0F}"/>
              </a:ext>
            </a:extLst>
          </p:cNvPr>
          <p:cNvSpPr/>
          <p:nvPr/>
        </p:nvSpPr>
        <p:spPr>
          <a:xfrm>
            <a:off x="3116354" y="2866386"/>
            <a:ext cx="1745270" cy="648910"/>
          </a:xfrm>
          <a:prstGeom prst="rect">
            <a:avLst/>
          </a:prstGeom>
        </p:spPr>
        <p:txBody>
          <a:bodyPr wrap="square">
            <a:spAutoFit/>
          </a:bodyPr>
          <a:lstStyle/>
          <a:p>
            <a:pPr algn="ctr"/>
            <a:r>
              <a:rPr lang="en-US" dirty="0"/>
              <a:t>probability of death = 0.5</a:t>
            </a:r>
          </a:p>
        </p:txBody>
      </p:sp>
      <p:pic>
        <p:nvPicPr>
          <p:cNvPr id="24" name="Picture 23">
            <a:extLst>
              <a:ext uri="{FF2B5EF4-FFF2-40B4-BE49-F238E27FC236}">
                <a16:creationId xmlns:a16="http://schemas.microsoft.com/office/drawing/2014/main" id="{A4EC24D7-3F2E-F643-BE23-E2B35E3F31A5}"/>
              </a:ext>
            </a:extLst>
          </p:cNvPr>
          <p:cNvPicPr>
            <a:picLocks noChangeAspect="1"/>
          </p:cNvPicPr>
          <p:nvPr/>
        </p:nvPicPr>
        <p:blipFill rotWithShape="1">
          <a:blip r:embed="rId5"/>
          <a:srcRect t="1" r="36482" b="-329"/>
          <a:stretch/>
        </p:blipFill>
        <p:spPr>
          <a:xfrm>
            <a:off x="1276020" y="1490195"/>
            <a:ext cx="3518001" cy="369333"/>
          </a:xfrm>
          <a:prstGeom prst="rect">
            <a:avLst/>
          </a:prstGeom>
        </p:spPr>
      </p:pic>
      <p:sp>
        <p:nvSpPr>
          <p:cNvPr id="42" name="Rectangle 41">
            <a:extLst>
              <a:ext uri="{FF2B5EF4-FFF2-40B4-BE49-F238E27FC236}">
                <a16:creationId xmlns:a16="http://schemas.microsoft.com/office/drawing/2014/main" id="{87921A3A-2B4B-FF47-AA4D-EF3B647DC8DA}"/>
              </a:ext>
            </a:extLst>
          </p:cNvPr>
          <p:cNvSpPr/>
          <p:nvPr/>
        </p:nvSpPr>
        <p:spPr>
          <a:xfrm>
            <a:off x="6994323" y="1533865"/>
            <a:ext cx="1933545" cy="369332"/>
          </a:xfrm>
          <a:prstGeom prst="rect">
            <a:avLst/>
          </a:prstGeom>
        </p:spPr>
        <p:txBody>
          <a:bodyPr wrap="square">
            <a:spAutoFit/>
          </a:bodyPr>
          <a:lstStyle/>
          <a:p>
            <a:pPr algn="ctr"/>
            <a:r>
              <a:rPr lang="en-US" dirty="0"/>
              <a:t>“always the same”</a:t>
            </a:r>
          </a:p>
        </p:txBody>
      </p:sp>
      <p:sp>
        <p:nvSpPr>
          <p:cNvPr id="43" name="Rectangle 42">
            <a:extLst>
              <a:ext uri="{FF2B5EF4-FFF2-40B4-BE49-F238E27FC236}">
                <a16:creationId xmlns:a16="http://schemas.microsoft.com/office/drawing/2014/main" id="{C604B979-5871-704C-9368-D755C371B7C9}"/>
              </a:ext>
            </a:extLst>
          </p:cNvPr>
          <p:cNvSpPr/>
          <p:nvPr/>
        </p:nvSpPr>
        <p:spPr>
          <a:xfrm>
            <a:off x="5355653" y="1542258"/>
            <a:ext cx="1593834" cy="369332"/>
          </a:xfrm>
          <a:prstGeom prst="rect">
            <a:avLst/>
          </a:prstGeom>
        </p:spPr>
        <p:txBody>
          <a:bodyPr wrap="none">
            <a:spAutoFit/>
          </a:bodyPr>
          <a:lstStyle/>
          <a:p>
            <a:r>
              <a:rPr lang="en-US" dirty="0"/>
              <a:t>if </a:t>
            </a:r>
            <a:r>
              <a:rPr lang="en-US" dirty="0">
                <a:solidFill>
                  <a:srgbClr val="FF0000"/>
                </a:solidFill>
              </a:rPr>
              <a:t>deterministic</a:t>
            </a:r>
          </a:p>
        </p:txBody>
      </p:sp>
      <p:pic>
        <p:nvPicPr>
          <p:cNvPr id="18" name="Picture 17">
            <a:extLst>
              <a:ext uri="{FF2B5EF4-FFF2-40B4-BE49-F238E27FC236}">
                <a16:creationId xmlns:a16="http://schemas.microsoft.com/office/drawing/2014/main" id="{B81D8120-07BC-1A44-8A50-53A43883BDB8}"/>
              </a:ext>
            </a:extLst>
          </p:cNvPr>
          <p:cNvPicPr>
            <a:picLocks noChangeAspect="1"/>
          </p:cNvPicPr>
          <p:nvPr/>
        </p:nvPicPr>
        <p:blipFill>
          <a:blip r:embed="rId6"/>
          <a:stretch>
            <a:fillRect/>
          </a:stretch>
        </p:blipFill>
        <p:spPr>
          <a:xfrm>
            <a:off x="5264384" y="2351391"/>
            <a:ext cx="1338336" cy="1163905"/>
          </a:xfrm>
          <a:prstGeom prst="rect">
            <a:avLst/>
          </a:prstGeom>
        </p:spPr>
      </p:pic>
      <p:pic>
        <p:nvPicPr>
          <p:cNvPr id="19" name="Picture 18">
            <a:extLst>
              <a:ext uri="{FF2B5EF4-FFF2-40B4-BE49-F238E27FC236}">
                <a16:creationId xmlns:a16="http://schemas.microsoft.com/office/drawing/2014/main" id="{90DAEA2B-2360-7348-87D3-1AB52F505951}"/>
              </a:ext>
            </a:extLst>
          </p:cNvPr>
          <p:cNvPicPr>
            <a:picLocks noChangeAspect="1"/>
          </p:cNvPicPr>
          <p:nvPr/>
        </p:nvPicPr>
        <p:blipFill>
          <a:blip r:embed="rId3"/>
          <a:stretch>
            <a:fillRect/>
          </a:stretch>
        </p:blipFill>
        <p:spPr>
          <a:xfrm>
            <a:off x="879876" y="4663186"/>
            <a:ext cx="2186597" cy="2097348"/>
          </a:xfrm>
          <a:prstGeom prst="rect">
            <a:avLst/>
          </a:prstGeom>
        </p:spPr>
      </p:pic>
      <p:pic>
        <p:nvPicPr>
          <p:cNvPr id="20" name="Picture 19">
            <a:extLst>
              <a:ext uri="{FF2B5EF4-FFF2-40B4-BE49-F238E27FC236}">
                <a16:creationId xmlns:a16="http://schemas.microsoft.com/office/drawing/2014/main" id="{B1C0790D-2EDE-A741-89B9-7A4C02F4DF46}"/>
              </a:ext>
            </a:extLst>
          </p:cNvPr>
          <p:cNvPicPr>
            <a:picLocks noChangeAspect="1"/>
          </p:cNvPicPr>
          <p:nvPr/>
        </p:nvPicPr>
        <p:blipFill>
          <a:blip r:embed="rId4"/>
          <a:stretch>
            <a:fillRect/>
          </a:stretch>
        </p:blipFill>
        <p:spPr>
          <a:xfrm>
            <a:off x="3499541" y="5310886"/>
            <a:ext cx="1244600" cy="76200"/>
          </a:xfrm>
          <a:prstGeom prst="rect">
            <a:avLst/>
          </a:prstGeom>
        </p:spPr>
      </p:pic>
      <p:sp>
        <p:nvSpPr>
          <p:cNvPr id="23" name="Rectangle 22">
            <a:extLst>
              <a:ext uri="{FF2B5EF4-FFF2-40B4-BE49-F238E27FC236}">
                <a16:creationId xmlns:a16="http://schemas.microsoft.com/office/drawing/2014/main" id="{B7B2FE1B-E752-E041-8C32-A3DC884B1159}"/>
              </a:ext>
            </a:extLst>
          </p:cNvPr>
          <p:cNvSpPr/>
          <p:nvPr/>
        </p:nvSpPr>
        <p:spPr>
          <a:xfrm>
            <a:off x="3249206" y="5483524"/>
            <a:ext cx="1745270" cy="648910"/>
          </a:xfrm>
          <a:prstGeom prst="rect">
            <a:avLst/>
          </a:prstGeom>
        </p:spPr>
        <p:txBody>
          <a:bodyPr wrap="square">
            <a:spAutoFit/>
          </a:bodyPr>
          <a:lstStyle/>
          <a:p>
            <a:pPr algn="ctr"/>
            <a:r>
              <a:rPr lang="en-US" dirty="0"/>
              <a:t>probability of death = 0.5</a:t>
            </a:r>
          </a:p>
        </p:txBody>
      </p:sp>
      <p:pic>
        <p:nvPicPr>
          <p:cNvPr id="25" name="Picture 24">
            <a:extLst>
              <a:ext uri="{FF2B5EF4-FFF2-40B4-BE49-F238E27FC236}">
                <a16:creationId xmlns:a16="http://schemas.microsoft.com/office/drawing/2014/main" id="{71A0ED7F-19DC-A843-8D17-1FF3CB8DB7F1}"/>
              </a:ext>
            </a:extLst>
          </p:cNvPr>
          <p:cNvPicPr>
            <a:picLocks noChangeAspect="1"/>
          </p:cNvPicPr>
          <p:nvPr/>
        </p:nvPicPr>
        <p:blipFill rotWithShape="1">
          <a:blip r:embed="rId5"/>
          <a:srcRect r="60521"/>
          <a:stretch/>
        </p:blipFill>
        <p:spPr>
          <a:xfrm>
            <a:off x="1234612" y="4051910"/>
            <a:ext cx="2186598" cy="368124"/>
          </a:xfrm>
          <a:prstGeom prst="rect">
            <a:avLst/>
          </a:prstGeom>
        </p:spPr>
      </p:pic>
      <p:sp>
        <p:nvSpPr>
          <p:cNvPr id="26" name="Rectangle 25">
            <a:extLst>
              <a:ext uri="{FF2B5EF4-FFF2-40B4-BE49-F238E27FC236}">
                <a16:creationId xmlns:a16="http://schemas.microsoft.com/office/drawing/2014/main" id="{5B688BC8-E5C4-4540-8727-BE678AA3DF66}"/>
              </a:ext>
            </a:extLst>
          </p:cNvPr>
          <p:cNvSpPr/>
          <p:nvPr/>
        </p:nvSpPr>
        <p:spPr>
          <a:xfrm>
            <a:off x="5442534" y="4073270"/>
            <a:ext cx="1397177" cy="369332"/>
          </a:xfrm>
          <a:prstGeom prst="rect">
            <a:avLst/>
          </a:prstGeom>
        </p:spPr>
        <p:txBody>
          <a:bodyPr wrap="none">
            <a:spAutoFit/>
          </a:bodyPr>
          <a:lstStyle/>
          <a:p>
            <a:r>
              <a:rPr lang="en-US" dirty="0"/>
              <a:t>if </a:t>
            </a:r>
            <a:r>
              <a:rPr lang="en-US" dirty="0">
                <a:solidFill>
                  <a:srgbClr val="FF0000"/>
                </a:solidFill>
              </a:rPr>
              <a:t>stochastic?</a:t>
            </a:r>
          </a:p>
        </p:txBody>
      </p:sp>
      <p:pic>
        <p:nvPicPr>
          <p:cNvPr id="29" name="Picture 28">
            <a:extLst>
              <a:ext uri="{FF2B5EF4-FFF2-40B4-BE49-F238E27FC236}">
                <a16:creationId xmlns:a16="http://schemas.microsoft.com/office/drawing/2014/main" id="{B5B34084-0C88-244B-BE91-EB4D3EC0A683}"/>
              </a:ext>
            </a:extLst>
          </p:cNvPr>
          <p:cNvPicPr>
            <a:picLocks noChangeAspect="1"/>
          </p:cNvPicPr>
          <p:nvPr/>
        </p:nvPicPr>
        <p:blipFill>
          <a:blip r:embed="rId7"/>
          <a:stretch>
            <a:fillRect/>
          </a:stretch>
        </p:blipFill>
        <p:spPr>
          <a:xfrm>
            <a:off x="6253291" y="3774700"/>
            <a:ext cx="2753555" cy="3161257"/>
          </a:xfrm>
          <a:prstGeom prst="rect">
            <a:avLst/>
          </a:prstGeom>
        </p:spPr>
      </p:pic>
      <p:pic>
        <p:nvPicPr>
          <p:cNvPr id="27" name="Picture 26">
            <a:extLst>
              <a:ext uri="{FF2B5EF4-FFF2-40B4-BE49-F238E27FC236}">
                <a16:creationId xmlns:a16="http://schemas.microsoft.com/office/drawing/2014/main" id="{AA2601BE-F021-2842-A875-35CA4FDE690A}"/>
              </a:ext>
            </a:extLst>
          </p:cNvPr>
          <p:cNvPicPr>
            <a:picLocks noChangeAspect="1"/>
          </p:cNvPicPr>
          <p:nvPr/>
        </p:nvPicPr>
        <p:blipFill>
          <a:blip r:embed="rId8"/>
          <a:stretch>
            <a:fillRect/>
          </a:stretch>
        </p:blipFill>
        <p:spPr>
          <a:xfrm>
            <a:off x="6863065" y="2514698"/>
            <a:ext cx="1892300" cy="1130300"/>
          </a:xfrm>
          <a:prstGeom prst="rect">
            <a:avLst/>
          </a:prstGeom>
        </p:spPr>
      </p:pic>
      <p:sp>
        <p:nvSpPr>
          <p:cNvPr id="28" name="Rectangle 27">
            <a:extLst>
              <a:ext uri="{FF2B5EF4-FFF2-40B4-BE49-F238E27FC236}">
                <a16:creationId xmlns:a16="http://schemas.microsoft.com/office/drawing/2014/main" id="{641AF010-90C2-D141-856E-A4918A6BFCBB}"/>
              </a:ext>
            </a:extLst>
          </p:cNvPr>
          <p:cNvSpPr/>
          <p:nvPr/>
        </p:nvSpPr>
        <p:spPr>
          <a:xfrm>
            <a:off x="7035124" y="3727751"/>
            <a:ext cx="2000869" cy="369332"/>
          </a:xfrm>
          <a:prstGeom prst="rect">
            <a:avLst/>
          </a:prstGeom>
        </p:spPr>
        <p:txBody>
          <a:bodyPr wrap="square">
            <a:spAutoFit/>
          </a:bodyPr>
          <a:lstStyle/>
          <a:p>
            <a:r>
              <a:rPr lang="en-US" dirty="0" err="1"/>
              <a:t>rbinom</a:t>
            </a:r>
            <a:r>
              <a:rPr lang="en-US" dirty="0"/>
              <a:t>(200,10,0.5)</a:t>
            </a:r>
          </a:p>
        </p:txBody>
      </p:sp>
    </p:spTree>
    <p:extLst>
      <p:ext uri="{BB962C8B-B14F-4D97-AF65-F5344CB8AC3E}">
        <p14:creationId xmlns:p14="http://schemas.microsoft.com/office/powerpoint/2010/main" val="16998064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dagascar Lemuridae Ring-tailed Lemur PNG, Clipart, Animal Figure,  Animals, Art, Carnivoran, Cartoon Free PNG Download">
            <a:extLst>
              <a:ext uri="{FF2B5EF4-FFF2-40B4-BE49-F238E27FC236}">
                <a16:creationId xmlns:a16="http://schemas.microsoft.com/office/drawing/2014/main" id="{B438623B-F9D1-31F2-3B4D-C807C228DEE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738" b="96296" l="1099" r="97253">
                        <a14:foregroundMark x1="33791" y1="45250" x2="36951" y2="55072"/>
                        <a14:foregroundMark x1="36951" y1="55072" x2="44231" y2="53623"/>
                        <a14:foregroundMark x1="44231" y1="53623" x2="42445" y2="46216"/>
                        <a14:foregroundMark x1="42445" y1="46216" x2="43819" y2="39291"/>
                        <a14:foregroundMark x1="43819" y1="39291" x2="31868" y2="39775"/>
                        <a14:foregroundMark x1="31868" y1="39775" x2="33104" y2="46538"/>
                        <a14:foregroundMark x1="33104" y1="46538" x2="33242" y2="46538"/>
                        <a14:foregroundMark x1="7005" y1="36393" x2="1099" y2="33977"/>
                        <a14:foregroundMark x1="1099" y1="33977" x2="7005" y2="34783"/>
                        <a14:foregroundMark x1="40797" y1="90177" x2="36401" y2="95813"/>
                        <a14:foregroundMark x1="36401" y1="95813" x2="42308" y2="96779"/>
                        <a14:foregroundMark x1="42308" y1="96779" x2="43956" y2="90016"/>
                        <a14:foregroundMark x1="43956" y1="90016" x2="43956" y2="90016"/>
                        <a14:foregroundMark x1="35577" y1="93720" x2="40934" y2="98712"/>
                        <a14:foregroundMark x1="40934" y1="98712" x2="36401" y2="94042"/>
                        <a14:foregroundMark x1="36401" y1="94042" x2="35714" y2="93720"/>
                        <a14:foregroundMark x1="38874" y1="42995" x2="38874" y2="50403"/>
                        <a14:foregroundMark x1="38874" y1="50403" x2="39148" y2="44444"/>
                        <a14:foregroundMark x1="69093" y1="94042" x2="63049" y2="94203"/>
                        <a14:foregroundMark x1="63049" y1="94203" x2="69093" y2="96940"/>
                        <a14:foregroundMark x1="69093" y1="96940" x2="69231" y2="94042"/>
                        <a14:foregroundMark x1="79945" y1="39291" x2="85577" y2="26570"/>
                        <a14:foregroundMark x1="85577" y1="26570" x2="88187" y2="11433"/>
                        <a14:foregroundMark x1="88187" y1="11433" x2="87637" y2="3543"/>
                        <a14:foregroundMark x1="87637" y1="3543" x2="93819" y2="966"/>
                        <a14:foregroundMark x1="93819" y1="966" x2="98626" y2="5314"/>
                        <a14:foregroundMark x1="98626" y1="5314" x2="98764" y2="19324"/>
                        <a14:foregroundMark x1="98764" y1="19324" x2="92720" y2="42029"/>
                        <a14:foregroundMark x1="92720" y1="42029" x2="88462" y2="47504"/>
                        <a14:foregroundMark x1="88462" y1="47504" x2="85440" y2="41063"/>
                        <a14:foregroundMark x1="85440" y1="41063" x2="79945" y2="39291"/>
                        <a14:foregroundMark x1="79945" y1="44283" x2="80220" y2="51530"/>
                        <a14:foregroundMark x1="80220" y1="51530" x2="84203" y2="46216"/>
                        <a14:foregroundMark x1="84203" y1="46216" x2="79945" y2="44444"/>
                        <a14:foregroundMark x1="86264" y1="21256" x2="89835" y2="14654"/>
                        <a14:foregroundMark x1="89835" y1="14654" x2="96703" y2="13043"/>
                        <a14:foregroundMark x1="96703" y1="13043" x2="98626" y2="20773"/>
                        <a14:foregroundMark x1="98626" y1="20773" x2="97253" y2="27536"/>
                        <a14:foregroundMark x1="97253" y1="27536" x2="90110" y2="25765"/>
                        <a14:foregroundMark x1="90110" y1="25765" x2="86264" y2="21256"/>
                        <a14:foregroundMark x1="88187" y1="7890" x2="88736" y2="805"/>
                        <a14:foregroundMark x1="88736" y1="805" x2="97527" y2="966"/>
                        <a14:foregroundMark x1="97527" y1="966" x2="93819" y2="6602"/>
                        <a14:foregroundMark x1="93819" y1="6602" x2="88187" y2="6763"/>
                        <a14:foregroundMark x1="34615" y1="54750" x2="35440" y2="62319"/>
                        <a14:foregroundMark x1="35440" y1="62319" x2="36676" y2="54589"/>
                        <a14:foregroundMark x1="36676" y1="54589" x2="33242" y2="54267"/>
                        <a14:foregroundMark x1="86951" y1="4670" x2="92720" y2="161"/>
                        <a14:foregroundMark x1="92720" y1="161" x2="98901" y2="1449"/>
                        <a14:foregroundMark x1="98901" y1="1449" x2="92033" y2="3221"/>
                        <a14:foregroundMark x1="92033" y1="3221" x2="87363" y2="2738"/>
                      </a14:backgroundRemoval>
                    </a14:imgEffect>
                  </a14:imgLayer>
                </a14:imgProps>
              </a:ext>
              <a:ext uri="{28A0092B-C50C-407E-A947-70E740481C1C}">
                <a14:useLocalDpi xmlns:a14="http://schemas.microsoft.com/office/drawing/2010/main" val="0"/>
              </a:ext>
            </a:extLst>
          </a:blip>
          <a:srcRect/>
          <a:stretch>
            <a:fillRect/>
          </a:stretch>
        </p:blipFill>
        <p:spPr bwMode="auto">
          <a:xfrm>
            <a:off x="4572000" y="2836189"/>
            <a:ext cx="4296604" cy="366534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ADE8802-FA61-FE85-07FF-DA8AE300FF0B}"/>
              </a:ext>
            </a:extLst>
          </p:cNvPr>
          <p:cNvSpPr txBox="1">
            <a:spLocks/>
          </p:cNvSpPr>
          <p:nvPr/>
        </p:nvSpPr>
        <p:spPr>
          <a:xfrm>
            <a:off x="292921" y="617010"/>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b="1" dirty="0"/>
              <a:t>What is the difference between deterministic and stochastic?</a:t>
            </a:r>
          </a:p>
        </p:txBody>
      </p:sp>
      <p:sp>
        <p:nvSpPr>
          <p:cNvPr id="6" name="TextBox 5">
            <a:extLst>
              <a:ext uri="{FF2B5EF4-FFF2-40B4-BE49-F238E27FC236}">
                <a16:creationId xmlns:a16="http://schemas.microsoft.com/office/drawing/2014/main" id="{4029F386-683D-952A-6F11-C78BDCFD3531}"/>
              </a:ext>
            </a:extLst>
          </p:cNvPr>
          <p:cNvSpPr txBox="1"/>
          <p:nvPr/>
        </p:nvSpPr>
        <p:spPr>
          <a:xfrm>
            <a:off x="1731890" y="1734670"/>
            <a:ext cx="4975412" cy="923330"/>
          </a:xfrm>
          <a:prstGeom prst="rect">
            <a:avLst/>
          </a:prstGeom>
          <a:noFill/>
        </p:spPr>
        <p:txBody>
          <a:bodyPr wrap="square" rtlCol="0">
            <a:spAutoFit/>
          </a:bodyPr>
          <a:lstStyle/>
          <a:p>
            <a:pPr algn="ctr"/>
            <a:endParaRPr lang="en-US" b="1" dirty="0"/>
          </a:p>
          <a:p>
            <a:pPr algn="ctr"/>
            <a:r>
              <a:rPr lang="en-US" b="1" dirty="0"/>
              <a:t>Deterministic = always the same</a:t>
            </a:r>
          </a:p>
          <a:p>
            <a:pPr algn="ctr"/>
            <a:r>
              <a:rPr lang="en-US" b="1" dirty="0"/>
              <a:t>Stochastic = up to chance</a:t>
            </a:r>
          </a:p>
        </p:txBody>
      </p:sp>
    </p:spTree>
    <p:extLst>
      <p:ext uri="{BB962C8B-B14F-4D97-AF65-F5344CB8AC3E}">
        <p14:creationId xmlns:p14="http://schemas.microsoft.com/office/powerpoint/2010/main" val="81600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p:txBody>
          <a:bodyPr/>
          <a:lstStyle/>
          <a:p>
            <a:pPr algn="ctr"/>
            <a:r>
              <a:rPr lang="en-US" b="1" dirty="0">
                <a:solidFill>
                  <a:srgbClr val="FF0000"/>
                </a:solidFill>
              </a:rPr>
              <a:t>Key concepts</a:t>
            </a:r>
          </a:p>
        </p:txBody>
      </p:sp>
      <p:sp>
        <p:nvSpPr>
          <p:cNvPr id="3" name="Content Placeholder 2">
            <a:extLst>
              <a:ext uri="{FF2B5EF4-FFF2-40B4-BE49-F238E27FC236}">
                <a16:creationId xmlns:a16="http://schemas.microsoft.com/office/drawing/2014/main" id="{C598E396-28A1-5A49-94C0-A404EE4AE7B5}"/>
              </a:ext>
            </a:extLst>
          </p:cNvPr>
          <p:cNvSpPr>
            <a:spLocks noGrp="1"/>
          </p:cNvSpPr>
          <p:nvPr>
            <p:ph idx="1"/>
          </p:nvPr>
        </p:nvSpPr>
        <p:spPr/>
        <p:txBody>
          <a:bodyPr>
            <a:noAutofit/>
          </a:bodyPr>
          <a:lstStyle/>
          <a:p>
            <a:r>
              <a:rPr lang="en-US" sz="2800" dirty="0"/>
              <a:t>Compartmental/mechanistic/mathematical models</a:t>
            </a:r>
          </a:p>
          <a:p>
            <a:pPr marL="0" indent="0">
              <a:buNone/>
            </a:pPr>
            <a:r>
              <a:rPr lang="en-US" sz="2800" i="1"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a:t>
            </a:r>
            <a:r>
              <a:rPr lang="en-US" sz="2800" i="1" dirty="0" err="1">
                <a:solidFill>
                  <a:srgbClr val="0070C0"/>
                </a:solidFill>
              </a:rPr>
              <a:t>compartiments</a:t>
            </a:r>
            <a:endParaRPr lang="en-US" sz="2800" i="1" dirty="0">
              <a:solidFill>
                <a:srgbClr val="0070C0"/>
              </a:solidFill>
            </a:endParaRPr>
          </a:p>
          <a:p>
            <a:pPr marL="0" indent="0">
              <a:buNone/>
            </a:pPr>
            <a:endParaRPr lang="en-US" sz="2500" dirty="0"/>
          </a:p>
          <a:p>
            <a:r>
              <a:rPr lang="en-US" sz="2800" dirty="0"/>
              <a:t>Continuous vs. discrete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continue vs.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a:t>
            </a:r>
            <a:r>
              <a:rPr lang="en-US" sz="2800" i="1" dirty="0" err="1">
                <a:solidFill>
                  <a:srgbClr val="0070C0"/>
                </a:solidFill>
              </a:rPr>
              <a:t>discrète</a:t>
            </a:r>
            <a:br>
              <a:rPr lang="en-US" sz="2800" dirty="0">
                <a:solidFill>
                  <a:srgbClr val="0070C0"/>
                </a:solidFill>
              </a:rPr>
            </a:br>
            <a:endParaRPr lang="en-US" sz="2800" dirty="0">
              <a:solidFill>
                <a:srgbClr val="0070C0"/>
              </a:solidFill>
            </a:endParaRPr>
          </a:p>
          <a:p>
            <a:r>
              <a:rPr lang="en-US" sz="2800" dirty="0"/>
              <a:t>Deterministic vs. stochastic models</a:t>
            </a:r>
          </a:p>
          <a:p>
            <a:pPr marL="0" indent="0">
              <a:buNone/>
            </a:pP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détérministique</a:t>
            </a:r>
            <a:r>
              <a:rPr lang="en-US" sz="2800" i="1" dirty="0">
                <a:solidFill>
                  <a:srgbClr val="0070C0"/>
                </a:solidFill>
              </a:rPr>
              <a:t> vs. </a:t>
            </a:r>
            <a:r>
              <a:rPr lang="en-US" sz="2800" i="1" dirty="0" err="1">
                <a:solidFill>
                  <a:srgbClr val="0070C0"/>
                </a:solidFill>
              </a:rPr>
              <a:t>stochastique</a:t>
            </a:r>
            <a:r>
              <a:rPr lang="en-US" sz="2800" i="1" dirty="0">
                <a:solidFill>
                  <a:srgbClr val="0070C0"/>
                </a:solidFill>
              </a:rPr>
              <a:t> </a:t>
            </a:r>
            <a:br>
              <a:rPr lang="en-US" sz="2800" dirty="0"/>
            </a:br>
            <a:endParaRPr lang="en-US" sz="2800" dirty="0"/>
          </a:p>
          <a:p>
            <a:pPr marL="0" indent="0">
              <a:buNone/>
            </a:pPr>
            <a:endParaRPr lang="en-US" sz="2800" dirty="0">
              <a:solidFill>
                <a:srgbClr val="0070C0"/>
              </a:solidFill>
            </a:endParaRPr>
          </a:p>
        </p:txBody>
      </p:sp>
    </p:spTree>
    <p:extLst>
      <p:ext uri="{BB962C8B-B14F-4D97-AF65-F5344CB8AC3E}">
        <p14:creationId xmlns:p14="http://schemas.microsoft.com/office/powerpoint/2010/main" val="3463352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1496837" y="182318"/>
            <a:ext cx="7886700" cy="1325563"/>
          </a:xfrm>
        </p:spPr>
        <p:txBody>
          <a:bodyPr>
            <a:noAutofit/>
          </a:bodyPr>
          <a:lstStyle/>
          <a:p>
            <a:r>
              <a:rPr lang="en-US" sz="3200" b="1" dirty="0">
                <a:latin typeface="Helvetica" pitchFamily="2" charset="0"/>
              </a:rPr>
              <a:t>2. Structured Population Models</a:t>
            </a:r>
            <a:br>
              <a:rPr lang="en-US" sz="3200" b="1" dirty="0">
                <a:latin typeface="Helvetica" pitchFamily="2" charset="0"/>
              </a:rPr>
            </a:br>
            <a:r>
              <a:rPr lang="en-US" sz="3200" b="1" dirty="0">
                <a:solidFill>
                  <a:srgbClr val="0070C0"/>
                </a:solidFill>
                <a:latin typeface="Helvetica" pitchFamily="2" charset="0"/>
              </a:rPr>
              <a:t>2. </a:t>
            </a:r>
            <a:r>
              <a:rPr lang="en-US" sz="3200" b="1" dirty="0" err="1">
                <a:solidFill>
                  <a:srgbClr val="0070C0"/>
                </a:solidFill>
                <a:latin typeface="Helvetica" pitchFamily="2" charset="0"/>
              </a:rPr>
              <a:t>Modèles</a:t>
            </a:r>
            <a:r>
              <a:rPr lang="en-US" sz="3200" b="1" dirty="0">
                <a:solidFill>
                  <a:srgbClr val="0070C0"/>
                </a:solidFill>
                <a:latin typeface="Helvetica" pitchFamily="2" charset="0"/>
              </a:rPr>
              <a:t> de la population </a:t>
            </a:r>
            <a:r>
              <a:rPr lang="en-US" sz="3200" b="1" dirty="0" err="1">
                <a:solidFill>
                  <a:srgbClr val="0070C0"/>
                </a:solidFill>
                <a:latin typeface="Helvetica" pitchFamily="2" charset="0"/>
              </a:rPr>
              <a:t>structurée</a:t>
            </a:r>
            <a:br>
              <a:rPr lang="en-US" sz="3200" dirty="0">
                <a:latin typeface="Helvetica" pitchFamily="2" charset="0"/>
              </a:rPr>
            </a:br>
            <a:endParaRPr lang="en-US" sz="3200" dirty="0">
              <a:latin typeface="Helvetica" pitchFamily="2" charset="0"/>
            </a:endParaRPr>
          </a:p>
        </p:txBody>
      </p:sp>
      <p:pic>
        <p:nvPicPr>
          <p:cNvPr id="5" name="Picture 4">
            <a:extLst>
              <a:ext uri="{FF2B5EF4-FFF2-40B4-BE49-F238E27FC236}">
                <a16:creationId xmlns:a16="http://schemas.microsoft.com/office/drawing/2014/main" id="{BB373169-5299-C140-978A-08F69C9D9257}"/>
              </a:ext>
            </a:extLst>
          </p:cNvPr>
          <p:cNvPicPr>
            <a:picLocks noChangeAspect="1"/>
          </p:cNvPicPr>
          <p:nvPr/>
        </p:nvPicPr>
        <p:blipFill>
          <a:blip r:embed="rId3"/>
          <a:stretch>
            <a:fillRect/>
          </a:stretch>
        </p:blipFill>
        <p:spPr>
          <a:xfrm>
            <a:off x="141201" y="104226"/>
            <a:ext cx="1355636" cy="1056756"/>
          </a:xfrm>
          <a:prstGeom prst="rect">
            <a:avLst/>
          </a:prstGeom>
        </p:spPr>
      </p:pic>
    </p:spTree>
    <p:extLst>
      <p:ext uri="{BB962C8B-B14F-4D97-AF65-F5344CB8AC3E}">
        <p14:creationId xmlns:p14="http://schemas.microsoft.com/office/powerpoint/2010/main" val="19396478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B7594C-206A-874C-8EB6-69FE5B3884B7}"/>
              </a:ext>
            </a:extLst>
          </p:cNvPr>
          <p:cNvSpPr/>
          <p:nvPr/>
        </p:nvSpPr>
        <p:spPr>
          <a:xfrm>
            <a:off x="4079300" y="2823506"/>
            <a:ext cx="4726064" cy="954107"/>
          </a:xfrm>
          <a:prstGeom prst="rect">
            <a:avLst/>
          </a:prstGeom>
        </p:spPr>
        <p:txBody>
          <a:bodyPr wrap="square">
            <a:spAutoFit/>
          </a:bodyPr>
          <a:lstStyle/>
          <a:p>
            <a:pPr algn="ctr"/>
            <a:r>
              <a:rPr lang="en-US" sz="2800" dirty="0">
                <a:solidFill>
                  <a:srgbClr val="FF3A37"/>
                </a:solidFill>
                <a:latin typeface="Helvetica" pitchFamily="2" charset="0"/>
                <a:cs typeface="Gill Sans" panose="020B0502020104020203" pitchFamily="34" charset="-79"/>
              </a:rPr>
              <a:t>Why does the model perform poorly?</a:t>
            </a:r>
            <a:endParaRPr lang="en-US" sz="2800" dirty="0">
              <a:solidFill>
                <a:srgbClr val="FF3A37"/>
              </a:solidFill>
              <a:effectLst/>
              <a:latin typeface="Helvetica" pitchFamily="2" charset="0"/>
              <a:cs typeface="Gill Sans" panose="020B0502020104020203" pitchFamily="34" charset="-79"/>
            </a:endParaRPr>
          </a:p>
        </p:txBody>
      </p:sp>
      <p:sp>
        <p:nvSpPr>
          <p:cNvPr id="21" name="Rectangle 20">
            <a:extLst>
              <a:ext uri="{FF2B5EF4-FFF2-40B4-BE49-F238E27FC236}">
                <a16:creationId xmlns:a16="http://schemas.microsoft.com/office/drawing/2014/main" id="{817F1084-70C2-364B-9ED6-02AD63F27801}"/>
              </a:ext>
            </a:extLst>
          </p:cNvPr>
          <p:cNvSpPr/>
          <p:nvPr/>
        </p:nvSpPr>
        <p:spPr>
          <a:xfrm>
            <a:off x="103833" y="182882"/>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structured</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grpSp>
        <p:nvGrpSpPr>
          <p:cNvPr id="23" name="Group 22">
            <a:extLst>
              <a:ext uri="{FF2B5EF4-FFF2-40B4-BE49-F238E27FC236}">
                <a16:creationId xmlns:a16="http://schemas.microsoft.com/office/drawing/2014/main" id="{772681A0-FE17-6E40-90A2-82CE8B1B0EC9}"/>
              </a:ext>
            </a:extLst>
          </p:cNvPr>
          <p:cNvGrpSpPr/>
          <p:nvPr/>
        </p:nvGrpSpPr>
        <p:grpSpPr>
          <a:xfrm>
            <a:off x="103833" y="1366105"/>
            <a:ext cx="3165425" cy="1265802"/>
            <a:chOff x="1384547" y="2315975"/>
            <a:chExt cx="6247452" cy="2680868"/>
          </a:xfrm>
        </p:grpSpPr>
        <p:sp>
          <p:nvSpPr>
            <p:cNvPr id="25" name="Rectangle 24">
              <a:extLst>
                <a:ext uri="{FF2B5EF4-FFF2-40B4-BE49-F238E27FC236}">
                  <a16:creationId xmlns:a16="http://schemas.microsoft.com/office/drawing/2014/main" id="{D325FEFC-F8BE-A642-A23E-42DD9E67B618}"/>
                </a:ext>
              </a:extLst>
            </p:cNvPr>
            <p:cNvSpPr/>
            <p:nvPr/>
          </p:nvSpPr>
          <p:spPr>
            <a:xfrm>
              <a:off x="3333403" y="2896988"/>
              <a:ext cx="2735334" cy="2099855"/>
            </a:xfrm>
            <a:prstGeom prst="rect">
              <a:avLst/>
            </a:prstGeom>
            <a:gradFill flip="none" rotWithShape="1">
              <a:gsLst>
                <a:gs pos="0">
                  <a:srgbClr val="00B050">
                    <a:shade val="30000"/>
                    <a:satMod val="115000"/>
                  </a:srgbClr>
                </a:gs>
                <a:gs pos="50000">
                  <a:srgbClr val="00B050">
                    <a:shade val="67500"/>
                    <a:satMod val="115000"/>
                  </a:srgbClr>
                </a:gs>
                <a:gs pos="100000">
                  <a:srgbClr val="C0000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Helvetica" pitchFamily="2" charset="0"/>
                </a:rPr>
                <a:t>Madagascar</a:t>
              </a:r>
            </a:p>
            <a:p>
              <a:pPr algn="ctr"/>
              <a:r>
                <a:rPr lang="en-US" sz="1500" dirty="0">
                  <a:latin typeface="Helvetica" pitchFamily="2" charset="0"/>
                </a:rPr>
                <a:t>(N)</a:t>
              </a:r>
            </a:p>
          </p:txBody>
        </p:sp>
        <p:cxnSp>
          <p:nvCxnSpPr>
            <p:cNvPr id="26" name="Curved Connector 25">
              <a:extLst>
                <a:ext uri="{FF2B5EF4-FFF2-40B4-BE49-F238E27FC236}">
                  <a16:creationId xmlns:a16="http://schemas.microsoft.com/office/drawing/2014/main" id="{62F9CFF3-A591-5942-A797-85DCF48078C1}"/>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0163BC6-C245-0D40-B767-608670FFAD48}"/>
                </a:ext>
              </a:extLst>
            </p:cNvPr>
            <p:cNvSpPr/>
            <p:nvPr/>
          </p:nvSpPr>
          <p:spPr>
            <a:xfrm>
              <a:off x="1384547" y="2315975"/>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28" name="Curved Connector 27">
              <a:extLst>
                <a:ext uri="{FF2B5EF4-FFF2-40B4-BE49-F238E27FC236}">
                  <a16:creationId xmlns:a16="http://schemas.microsoft.com/office/drawing/2014/main" id="{3901E748-66A0-D246-81AC-DFA8C97A3F37}"/>
                </a:ext>
              </a:extLst>
            </p:cNvPr>
            <p:cNvCxnSpPr>
              <a:cxnSpLocks/>
            </p:cNvCxnSpPr>
            <p:nvPr/>
          </p:nvCxnSpPr>
          <p:spPr>
            <a:xfrm>
              <a:off x="6298425" y="3946916"/>
              <a:ext cx="614694" cy="26898"/>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77F2452-BC62-AB4C-B42C-5D0ECE0A7040}"/>
                </a:ext>
              </a:extLst>
            </p:cNvPr>
            <p:cNvSpPr/>
            <p:nvPr/>
          </p:nvSpPr>
          <p:spPr>
            <a:xfrm>
              <a:off x="5941845" y="3195907"/>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31" name="Picture 30">
            <a:extLst>
              <a:ext uri="{FF2B5EF4-FFF2-40B4-BE49-F238E27FC236}">
                <a16:creationId xmlns:a16="http://schemas.microsoft.com/office/drawing/2014/main" id="{99310B19-B5F0-C349-A455-7A3A3B16EAA1}"/>
              </a:ext>
            </a:extLst>
          </p:cNvPr>
          <p:cNvPicPr>
            <a:picLocks noChangeAspect="1"/>
          </p:cNvPicPr>
          <p:nvPr/>
        </p:nvPicPr>
        <p:blipFill>
          <a:blip r:embed="rId3"/>
          <a:stretch>
            <a:fillRect/>
          </a:stretch>
        </p:blipFill>
        <p:spPr>
          <a:xfrm>
            <a:off x="651759" y="2929800"/>
            <a:ext cx="2049911" cy="3169418"/>
          </a:xfrm>
          <a:prstGeom prst="rect">
            <a:avLst/>
          </a:prstGeom>
        </p:spPr>
      </p:pic>
      <p:sp>
        <p:nvSpPr>
          <p:cNvPr id="32" name="Rectangle 31">
            <a:extLst>
              <a:ext uri="{FF2B5EF4-FFF2-40B4-BE49-F238E27FC236}">
                <a16:creationId xmlns:a16="http://schemas.microsoft.com/office/drawing/2014/main" id="{12C9B2D2-2BDA-8D48-8612-83FC780329B1}"/>
              </a:ext>
            </a:extLst>
          </p:cNvPr>
          <p:cNvSpPr/>
          <p:nvPr/>
        </p:nvSpPr>
        <p:spPr>
          <a:xfrm>
            <a:off x="1431171" y="5986193"/>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33" name="Rectangle 32">
            <a:extLst>
              <a:ext uri="{FF2B5EF4-FFF2-40B4-BE49-F238E27FC236}">
                <a16:creationId xmlns:a16="http://schemas.microsoft.com/office/drawing/2014/main" id="{EBD74DBA-25A1-B242-BA09-42002246EED8}"/>
              </a:ext>
            </a:extLst>
          </p:cNvPr>
          <p:cNvSpPr/>
          <p:nvPr/>
        </p:nvSpPr>
        <p:spPr>
          <a:xfrm rot="16200000">
            <a:off x="-413508" y="4281617"/>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4" name="Oval 33">
            <a:extLst>
              <a:ext uri="{FF2B5EF4-FFF2-40B4-BE49-F238E27FC236}">
                <a16:creationId xmlns:a16="http://schemas.microsoft.com/office/drawing/2014/main" id="{99CB8EBE-DEB9-7B4A-9519-E477F1505044}"/>
              </a:ext>
            </a:extLst>
          </p:cNvPr>
          <p:cNvSpPr/>
          <p:nvPr/>
        </p:nvSpPr>
        <p:spPr>
          <a:xfrm>
            <a:off x="1617556" y="5314369"/>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2D6CB07-A644-474C-8A3B-5C4E85EE9157}"/>
              </a:ext>
            </a:extLst>
          </p:cNvPr>
          <p:cNvSpPr/>
          <p:nvPr/>
        </p:nvSpPr>
        <p:spPr>
          <a:xfrm>
            <a:off x="1156424" y="5576221"/>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EC5BA2-BED3-814F-8ED4-BC2E41E663A0}"/>
              </a:ext>
            </a:extLst>
          </p:cNvPr>
          <p:cNvSpPr/>
          <p:nvPr/>
        </p:nvSpPr>
        <p:spPr>
          <a:xfrm>
            <a:off x="2069210" y="5017888"/>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05446B-2BB9-E442-B8FC-067F7F2546B2}"/>
              </a:ext>
            </a:extLst>
          </p:cNvPr>
          <p:cNvSpPr/>
          <p:nvPr/>
        </p:nvSpPr>
        <p:spPr>
          <a:xfrm>
            <a:off x="2421110" y="4771276"/>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F757E8A-654B-7A40-A651-63833C60B0C6}"/>
              </a:ext>
            </a:extLst>
          </p:cNvPr>
          <p:cNvSpPr/>
          <p:nvPr/>
        </p:nvSpPr>
        <p:spPr>
          <a:xfrm>
            <a:off x="3040582" y="2965595"/>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100FE-EB99-BA4A-9D6F-E60E53A735F9}"/>
              </a:ext>
            </a:extLst>
          </p:cNvPr>
          <p:cNvSpPr/>
          <p:nvPr/>
        </p:nvSpPr>
        <p:spPr>
          <a:xfrm>
            <a:off x="3329171" y="2905770"/>
            <a:ext cx="606256" cy="338554"/>
          </a:xfrm>
          <a:prstGeom prst="rect">
            <a:avLst/>
          </a:prstGeom>
        </p:spPr>
        <p:txBody>
          <a:bodyPr wrap="none">
            <a:spAutoFit/>
          </a:bodyPr>
          <a:lstStyle/>
          <a:p>
            <a:pPr algn="ctr"/>
            <a:r>
              <a:rPr lang="en-US" sz="1600" dirty="0">
                <a:effectLst/>
                <a:latin typeface="Helvetica" pitchFamily="2" charset="0"/>
              </a:rPr>
              <a:t>data</a:t>
            </a:r>
          </a:p>
        </p:txBody>
      </p:sp>
      <p:cxnSp>
        <p:nvCxnSpPr>
          <p:cNvPr id="5" name="Straight Connector 4">
            <a:extLst>
              <a:ext uri="{FF2B5EF4-FFF2-40B4-BE49-F238E27FC236}">
                <a16:creationId xmlns:a16="http://schemas.microsoft.com/office/drawing/2014/main" id="{E69E0658-2F4B-D240-87D3-B04F9F487C89}"/>
              </a:ext>
            </a:extLst>
          </p:cNvPr>
          <p:cNvCxnSpPr/>
          <p:nvPr/>
        </p:nvCxnSpPr>
        <p:spPr>
          <a:xfrm>
            <a:off x="3040582" y="3429000"/>
            <a:ext cx="288589"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03D4B44-D782-6F48-8819-8575C2E0B4D0}"/>
              </a:ext>
            </a:extLst>
          </p:cNvPr>
          <p:cNvSpPr/>
          <p:nvPr/>
        </p:nvSpPr>
        <p:spPr>
          <a:xfrm>
            <a:off x="3329171" y="3259723"/>
            <a:ext cx="742511" cy="338554"/>
          </a:xfrm>
          <a:prstGeom prst="rect">
            <a:avLst/>
          </a:prstGeom>
        </p:spPr>
        <p:txBody>
          <a:bodyPr wrap="none">
            <a:spAutoFit/>
          </a:bodyPr>
          <a:lstStyle/>
          <a:p>
            <a:pPr algn="ctr"/>
            <a:r>
              <a:rPr lang="en-US" sz="1600" dirty="0">
                <a:effectLst/>
                <a:latin typeface="Helvetica" pitchFamily="2" charset="0"/>
              </a:rPr>
              <a:t>model</a:t>
            </a:r>
          </a:p>
        </p:txBody>
      </p:sp>
    </p:spTree>
    <p:extLst>
      <p:ext uri="{BB962C8B-B14F-4D97-AF65-F5344CB8AC3E}">
        <p14:creationId xmlns:p14="http://schemas.microsoft.com/office/powerpoint/2010/main" val="20132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B7594C-206A-874C-8EB6-69FE5B3884B7}"/>
              </a:ext>
            </a:extLst>
          </p:cNvPr>
          <p:cNvSpPr/>
          <p:nvPr/>
        </p:nvSpPr>
        <p:spPr>
          <a:xfrm>
            <a:off x="3935427" y="182881"/>
            <a:ext cx="4726064" cy="954107"/>
          </a:xfrm>
          <a:prstGeom prst="rect">
            <a:avLst/>
          </a:prstGeom>
        </p:spPr>
        <p:txBody>
          <a:bodyPr wrap="square">
            <a:spAutoFit/>
          </a:bodyPr>
          <a:lstStyle/>
          <a:p>
            <a:pPr algn="ctr"/>
            <a:r>
              <a:rPr lang="en-US" sz="2800" dirty="0">
                <a:solidFill>
                  <a:srgbClr val="FF3A37"/>
                </a:solidFill>
                <a:latin typeface="Helvetica" pitchFamily="2" charset="0"/>
                <a:cs typeface="Gill Sans" panose="020B0502020104020203" pitchFamily="34" charset="-79"/>
              </a:rPr>
              <a:t>Why does the model perform poorly?</a:t>
            </a:r>
            <a:endParaRPr lang="en-US" sz="2800" dirty="0">
              <a:solidFill>
                <a:srgbClr val="FF3A37"/>
              </a:solidFill>
              <a:effectLst/>
              <a:latin typeface="Helvetica" pitchFamily="2" charset="0"/>
              <a:cs typeface="Gill Sans" panose="020B0502020104020203" pitchFamily="34" charset="-79"/>
            </a:endParaRPr>
          </a:p>
        </p:txBody>
      </p:sp>
      <p:grpSp>
        <p:nvGrpSpPr>
          <p:cNvPr id="23" name="Group 22">
            <a:extLst>
              <a:ext uri="{FF2B5EF4-FFF2-40B4-BE49-F238E27FC236}">
                <a16:creationId xmlns:a16="http://schemas.microsoft.com/office/drawing/2014/main" id="{772681A0-FE17-6E40-90A2-82CE8B1B0EC9}"/>
              </a:ext>
            </a:extLst>
          </p:cNvPr>
          <p:cNvGrpSpPr/>
          <p:nvPr/>
        </p:nvGrpSpPr>
        <p:grpSpPr>
          <a:xfrm>
            <a:off x="103833" y="1366105"/>
            <a:ext cx="3165425" cy="1265802"/>
            <a:chOff x="1384547" y="2315975"/>
            <a:chExt cx="6247452" cy="2680868"/>
          </a:xfrm>
        </p:grpSpPr>
        <p:sp>
          <p:nvSpPr>
            <p:cNvPr id="25" name="Rectangle 24">
              <a:extLst>
                <a:ext uri="{FF2B5EF4-FFF2-40B4-BE49-F238E27FC236}">
                  <a16:creationId xmlns:a16="http://schemas.microsoft.com/office/drawing/2014/main" id="{D325FEFC-F8BE-A642-A23E-42DD9E67B618}"/>
                </a:ext>
              </a:extLst>
            </p:cNvPr>
            <p:cNvSpPr/>
            <p:nvPr/>
          </p:nvSpPr>
          <p:spPr>
            <a:xfrm>
              <a:off x="3333403" y="2896988"/>
              <a:ext cx="2735334" cy="2099855"/>
            </a:xfrm>
            <a:prstGeom prst="rect">
              <a:avLst/>
            </a:prstGeom>
            <a:gradFill flip="none" rotWithShape="1">
              <a:gsLst>
                <a:gs pos="0">
                  <a:srgbClr val="00B050">
                    <a:shade val="30000"/>
                    <a:satMod val="115000"/>
                  </a:srgbClr>
                </a:gs>
                <a:gs pos="50000">
                  <a:srgbClr val="00B050">
                    <a:shade val="67500"/>
                    <a:satMod val="115000"/>
                  </a:srgbClr>
                </a:gs>
                <a:gs pos="100000">
                  <a:srgbClr val="C00000"/>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Helvetica" pitchFamily="2" charset="0"/>
                </a:rPr>
                <a:t>Madagascar</a:t>
              </a:r>
              <a:endParaRPr lang="en-US" sz="1500" dirty="0">
                <a:latin typeface="Helvetica" pitchFamily="2" charset="0"/>
              </a:endParaRPr>
            </a:p>
            <a:p>
              <a:pPr algn="ctr"/>
              <a:r>
                <a:rPr lang="en-US" sz="1500" dirty="0">
                  <a:latin typeface="Helvetica" pitchFamily="2" charset="0"/>
                </a:rPr>
                <a:t>(N)</a:t>
              </a:r>
            </a:p>
          </p:txBody>
        </p:sp>
        <p:cxnSp>
          <p:nvCxnSpPr>
            <p:cNvPr id="26" name="Curved Connector 25">
              <a:extLst>
                <a:ext uri="{FF2B5EF4-FFF2-40B4-BE49-F238E27FC236}">
                  <a16:creationId xmlns:a16="http://schemas.microsoft.com/office/drawing/2014/main" id="{62F9CFF3-A591-5942-A797-85DCF48078C1}"/>
                </a:ext>
              </a:extLst>
            </p:cNvPr>
            <p:cNvCxnSpPr>
              <a:cxnSpLocks/>
            </p:cNvCxnSpPr>
            <p:nvPr/>
          </p:nvCxnSpPr>
          <p:spPr>
            <a:xfrm rot="16200000" flipH="1" flipV="1">
              <a:off x="3344608" y="2852529"/>
              <a:ext cx="1049928" cy="1238597"/>
            </a:xfrm>
            <a:prstGeom prst="curvedConnector4">
              <a:avLst>
                <a:gd name="adj1" fmla="val -42358"/>
                <a:gd name="adj2" fmla="val 13322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0163BC6-C245-0D40-B767-608670FFAD48}"/>
                </a:ext>
              </a:extLst>
            </p:cNvPr>
            <p:cNvSpPr/>
            <p:nvPr/>
          </p:nvSpPr>
          <p:spPr>
            <a:xfrm>
              <a:off x="1384547" y="2315975"/>
              <a:ext cx="1510623" cy="548952"/>
            </a:xfrm>
            <a:prstGeom prst="rect">
              <a:avLst/>
            </a:prstGeom>
          </p:spPr>
          <p:txBody>
            <a:bodyPr wrap="none">
              <a:spAutoFit/>
            </a:bodyPr>
            <a:lstStyle/>
            <a:p>
              <a:pPr algn="ctr"/>
              <a:r>
                <a:rPr lang="en-US" sz="1600" b="1" dirty="0">
                  <a:effectLst/>
                  <a:latin typeface="Helvetica" pitchFamily="2" charset="0"/>
                </a:rPr>
                <a:t>births</a:t>
              </a:r>
              <a:endParaRPr lang="en-US" sz="1600" dirty="0">
                <a:effectLst/>
                <a:latin typeface="Helvetica" pitchFamily="2" charset="0"/>
              </a:endParaRPr>
            </a:p>
          </p:txBody>
        </p:sp>
        <p:cxnSp>
          <p:nvCxnSpPr>
            <p:cNvPr id="28" name="Curved Connector 27">
              <a:extLst>
                <a:ext uri="{FF2B5EF4-FFF2-40B4-BE49-F238E27FC236}">
                  <a16:creationId xmlns:a16="http://schemas.microsoft.com/office/drawing/2014/main" id="{3901E748-66A0-D246-81AC-DFA8C97A3F37}"/>
                </a:ext>
              </a:extLst>
            </p:cNvPr>
            <p:cNvCxnSpPr>
              <a:cxnSpLocks/>
            </p:cNvCxnSpPr>
            <p:nvPr/>
          </p:nvCxnSpPr>
          <p:spPr>
            <a:xfrm>
              <a:off x="6298425" y="3946916"/>
              <a:ext cx="614694" cy="26898"/>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77F2452-BC62-AB4C-B42C-5D0ECE0A7040}"/>
                </a:ext>
              </a:extLst>
            </p:cNvPr>
            <p:cNvSpPr/>
            <p:nvPr/>
          </p:nvSpPr>
          <p:spPr>
            <a:xfrm>
              <a:off x="5941845" y="3195907"/>
              <a:ext cx="1690154" cy="548952"/>
            </a:xfrm>
            <a:prstGeom prst="rect">
              <a:avLst/>
            </a:prstGeom>
          </p:spPr>
          <p:txBody>
            <a:bodyPr wrap="none">
              <a:spAutoFit/>
            </a:bodyPr>
            <a:lstStyle/>
            <a:p>
              <a:pPr algn="ctr"/>
              <a:r>
                <a:rPr lang="en-US" sz="1600" b="1" dirty="0">
                  <a:effectLst/>
                  <a:latin typeface="Helvetica" pitchFamily="2" charset="0"/>
                </a:rPr>
                <a:t>deaths</a:t>
              </a:r>
              <a:endParaRPr lang="en-US" sz="1600" dirty="0">
                <a:effectLst/>
                <a:latin typeface="Helvetica" pitchFamily="2" charset="0"/>
              </a:endParaRPr>
            </a:p>
          </p:txBody>
        </p:sp>
      </p:grpSp>
      <p:pic>
        <p:nvPicPr>
          <p:cNvPr id="31" name="Picture 30">
            <a:extLst>
              <a:ext uri="{FF2B5EF4-FFF2-40B4-BE49-F238E27FC236}">
                <a16:creationId xmlns:a16="http://schemas.microsoft.com/office/drawing/2014/main" id="{99310B19-B5F0-C349-A455-7A3A3B16EAA1}"/>
              </a:ext>
            </a:extLst>
          </p:cNvPr>
          <p:cNvPicPr>
            <a:picLocks noChangeAspect="1"/>
          </p:cNvPicPr>
          <p:nvPr/>
        </p:nvPicPr>
        <p:blipFill>
          <a:blip r:embed="rId3"/>
          <a:stretch>
            <a:fillRect/>
          </a:stretch>
        </p:blipFill>
        <p:spPr>
          <a:xfrm>
            <a:off x="651759" y="2929800"/>
            <a:ext cx="2049911" cy="3169418"/>
          </a:xfrm>
          <a:prstGeom prst="rect">
            <a:avLst/>
          </a:prstGeom>
        </p:spPr>
      </p:pic>
      <p:sp>
        <p:nvSpPr>
          <p:cNvPr id="32" name="Rectangle 31">
            <a:extLst>
              <a:ext uri="{FF2B5EF4-FFF2-40B4-BE49-F238E27FC236}">
                <a16:creationId xmlns:a16="http://schemas.microsoft.com/office/drawing/2014/main" id="{12C9B2D2-2BDA-8D48-8612-83FC780329B1}"/>
              </a:ext>
            </a:extLst>
          </p:cNvPr>
          <p:cNvSpPr/>
          <p:nvPr/>
        </p:nvSpPr>
        <p:spPr>
          <a:xfrm>
            <a:off x="1431171" y="5986193"/>
            <a:ext cx="601447"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time</a:t>
            </a:r>
          </a:p>
        </p:txBody>
      </p:sp>
      <p:sp>
        <p:nvSpPr>
          <p:cNvPr id="33" name="Rectangle 32">
            <a:extLst>
              <a:ext uri="{FF2B5EF4-FFF2-40B4-BE49-F238E27FC236}">
                <a16:creationId xmlns:a16="http://schemas.microsoft.com/office/drawing/2014/main" id="{EBD74DBA-25A1-B242-BA09-42002246EED8}"/>
              </a:ext>
            </a:extLst>
          </p:cNvPr>
          <p:cNvSpPr/>
          <p:nvPr/>
        </p:nvSpPr>
        <p:spPr>
          <a:xfrm rot="16200000">
            <a:off x="-413508" y="4281617"/>
            <a:ext cx="1915076" cy="369332"/>
          </a:xfrm>
          <a:prstGeom prst="rect">
            <a:avLst/>
          </a:prstGeom>
        </p:spPr>
        <p:txBody>
          <a:bodyPr wrap="none">
            <a:spAutoFit/>
          </a:bodyPr>
          <a:lstStyle/>
          <a:p>
            <a:pPr algn="ctr"/>
            <a:r>
              <a:rPr lang="en-US" dirty="0">
                <a:solidFill>
                  <a:srgbClr val="000000"/>
                </a:solidFill>
                <a:effectLst/>
                <a:latin typeface="Gill Sans" panose="020B0502020104020203" pitchFamily="34" charset="-79"/>
                <a:cs typeface="Gill Sans" panose="020B0502020104020203" pitchFamily="34" charset="-79"/>
              </a:rPr>
              <a:t>population size, </a:t>
            </a:r>
            <a:r>
              <a:rPr lang="en-US" dirty="0" err="1">
                <a:solidFill>
                  <a:srgbClr val="000000"/>
                </a:solidFill>
                <a:effectLst/>
                <a:latin typeface="Gill Sans" panose="020B0502020104020203" pitchFamily="34" charset="-79"/>
                <a:cs typeface="Gill Sans" panose="020B0502020104020203" pitchFamily="34" charset="-79"/>
              </a:rPr>
              <a:t>N</a:t>
            </a:r>
            <a:r>
              <a:rPr lang="en-US" baseline="-25000" dirty="0" err="1">
                <a:solidFill>
                  <a:srgbClr val="000000"/>
                </a:solidFill>
                <a:effectLst/>
                <a:latin typeface="Gill Sans" panose="020B0502020104020203" pitchFamily="34" charset="-79"/>
                <a:cs typeface="Gill Sans" panose="020B0502020104020203" pitchFamily="34" charset="-79"/>
              </a:rPr>
              <a:t>t</a:t>
            </a:r>
            <a:endParaRPr lang="en-US" dirty="0">
              <a:solidFill>
                <a:srgbClr val="000000"/>
              </a:solidFill>
              <a:effectLst/>
              <a:latin typeface="Gill Sans" panose="020B0502020104020203" pitchFamily="34" charset="-79"/>
              <a:cs typeface="Gill Sans" panose="020B0502020104020203" pitchFamily="34" charset="-79"/>
            </a:endParaRPr>
          </a:p>
        </p:txBody>
      </p:sp>
      <p:sp>
        <p:nvSpPr>
          <p:cNvPr id="34" name="Oval 33">
            <a:extLst>
              <a:ext uri="{FF2B5EF4-FFF2-40B4-BE49-F238E27FC236}">
                <a16:creationId xmlns:a16="http://schemas.microsoft.com/office/drawing/2014/main" id="{99CB8EBE-DEB9-7B4A-9519-E477F1505044}"/>
              </a:ext>
            </a:extLst>
          </p:cNvPr>
          <p:cNvSpPr/>
          <p:nvPr/>
        </p:nvSpPr>
        <p:spPr>
          <a:xfrm>
            <a:off x="1617556" y="5314369"/>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2D6CB07-A644-474C-8A3B-5C4E85EE9157}"/>
              </a:ext>
            </a:extLst>
          </p:cNvPr>
          <p:cNvSpPr/>
          <p:nvPr/>
        </p:nvSpPr>
        <p:spPr>
          <a:xfrm>
            <a:off x="1156424" y="5576221"/>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5EC5BA2-BED3-814F-8ED4-BC2E41E663A0}"/>
              </a:ext>
            </a:extLst>
          </p:cNvPr>
          <p:cNvSpPr/>
          <p:nvPr/>
        </p:nvSpPr>
        <p:spPr>
          <a:xfrm>
            <a:off x="2069210" y="5017888"/>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05446B-2BB9-E442-B8FC-067F7F2546B2}"/>
              </a:ext>
            </a:extLst>
          </p:cNvPr>
          <p:cNvSpPr/>
          <p:nvPr/>
        </p:nvSpPr>
        <p:spPr>
          <a:xfrm>
            <a:off x="2421110" y="4771276"/>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F757E8A-654B-7A40-A651-63833C60B0C6}"/>
              </a:ext>
            </a:extLst>
          </p:cNvPr>
          <p:cNvSpPr/>
          <p:nvPr/>
        </p:nvSpPr>
        <p:spPr>
          <a:xfrm>
            <a:off x="3040582" y="2965595"/>
            <a:ext cx="228676" cy="21890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100FE-EB99-BA4A-9D6F-E60E53A735F9}"/>
              </a:ext>
            </a:extLst>
          </p:cNvPr>
          <p:cNvSpPr/>
          <p:nvPr/>
        </p:nvSpPr>
        <p:spPr>
          <a:xfrm>
            <a:off x="3329171" y="2905770"/>
            <a:ext cx="606256" cy="338554"/>
          </a:xfrm>
          <a:prstGeom prst="rect">
            <a:avLst/>
          </a:prstGeom>
        </p:spPr>
        <p:txBody>
          <a:bodyPr wrap="none">
            <a:spAutoFit/>
          </a:bodyPr>
          <a:lstStyle/>
          <a:p>
            <a:pPr algn="ctr"/>
            <a:r>
              <a:rPr lang="en-US" sz="1600" dirty="0">
                <a:effectLst/>
                <a:latin typeface="Helvetica" pitchFamily="2" charset="0"/>
              </a:rPr>
              <a:t>data</a:t>
            </a:r>
          </a:p>
        </p:txBody>
      </p:sp>
      <p:cxnSp>
        <p:nvCxnSpPr>
          <p:cNvPr id="5" name="Straight Connector 4">
            <a:extLst>
              <a:ext uri="{FF2B5EF4-FFF2-40B4-BE49-F238E27FC236}">
                <a16:creationId xmlns:a16="http://schemas.microsoft.com/office/drawing/2014/main" id="{E69E0658-2F4B-D240-87D3-B04F9F487C89}"/>
              </a:ext>
            </a:extLst>
          </p:cNvPr>
          <p:cNvCxnSpPr/>
          <p:nvPr/>
        </p:nvCxnSpPr>
        <p:spPr>
          <a:xfrm>
            <a:off x="3040582" y="3429000"/>
            <a:ext cx="288589"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03D4B44-D782-6F48-8819-8575C2E0B4D0}"/>
              </a:ext>
            </a:extLst>
          </p:cNvPr>
          <p:cNvSpPr/>
          <p:nvPr/>
        </p:nvSpPr>
        <p:spPr>
          <a:xfrm>
            <a:off x="3329171" y="3259723"/>
            <a:ext cx="742511" cy="338554"/>
          </a:xfrm>
          <a:prstGeom prst="rect">
            <a:avLst/>
          </a:prstGeom>
        </p:spPr>
        <p:txBody>
          <a:bodyPr wrap="none">
            <a:spAutoFit/>
          </a:bodyPr>
          <a:lstStyle/>
          <a:p>
            <a:pPr algn="ctr"/>
            <a:r>
              <a:rPr lang="en-US" sz="1600" dirty="0">
                <a:effectLst/>
                <a:latin typeface="Helvetica" pitchFamily="2" charset="0"/>
              </a:rPr>
              <a:t>model</a:t>
            </a:r>
          </a:p>
        </p:txBody>
      </p:sp>
      <p:sp>
        <p:nvSpPr>
          <p:cNvPr id="42" name="Rectangle 41">
            <a:extLst>
              <a:ext uri="{FF2B5EF4-FFF2-40B4-BE49-F238E27FC236}">
                <a16:creationId xmlns:a16="http://schemas.microsoft.com/office/drawing/2014/main" id="{AC5E7341-72CB-FC48-A882-0E12C0F32D78}"/>
              </a:ext>
            </a:extLst>
          </p:cNvPr>
          <p:cNvSpPr/>
          <p:nvPr/>
        </p:nvSpPr>
        <p:spPr>
          <a:xfrm>
            <a:off x="4699183" y="2782669"/>
            <a:ext cx="3712315" cy="3108543"/>
          </a:xfrm>
          <a:prstGeom prst="rect">
            <a:avLst/>
          </a:prstGeom>
          <a:ln>
            <a:noFill/>
          </a:ln>
        </p:spPr>
        <p:txBody>
          <a:bodyPr wrap="square">
            <a:spAutoFit/>
          </a:bodyPr>
          <a:lstStyle/>
          <a:p>
            <a:pPr algn="ctr"/>
            <a:r>
              <a:rPr lang="en-US" sz="2800" dirty="0">
                <a:solidFill>
                  <a:srgbClr val="000000"/>
                </a:solidFill>
                <a:effectLst/>
                <a:latin typeface="Helvetica" pitchFamily="2" charset="0"/>
              </a:rPr>
              <a:t>We need population structure!</a:t>
            </a:r>
          </a:p>
          <a:p>
            <a:pPr algn="ctr"/>
            <a:endParaRPr lang="en-US" sz="2800" dirty="0">
              <a:solidFill>
                <a:srgbClr val="000000"/>
              </a:solidFill>
              <a:latin typeface="Helvetica" pitchFamily="2" charset="0"/>
            </a:endParaRPr>
          </a:p>
          <a:p>
            <a:pPr algn="ctr"/>
            <a:endParaRPr lang="en-US" sz="2800" dirty="0">
              <a:solidFill>
                <a:srgbClr val="000000"/>
              </a:solidFill>
              <a:effectLst/>
              <a:latin typeface="Helvetica" pitchFamily="2" charset="0"/>
            </a:endParaRPr>
          </a:p>
          <a:p>
            <a:pPr algn="ctr"/>
            <a:r>
              <a:rPr lang="en-US" sz="2800" dirty="0">
                <a:solidFill>
                  <a:srgbClr val="000000"/>
                </a:solidFill>
                <a:latin typeface="Helvetica" pitchFamily="2" charset="0"/>
              </a:rPr>
              <a:t>That means distinguishing babies from adults.</a:t>
            </a:r>
            <a:endParaRPr lang="en-US" sz="2800" dirty="0">
              <a:solidFill>
                <a:srgbClr val="000000"/>
              </a:solidFill>
              <a:effectLst/>
              <a:latin typeface="Helvetica" pitchFamily="2" charset="0"/>
            </a:endParaRPr>
          </a:p>
        </p:txBody>
      </p:sp>
      <p:sp>
        <p:nvSpPr>
          <p:cNvPr id="43" name="Rectangle 42">
            <a:extLst>
              <a:ext uri="{FF2B5EF4-FFF2-40B4-BE49-F238E27FC236}">
                <a16:creationId xmlns:a16="http://schemas.microsoft.com/office/drawing/2014/main" id="{9AD8579A-0DB8-514D-8400-6B288FCCC5A1}"/>
              </a:ext>
            </a:extLst>
          </p:cNvPr>
          <p:cNvSpPr/>
          <p:nvPr/>
        </p:nvSpPr>
        <p:spPr>
          <a:xfrm>
            <a:off x="66500" y="104735"/>
            <a:ext cx="3225338" cy="954107"/>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basic </a:t>
            </a:r>
            <a:endParaRPr lang="en-US" sz="2800" dirty="0">
              <a:solidFill>
                <a:srgbClr val="000000"/>
              </a:solidFill>
              <a:effectLst/>
              <a:latin typeface="Helvetica" pitchFamily="2" charset="0"/>
            </a:endParaRPr>
          </a:p>
          <a:p>
            <a:r>
              <a:rPr lang="en-US" sz="2800" b="1" dirty="0">
                <a:solidFill>
                  <a:srgbClr val="000000"/>
                </a:solidFill>
                <a:effectLst/>
                <a:latin typeface="Helvetica" pitchFamily="2" charset="0"/>
              </a:rPr>
              <a:t>population model</a:t>
            </a:r>
            <a:endParaRPr lang="en-US" sz="2800" dirty="0">
              <a:solidFill>
                <a:srgbClr val="000000"/>
              </a:solidFill>
              <a:effectLst/>
              <a:latin typeface="Helvetica" pitchFamily="2" charset="0"/>
            </a:endParaRPr>
          </a:p>
        </p:txBody>
      </p:sp>
    </p:spTree>
    <p:extLst>
      <p:ext uri="{BB962C8B-B14F-4D97-AF65-F5344CB8AC3E}">
        <p14:creationId xmlns:p14="http://schemas.microsoft.com/office/powerpoint/2010/main" val="568696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4974482" cy="994172"/>
          </a:xfrm>
        </p:spPr>
        <p:txBody>
          <a:bodyPr>
            <a:normAutofit fontScale="90000"/>
          </a:bodyPr>
          <a:lstStyle/>
          <a:p>
            <a:r>
              <a:rPr lang="en-US" dirty="0"/>
              <a:t>Modeling demographic complexity</a:t>
            </a:r>
          </a:p>
        </p:txBody>
      </p:sp>
    </p:spTree>
    <p:extLst>
      <p:ext uri="{BB962C8B-B14F-4D97-AF65-F5344CB8AC3E}">
        <p14:creationId xmlns:p14="http://schemas.microsoft.com/office/powerpoint/2010/main" val="957282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599089" y="520262"/>
            <a:ext cx="7840373" cy="1325563"/>
          </a:xfrm>
        </p:spPr>
        <p:txBody>
          <a:bodyPr>
            <a:normAutofit/>
          </a:bodyPr>
          <a:lstStyle/>
          <a:p>
            <a:pPr algn="ctr"/>
            <a:r>
              <a:rPr lang="en-US" sz="3200" dirty="0">
                <a:latin typeface="Helvetica" pitchFamily="2" charset="0"/>
              </a:rPr>
              <a:t>Compartmental</a:t>
            </a:r>
            <a:r>
              <a:rPr lang="en-US" sz="3200" b="1" dirty="0"/>
              <a:t>/Mechanistic/Mathematical/Dynamical Models</a:t>
            </a:r>
            <a:endParaRPr lang="en-US" sz="3200" dirty="0"/>
          </a:p>
        </p:txBody>
      </p:sp>
    </p:spTree>
    <p:extLst>
      <p:ext uri="{BB962C8B-B14F-4D97-AF65-F5344CB8AC3E}">
        <p14:creationId xmlns:p14="http://schemas.microsoft.com/office/powerpoint/2010/main" val="34167919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4974482" cy="994172"/>
          </a:xfrm>
        </p:spPr>
        <p:txBody>
          <a:bodyPr>
            <a:normAutofit fontScale="90000"/>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5252889" y="947705"/>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dirty="0">
                <a:latin typeface="Helvetica Light" panose="020B0403020202020204" pitchFamily="34" charset="0"/>
              </a:rPr>
              <a:t>3. Compartments and transition rates are </a:t>
            </a:r>
          </a:p>
          <a:p>
            <a:pPr algn="ctr"/>
            <a:r>
              <a:rPr lang="en-US" sz="1350" dirty="0">
                <a:latin typeface="Helvetica Light" panose="020B0403020202020204" pitchFamily="34" charset="0"/>
              </a:rPr>
              <a:t>determined by biological systems</a:t>
            </a:r>
          </a:p>
          <a:p>
            <a:pPr algn="ctr"/>
            <a:r>
              <a:rPr lang="en-US" sz="1350" dirty="0">
                <a:latin typeface="Helvetica Light" panose="020B0403020202020204" pitchFamily="34" charset="0"/>
              </a:rPr>
              <a:t>4. Rates of transferring between compartments </a:t>
            </a:r>
          </a:p>
          <a:p>
            <a:pPr algn="ctr"/>
            <a:r>
              <a:rPr lang="en-US" sz="1350" dirty="0">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1908525" y="2732208"/>
            <a:ext cx="787446" cy="928948"/>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743251" y="2471199"/>
            <a:ext cx="772969" cy="346249"/>
          </a:xfrm>
          <a:prstGeom prst="rect">
            <a:avLst/>
          </a:prstGeom>
        </p:spPr>
        <p:txBody>
          <a:bodyPr wrap="none">
            <a:spAutoFit/>
          </a:bodyPr>
          <a:lstStyle/>
          <a:p>
            <a:pPr algn="ctr"/>
            <a:r>
              <a:rPr lang="en-US" sz="1650" b="1" dirty="0">
                <a:latin typeface="Helvetica" pitchFamily="2" charset="0"/>
              </a:rPr>
              <a:t>births</a:t>
            </a:r>
            <a:endParaRPr lang="en-US" sz="1650" dirty="0">
              <a:latin typeface="Helvetica" pitchFamily="2" charset="0"/>
            </a:endParaRPr>
          </a:p>
        </p:txBody>
      </p:sp>
      <p:sp>
        <p:nvSpPr>
          <p:cNvPr id="16" name="Rectangle 15">
            <a:extLst>
              <a:ext uri="{FF2B5EF4-FFF2-40B4-BE49-F238E27FC236}">
                <a16:creationId xmlns:a16="http://schemas.microsoft.com/office/drawing/2014/main" id="{362FB7F4-283B-2AFF-78ED-2E24FF286FC7}"/>
              </a:ext>
            </a:extLst>
          </p:cNvPr>
          <p:cNvSpPr/>
          <p:nvPr/>
        </p:nvSpPr>
        <p:spPr>
          <a:xfrm>
            <a:off x="1837775" y="2815277"/>
            <a:ext cx="1950351" cy="176942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3776177" y="4006680"/>
            <a:ext cx="654628"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3754495" y="3602723"/>
            <a:ext cx="865943" cy="346249"/>
          </a:xfrm>
          <a:prstGeom prst="rect">
            <a:avLst/>
          </a:prstGeom>
        </p:spPr>
        <p:txBody>
          <a:bodyPr wrap="none">
            <a:spAutoFit/>
          </a:bodyPr>
          <a:lstStyle/>
          <a:p>
            <a:pPr algn="ctr"/>
            <a:r>
              <a:rPr lang="en-US" sz="1650" b="1" dirty="0">
                <a:latin typeface="Helvetica" pitchFamily="2" charset="0"/>
              </a:rPr>
              <a:t>deaths</a:t>
            </a:r>
            <a:endParaRPr lang="en-US" sz="1650" dirty="0">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5355875" y="2654588"/>
            <a:ext cx="2042809" cy="2029255"/>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 name="Rectangle 3">
            <a:extLst>
              <a:ext uri="{FF2B5EF4-FFF2-40B4-BE49-F238E27FC236}">
                <a16:creationId xmlns:a16="http://schemas.microsoft.com/office/drawing/2014/main" id="{4F7837A1-4B5A-87C6-12C6-B74FB0E880E5}"/>
              </a:ext>
            </a:extLst>
          </p:cNvPr>
          <p:cNvSpPr/>
          <p:nvPr/>
        </p:nvSpPr>
        <p:spPr>
          <a:xfrm>
            <a:off x="143227" y="5080178"/>
            <a:ext cx="2419004" cy="738664"/>
          </a:xfrm>
          <a:prstGeom prst="rect">
            <a:avLst/>
          </a:prstGeom>
          <a:ln>
            <a:solidFill>
              <a:schemeClr val="tx1"/>
            </a:solidFill>
          </a:ln>
        </p:spPr>
        <p:txBody>
          <a:bodyPr wrap="square">
            <a:spAutoFit/>
          </a:bodyPr>
          <a:lstStyle/>
          <a:p>
            <a:r>
              <a:rPr lang="en-US" sz="2100" b="1" dirty="0">
                <a:solidFill>
                  <a:srgbClr val="000000"/>
                </a:solidFill>
                <a:latin typeface="Helvetica" pitchFamily="2" charset="0"/>
              </a:rPr>
              <a:t>The simplest</a:t>
            </a:r>
            <a:endParaRPr lang="en-US" sz="2100" dirty="0">
              <a:solidFill>
                <a:srgbClr val="000000"/>
              </a:solidFill>
              <a:latin typeface="Helvetica" pitchFamily="2" charset="0"/>
            </a:endParaRPr>
          </a:p>
          <a:p>
            <a:r>
              <a:rPr lang="en-US" sz="2100" b="1" dirty="0">
                <a:solidFill>
                  <a:srgbClr val="000000"/>
                </a:solidFill>
                <a:latin typeface="Helvetica" pitchFamily="2" charset="0"/>
              </a:rPr>
              <a:t>population model</a:t>
            </a:r>
            <a:endParaRPr lang="en-US" sz="2100" dirty="0">
              <a:solidFill>
                <a:srgbClr val="000000"/>
              </a:solidFill>
              <a:latin typeface="Helvetica" pitchFamily="2" charset="0"/>
            </a:endParaRPr>
          </a:p>
        </p:txBody>
      </p:sp>
    </p:spTree>
    <p:extLst>
      <p:ext uri="{BB962C8B-B14F-4D97-AF65-F5344CB8AC3E}">
        <p14:creationId xmlns:p14="http://schemas.microsoft.com/office/powerpoint/2010/main" val="53716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4974482" cy="994172"/>
          </a:xfrm>
        </p:spPr>
        <p:txBody>
          <a:bodyPr>
            <a:normAutofit fontScale="90000"/>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5252889" y="947705"/>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dirty="0">
                <a:latin typeface="Helvetica Light" panose="020B0403020202020204" pitchFamily="34" charset="0"/>
              </a:rPr>
              <a:t>3. Compartments and transition rates are </a:t>
            </a:r>
          </a:p>
          <a:p>
            <a:pPr algn="ctr"/>
            <a:r>
              <a:rPr lang="en-US" sz="1350" dirty="0">
                <a:latin typeface="Helvetica Light" panose="020B0403020202020204" pitchFamily="34" charset="0"/>
              </a:rPr>
              <a:t>determined by biological systems</a:t>
            </a:r>
          </a:p>
          <a:p>
            <a:pPr algn="ctr"/>
            <a:r>
              <a:rPr lang="en-US" sz="1350" dirty="0">
                <a:latin typeface="Helvetica Light" panose="020B0403020202020204" pitchFamily="34" charset="0"/>
              </a:rPr>
              <a:t>4. Rates of transferring between compartments </a:t>
            </a:r>
          </a:p>
          <a:p>
            <a:pPr algn="ctr"/>
            <a:r>
              <a:rPr lang="en-US" sz="1350" dirty="0">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1908525" y="2732208"/>
            <a:ext cx="787446" cy="928948"/>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743251" y="2471199"/>
            <a:ext cx="772969" cy="346249"/>
          </a:xfrm>
          <a:prstGeom prst="rect">
            <a:avLst/>
          </a:prstGeom>
        </p:spPr>
        <p:txBody>
          <a:bodyPr wrap="none">
            <a:spAutoFit/>
          </a:bodyPr>
          <a:lstStyle/>
          <a:p>
            <a:pPr algn="ctr"/>
            <a:r>
              <a:rPr lang="en-US" sz="1650" b="1" dirty="0">
                <a:latin typeface="Helvetica" pitchFamily="2" charset="0"/>
              </a:rPr>
              <a:t>births</a:t>
            </a:r>
            <a:endParaRPr lang="en-US" sz="1650" dirty="0">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3776177" y="4006680"/>
            <a:ext cx="654628"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3754495" y="3602723"/>
            <a:ext cx="865943" cy="346249"/>
          </a:xfrm>
          <a:prstGeom prst="rect">
            <a:avLst/>
          </a:prstGeom>
        </p:spPr>
        <p:txBody>
          <a:bodyPr wrap="none">
            <a:spAutoFit/>
          </a:bodyPr>
          <a:lstStyle/>
          <a:p>
            <a:pPr algn="ctr"/>
            <a:r>
              <a:rPr lang="en-US" sz="1650" b="1" dirty="0">
                <a:latin typeface="Helvetica" pitchFamily="2" charset="0"/>
              </a:rPr>
              <a:t>deaths</a:t>
            </a:r>
            <a:endParaRPr lang="en-US" sz="1650" dirty="0">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5355875" y="2654588"/>
            <a:ext cx="2042809" cy="2029255"/>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 name="Rectangle 2">
            <a:extLst>
              <a:ext uri="{FF2B5EF4-FFF2-40B4-BE49-F238E27FC236}">
                <a16:creationId xmlns:a16="http://schemas.microsoft.com/office/drawing/2014/main" id="{31E18BCC-35B2-6B9F-9091-E3145074C587}"/>
              </a:ext>
            </a:extLst>
          </p:cNvPr>
          <p:cNvSpPr/>
          <p:nvPr/>
        </p:nvSpPr>
        <p:spPr>
          <a:xfrm>
            <a:off x="1007270" y="4728150"/>
            <a:ext cx="3518912" cy="346249"/>
          </a:xfrm>
          <a:prstGeom prst="rect">
            <a:avLst/>
          </a:prstGeom>
        </p:spPr>
        <p:txBody>
          <a:bodyPr wrap="none">
            <a:spAutoFit/>
          </a:bodyPr>
          <a:lstStyle/>
          <a:p>
            <a:pPr algn="ctr"/>
            <a:r>
              <a:rPr lang="en-US" sz="1650" b="1" dirty="0">
                <a:solidFill>
                  <a:srgbClr val="0365C0"/>
                </a:solidFill>
                <a:latin typeface="Helvetica" pitchFamily="2" charset="0"/>
              </a:rPr>
              <a:t>What is wrong about this model?</a:t>
            </a:r>
            <a:endParaRPr lang="en-US" sz="1650" dirty="0">
              <a:solidFill>
                <a:srgbClr val="0365C0"/>
              </a:solidFill>
              <a:latin typeface="Helvetica" pitchFamily="2" charset="0"/>
            </a:endParaRPr>
          </a:p>
        </p:txBody>
      </p:sp>
      <p:sp>
        <p:nvSpPr>
          <p:cNvPr id="4" name="Rectangle 3">
            <a:extLst>
              <a:ext uri="{FF2B5EF4-FFF2-40B4-BE49-F238E27FC236}">
                <a16:creationId xmlns:a16="http://schemas.microsoft.com/office/drawing/2014/main" id="{907566C9-ECB8-07B6-D159-C3EE08C50E88}"/>
              </a:ext>
            </a:extLst>
          </p:cNvPr>
          <p:cNvSpPr/>
          <p:nvPr/>
        </p:nvSpPr>
        <p:spPr>
          <a:xfrm>
            <a:off x="1837775" y="2815277"/>
            <a:ext cx="1950351" cy="176942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spTree>
    <p:extLst>
      <p:ext uri="{BB962C8B-B14F-4D97-AF65-F5344CB8AC3E}">
        <p14:creationId xmlns:p14="http://schemas.microsoft.com/office/powerpoint/2010/main" val="10964047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4974482" cy="994172"/>
          </a:xfrm>
        </p:spPr>
        <p:txBody>
          <a:bodyPr>
            <a:normAutofit fontScale="90000"/>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5252889" y="947705"/>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a:t>
            </a:r>
            <a:r>
              <a:rPr lang="en-US" sz="1350" b="1" dirty="0">
                <a:solidFill>
                  <a:srgbClr val="FF0000"/>
                </a:solidFill>
                <a:latin typeface="Helvetica Light" panose="020B0403020202020204" pitchFamily="34" charset="0"/>
              </a:rPr>
              <a:t>Individuals within a compartment are homogenously mixed </a:t>
            </a:r>
          </a:p>
          <a:p>
            <a:pPr algn="ctr"/>
            <a:r>
              <a:rPr lang="en-US" sz="1350" dirty="0">
                <a:latin typeface="Helvetica Light" panose="020B0403020202020204" pitchFamily="34" charset="0"/>
              </a:rPr>
              <a:t>3. Compartments and transition rates are </a:t>
            </a:r>
          </a:p>
          <a:p>
            <a:pPr algn="ctr"/>
            <a:r>
              <a:rPr lang="en-US" sz="1350" dirty="0">
                <a:latin typeface="Helvetica Light" panose="020B0403020202020204" pitchFamily="34" charset="0"/>
              </a:rPr>
              <a:t>determined by biological systems</a:t>
            </a:r>
          </a:p>
          <a:p>
            <a:pPr algn="ctr"/>
            <a:r>
              <a:rPr lang="en-US" sz="1350" dirty="0">
                <a:latin typeface="Helvetica Light" panose="020B0403020202020204" pitchFamily="34" charset="0"/>
              </a:rPr>
              <a:t>4. Rates of transferring between compartments </a:t>
            </a:r>
          </a:p>
          <a:p>
            <a:pPr algn="ctr"/>
            <a:r>
              <a:rPr lang="en-US" sz="1350" dirty="0">
                <a:latin typeface="Helvetica Light" panose="020B0403020202020204" pitchFamily="34" charset="0"/>
              </a:rPr>
              <a:t>are expressed mathematically </a:t>
            </a:r>
          </a:p>
        </p:txBody>
      </p:sp>
      <p:cxnSp>
        <p:nvCxnSpPr>
          <p:cNvPr id="14" name="Curved Connector 13">
            <a:extLst>
              <a:ext uri="{FF2B5EF4-FFF2-40B4-BE49-F238E27FC236}">
                <a16:creationId xmlns:a16="http://schemas.microsoft.com/office/drawing/2014/main" id="{DE67862D-3FD5-63D8-9D4A-585402775B99}"/>
              </a:ext>
            </a:extLst>
          </p:cNvPr>
          <p:cNvCxnSpPr>
            <a:cxnSpLocks/>
          </p:cNvCxnSpPr>
          <p:nvPr/>
        </p:nvCxnSpPr>
        <p:spPr>
          <a:xfrm rot="16200000" flipH="1" flipV="1">
            <a:off x="1908525" y="2732208"/>
            <a:ext cx="787446" cy="928948"/>
          </a:xfrm>
          <a:prstGeom prst="curvedConnector4">
            <a:avLst>
              <a:gd name="adj1" fmla="val -50275"/>
              <a:gd name="adj2" fmla="val 14530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AA74DA-D175-C884-A8D4-9D243A5075C3}"/>
              </a:ext>
            </a:extLst>
          </p:cNvPr>
          <p:cNvSpPr/>
          <p:nvPr/>
        </p:nvSpPr>
        <p:spPr>
          <a:xfrm>
            <a:off x="743251" y="2471199"/>
            <a:ext cx="772969" cy="346249"/>
          </a:xfrm>
          <a:prstGeom prst="rect">
            <a:avLst/>
          </a:prstGeom>
        </p:spPr>
        <p:txBody>
          <a:bodyPr wrap="none">
            <a:spAutoFit/>
          </a:bodyPr>
          <a:lstStyle/>
          <a:p>
            <a:pPr algn="ctr"/>
            <a:r>
              <a:rPr lang="en-US" sz="1650" b="1" dirty="0">
                <a:latin typeface="Helvetica" pitchFamily="2" charset="0"/>
              </a:rPr>
              <a:t>births</a:t>
            </a:r>
            <a:endParaRPr lang="en-US" sz="1650" dirty="0">
              <a:latin typeface="Helvetica" pitchFamily="2" charset="0"/>
            </a:endParaRPr>
          </a:p>
        </p:txBody>
      </p:sp>
      <p:cxnSp>
        <p:nvCxnSpPr>
          <p:cNvPr id="17" name="Curved Connector 16">
            <a:extLst>
              <a:ext uri="{FF2B5EF4-FFF2-40B4-BE49-F238E27FC236}">
                <a16:creationId xmlns:a16="http://schemas.microsoft.com/office/drawing/2014/main" id="{2AC01C2A-D9FF-FA19-FAEF-022AA757317D}"/>
              </a:ext>
            </a:extLst>
          </p:cNvPr>
          <p:cNvCxnSpPr>
            <a:cxnSpLocks/>
          </p:cNvCxnSpPr>
          <p:nvPr/>
        </p:nvCxnSpPr>
        <p:spPr>
          <a:xfrm flipV="1">
            <a:off x="3776177" y="4006680"/>
            <a:ext cx="654628"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DDCC88-0D55-E15B-A4D3-8FB2E070849F}"/>
              </a:ext>
            </a:extLst>
          </p:cNvPr>
          <p:cNvSpPr/>
          <p:nvPr/>
        </p:nvSpPr>
        <p:spPr>
          <a:xfrm>
            <a:off x="3754495" y="3602723"/>
            <a:ext cx="865943" cy="346249"/>
          </a:xfrm>
          <a:prstGeom prst="rect">
            <a:avLst/>
          </a:prstGeom>
        </p:spPr>
        <p:txBody>
          <a:bodyPr wrap="none">
            <a:spAutoFit/>
          </a:bodyPr>
          <a:lstStyle/>
          <a:p>
            <a:pPr algn="ctr"/>
            <a:r>
              <a:rPr lang="en-US" sz="1650" b="1" dirty="0">
                <a:latin typeface="Helvetica" pitchFamily="2" charset="0"/>
              </a:rPr>
              <a:t>deaths</a:t>
            </a:r>
            <a:endParaRPr lang="en-US" sz="1650" dirty="0">
              <a:latin typeface="Helvetica" pitchFamily="2" charset="0"/>
            </a:endParaRP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5355875" y="2654588"/>
            <a:ext cx="2042809" cy="2029255"/>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 name="Rectangle 2">
            <a:extLst>
              <a:ext uri="{FF2B5EF4-FFF2-40B4-BE49-F238E27FC236}">
                <a16:creationId xmlns:a16="http://schemas.microsoft.com/office/drawing/2014/main" id="{31E18BCC-35B2-6B9F-9091-E3145074C587}"/>
              </a:ext>
            </a:extLst>
          </p:cNvPr>
          <p:cNvSpPr/>
          <p:nvPr/>
        </p:nvSpPr>
        <p:spPr>
          <a:xfrm>
            <a:off x="1007270" y="4728150"/>
            <a:ext cx="3518912" cy="346249"/>
          </a:xfrm>
          <a:prstGeom prst="rect">
            <a:avLst/>
          </a:prstGeom>
        </p:spPr>
        <p:txBody>
          <a:bodyPr wrap="none">
            <a:spAutoFit/>
          </a:bodyPr>
          <a:lstStyle/>
          <a:p>
            <a:pPr algn="ctr"/>
            <a:r>
              <a:rPr lang="en-US" sz="1650" b="1" dirty="0">
                <a:solidFill>
                  <a:srgbClr val="0365C0"/>
                </a:solidFill>
                <a:latin typeface="Helvetica" pitchFamily="2" charset="0"/>
              </a:rPr>
              <a:t>What is wrong about this model?</a:t>
            </a:r>
            <a:endParaRPr lang="en-US" sz="1650" dirty="0">
              <a:solidFill>
                <a:srgbClr val="0365C0"/>
              </a:solidFill>
              <a:latin typeface="Helvetica" pitchFamily="2" charset="0"/>
            </a:endParaRPr>
          </a:p>
        </p:txBody>
      </p:sp>
      <p:sp>
        <p:nvSpPr>
          <p:cNvPr id="5" name="Rectangle 4">
            <a:extLst>
              <a:ext uri="{FF2B5EF4-FFF2-40B4-BE49-F238E27FC236}">
                <a16:creationId xmlns:a16="http://schemas.microsoft.com/office/drawing/2014/main" id="{B713AA50-4020-7158-C5A4-F1D2E333A247}"/>
              </a:ext>
            </a:extLst>
          </p:cNvPr>
          <p:cNvSpPr/>
          <p:nvPr/>
        </p:nvSpPr>
        <p:spPr>
          <a:xfrm>
            <a:off x="1837775" y="2815277"/>
            <a:ext cx="1950351" cy="1642413"/>
          </a:xfrm>
          <a:prstGeom prst="rect">
            <a:avLst/>
          </a:prstGeom>
          <a:gradFill flip="none" rotWithShape="1">
            <a:gsLst>
              <a:gs pos="0">
                <a:srgbClr val="66FF66"/>
              </a:gs>
              <a:gs pos="45000">
                <a:srgbClr val="0A190A"/>
              </a:gs>
              <a:gs pos="50000">
                <a:schemeClr val="tx1"/>
              </a:gs>
              <a:gs pos="100000">
                <a:srgbClr val="AA3A33"/>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Madagascar</a:t>
            </a:r>
          </a:p>
          <a:p>
            <a:pPr algn="ctr"/>
            <a:r>
              <a:rPr lang="en-US" sz="2400" dirty="0">
                <a:latin typeface="Helvetica" pitchFamily="2" charset="0"/>
              </a:rPr>
              <a:t>(N)</a:t>
            </a:r>
          </a:p>
        </p:txBody>
      </p:sp>
    </p:spTree>
    <p:extLst>
      <p:ext uri="{BB962C8B-B14F-4D97-AF65-F5344CB8AC3E}">
        <p14:creationId xmlns:p14="http://schemas.microsoft.com/office/powerpoint/2010/main" val="38599522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4974482" cy="994172"/>
          </a:xfrm>
        </p:spPr>
        <p:txBody>
          <a:bodyPr>
            <a:normAutofit fontScale="90000"/>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5252889" y="947705"/>
            <a:ext cx="3983875" cy="1546577"/>
          </a:xfrm>
          <a:prstGeom prst="rect">
            <a:avLst/>
          </a:prstGeom>
        </p:spPr>
        <p:txBody>
          <a:bodyPr wrap="square">
            <a:spAutoFit/>
          </a:bodyPr>
          <a:lstStyle/>
          <a:p>
            <a:pPr algn="ctr"/>
            <a:r>
              <a:rPr lang="en-US" sz="1350" b="1" dirty="0">
                <a:solidFill>
                  <a:srgbClr val="C00000"/>
                </a:solidFill>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dirty="0">
                <a:latin typeface="Helvetica Light" panose="020B0403020202020204" pitchFamily="34" charset="0"/>
              </a:rPr>
              <a:t>3. Compartments and transition rates are </a:t>
            </a:r>
          </a:p>
          <a:p>
            <a:pPr algn="ctr"/>
            <a:r>
              <a:rPr lang="en-US" sz="1350" dirty="0">
                <a:latin typeface="Helvetica Light" panose="020B0403020202020204" pitchFamily="34" charset="0"/>
              </a:rPr>
              <a:t>determined by biological systems</a:t>
            </a:r>
          </a:p>
          <a:p>
            <a:pPr algn="ctr"/>
            <a:r>
              <a:rPr lang="en-US" sz="1350" dirty="0">
                <a:latin typeface="Helvetica Light" panose="020B0403020202020204" pitchFamily="34" charset="0"/>
              </a:rPr>
              <a:t>4. Rates of transferring between compartments </a:t>
            </a:r>
          </a:p>
          <a:p>
            <a:pPr algn="ctr"/>
            <a:r>
              <a:rPr lang="en-US" sz="1350" dirty="0">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5355875" y="2654588"/>
            <a:ext cx="2042809" cy="2029255"/>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 name="Rectangle 3">
            <a:extLst>
              <a:ext uri="{FF2B5EF4-FFF2-40B4-BE49-F238E27FC236}">
                <a16:creationId xmlns:a16="http://schemas.microsoft.com/office/drawing/2014/main" id="{D78A45AE-9FA4-C1D4-C5AD-DB597D813E9A}"/>
              </a:ext>
            </a:extLst>
          </p:cNvPr>
          <p:cNvSpPr/>
          <p:nvPr/>
        </p:nvSpPr>
        <p:spPr>
          <a:xfrm>
            <a:off x="163030" y="5131235"/>
            <a:ext cx="2419004" cy="738664"/>
          </a:xfrm>
          <a:prstGeom prst="rect">
            <a:avLst/>
          </a:prstGeom>
          <a:ln>
            <a:solidFill>
              <a:schemeClr val="tx1"/>
            </a:solidFill>
          </a:ln>
        </p:spPr>
        <p:txBody>
          <a:bodyPr wrap="square">
            <a:spAutoFit/>
          </a:bodyPr>
          <a:lstStyle/>
          <a:p>
            <a:r>
              <a:rPr lang="en-US" sz="2100" b="1" dirty="0">
                <a:solidFill>
                  <a:srgbClr val="000000"/>
                </a:solidFill>
                <a:latin typeface="Helvetica" pitchFamily="2" charset="0"/>
              </a:rPr>
              <a:t>The structured</a:t>
            </a:r>
            <a:endParaRPr lang="en-US" sz="2100" dirty="0">
              <a:solidFill>
                <a:srgbClr val="000000"/>
              </a:solidFill>
              <a:latin typeface="Helvetica" pitchFamily="2" charset="0"/>
            </a:endParaRPr>
          </a:p>
          <a:p>
            <a:r>
              <a:rPr lang="en-US" sz="2100" b="1" dirty="0">
                <a:solidFill>
                  <a:srgbClr val="000000"/>
                </a:solidFill>
                <a:latin typeface="Helvetica" pitchFamily="2" charset="0"/>
              </a:rPr>
              <a:t>population model</a:t>
            </a:r>
            <a:endParaRPr lang="en-US" sz="2100" dirty="0">
              <a:solidFill>
                <a:srgbClr val="000000"/>
              </a:solidFill>
              <a:latin typeface="Helvetica" pitchFamily="2" charset="0"/>
            </a:endParaRPr>
          </a:p>
        </p:txBody>
      </p:sp>
      <p:sp>
        <p:nvSpPr>
          <p:cNvPr id="5" name="Rectangle 4">
            <a:extLst>
              <a:ext uri="{FF2B5EF4-FFF2-40B4-BE49-F238E27FC236}">
                <a16:creationId xmlns:a16="http://schemas.microsoft.com/office/drawing/2014/main" id="{95990668-BEF6-15D0-1AF6-836DDA9738CB}"/>
              </a:ext>
            </a:extLst>
          </p:cNvPr>
          <p:cNvSpPr/>
          <p:nvPr/>
        </p:nvSpPr>
        <p:spPr>
          <a:xfrm>
            <a:off x="1113477" y="3012437"/>
            <a:ext cx="801004" cy="833127"/>
          </a:xfrm>
          <a:prstGeom prst="rect">
            <a:avLst/>
          </a:prstGeom>
          <a:gradFill flip="none" rotWithShape="1">
            <a:gsLst>
              <a:gs pos="0">
                <a:srgbClr val="C00000"/>
              </a:gs>
              <a:gs pos="49000">
                <a:srgbClr val="870C1C"/>
              </a:gs>
              <a:gs pos="100000">
                <a:schemeClr val="tx1"/>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Babies</a:t>
            </a:r>
          </a:p>
        </p:txBody>
      </p:sp>
      <p:sp>
        <p:nvSpPr>
          <p:cNvPr id="6" name="Rectangle 5">
            <a:extLst>
              <a:ext uri="{FF2B5EF4-FFF2-40B4-BE49-F238E27FC236}">
                <a16:creationId xmlns:a16="http://schemas.microsoft.com/office/drawing/2014/main" id="{98EE3270-293F-2A35-21A9-560471FFD32C}"/>
              </a:ext>
            </a:extLst>
          </p:cNvPr>
          <p:cNvSpPr/>
          <p:nvPr/>
        </p:nvSpPr>
        <p:spPr>
          <a:xfrm>
            <a:off x="2582034" y="3012437"/>
            <a:ext cx="801004" cy="83312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Adults</a:t>
            </a:r>
          </a:p>
        </p:txBody>
      </p:sp>
      <p:cxnSp>
        <p:nvCxnSpPr>
          <p:cNvPr id="7" name="Straight Arrow Connector 6">
            <a:extLst>
              <a:ext uri="{FF2B5EF4-FFF2-40B4-BE49-F238E27FC236}">
                <a16:creationId xmlns:a16="http://schemas.microsoft.com/office/drawing/2014/main" id="{FDA84DCB-BCBC-8C3A-09CB-7AC5F36EAC7F}"/>
              </a:ext>
            </a:extLst>
          </p:cNvPr>
          <p:cNvCxnSpPr>
            <a:cxnSpLocks/>
          </p:cNvCxnSpPr>
          <p:nvPr/>
        </p:nvCxnSpPr>
        <p:spPr>
          <a:xfrm>
            <a:off x="2008378" y="3429000"/>
            <a:ext cx="4767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DEAE5B2-E1E8-E573-EA79-4214A87656CE}"/>
              </a:ext>
            </a:extLst>
          </p:cNvPr>
          <p:cNvCxnSpPr>
            <a:cxnSpLocks/>
          </p:cNvCxnSpPr>
          <p:nvPr/>
        </p:nvCxnSpPr>
        <p:spPr>
          <a:xfrm>
            <a:off x="1513979" y="3898325"/>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5D3596FB-7159-3F12-8C6F-066F1FCC4822}"/>
              </a:ext>
            </a:extLst>
          </p:cNvPr>
          <p:cNvCxnSpPr>
            <a:cxnSpLocks/>
            <a:stCxn id="6" idx="0"/>
            <a:endCxn id="5" idx="0"/>
          </p:cNvCxnSpPr>
          <p:nvPr/>
        </p:nvCxnSpPr>
        <p:spPr>
          <a:xfrm rot="16200000" flipV="1">
            <a:off x="2248258" y="2278159"/>
            <a:ext cx="9525" cy="1468556"/>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A79E992-439D-1A25-E6DE-6298B3E2F534}"/>
              </a:ext>
            </a:extLst>
          </p:cNvPr>
          <p:cNvCxnSpPr>
            <a:cxnSpLocks/>
          </p:cNvCxnSpPr>
          <p:nvPr/>
        </p:nvCxnSpPr>
        <p:spPr>
          <a:xfrm>
            <a:off x="2982535" y="3895099"/>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7798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9F32-783B-5969-8B00-AE29F758F9EA}"/>
              </a:ext>
            </a:extLst>
          </p:cNvPr>
          <p:cNvSpPr>
            <a:spLocks noGrp="1"/>
          </p:cNvSpPr>
          <p:nvPr>
            <p:ph type="title"/>
          </p:nvPr>
        </p:nvSpPr>
        <p:spPr>
          <a:xfrm>
            <a:off x="628651" y="1131094"/>
            <a:ext cx="4974482" cy="994172"/>
          </a:xfrm>
        </p:spPr>
        <p:txBody>
          <a:bodyPr>
            <a:normAutofit fontScale="90000"/>
          </a:bodyPr>
          <a:lstStyle/>
          <a:p>
            <a:r>
              <a:rPr lang="en-US" dirty="0"/>
              <a:t>Modeling demographic complexity</a:t>
            </a:r>
          </a:p>
        </p:txBody>
      </p:sp>
      <p:sp>
        <p:nvSpPr>
          <p:cNvPr id="10" name="Rectangle 9">
            <a:extLst>
              <a:ext uri="{FF2B5EF4-FFF2-40B4-BE49-F238E27FC236}">
                <a16:creationId xmlns:a16="http://schemas.microsoft.com/office/drawing/2014/main" id="{BF02E913-B0C4-60C0-7132-F312D14CFBF0}"/>
              </a:ext>
            </a:extLst>
          </p:cNvPr>
          <p:cNvSpPr/>
          <p:nvPr/>
        </p:nvSpPr>
        <p:spPr>
          <a:xfrm>
            <a:off x="5252889" y="947705"/>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b="1" dirty="0">
                <a:solidFill>
                  <a:srgbClr val="C00000"/>
                </a:solidFill>
                <a:latin typeface="Helvetica Light" panose="020B0403020202020204" pitchFamily="34" charset="0"/>
              </a:rPr>
              <a:t>2. Individuals within a compartment are homogenously mixed </a:t>
            </a:r>
          </a:p>
          <a:p>
            <a:pPr algn="ctr"/>
            <a:r>
              <a:rPr lang="en-US" sz="1350" dirty="0">
                <a:latin typeface="Helvetica Light" panose="020B0403020202020204" pitchFamily="34" charset="0"/>
              </a:rPr>
              <a:t>3. Compartments and transition rates are </a:t>
            </a:r>
          </a:p>
          <a:p>
            <a:pPr algn="ctr"/>
            <a:r>
              <a:rPr lang="en-US" sz="1350" dirty="0">
                <a:latin typeface="Helvetica Light" panose="020B0403020202020204" pitchFamily="34" charset="0"/>
              </a:rPr>
              <a:t>determined by biological systems</a:t>
            </a:r>
          </a:p>
          <a:p>
            <a:pPr algn="ctr"/>
            <a:r>
              <a:rPr lang="en-US" sz="1350" dirty="0">
                <a:latin typeface="Helvetica Light" panose="020B0403020202020204" pitchFamily="34" charset="0"/>
              </a:rPr>
              <a:t>4. Rates of transferring between compartments </a:t>
            </a:r>
          </a:p>
          <a:p>
            <a:pPr algn="ctr"/>
            <a:r>
              <a:rPr lang="en-US" sz="1350" dirty="0">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5355875" y="2654588"/>
            <a:ext cx="2042809" cy="2029255"/>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 name="Rectangle 2">
            <a:extLst>
              <a:ext uri="{FF2B5EF4-FFF2-40B4-BE49-F238E27FC236}">
                <a16:creationId xmlns:a16="http://schemas.microsoft.com/office/drawing/2014/main" id="{93E0B79A-F7DD-FC2B-BB56-BD90D13FD2CD}"/>
              </a:ext>
            </a:extLst>
          </p:cNvPr>
          <p:cNvSpPr/>
          <p:nvPr/>
        </p:nvSpPr>
        <p:spPr>
          <a:xfrm>
            <a:off x="163030" y="5131235"/>
            <a:ext cx="2419004" cy="738664"/>
          </a:xfrm>
          <a:prstGeom prst="rect">
            <a:avLst/>
          </a:prstGeom>
          <a:ln>
            <a:solidFill>
              <a:schemeClr val="tx1"/>
            </a:solidFill>
          </a:ln>
        </p:spPr>
        <p:txBody>
          <a:bodyPr wrap="square">
            <a:spAutoFit/>
          </a:bodyPr>
          <a:lstStyle/>
          <a:p>
            <a:r>
              <a:rPr lang="en-US" sz="2100" b="1" dirty="0">
                <a:solidFill>
                  <a:srgbClr val="000000"/>
                </a:solidFill>
                <a:latin typeface="Helvetica" pitchFamily="2" charset="0"/>
              </a:rPr>
              <a:t>The structured</a:t>
            </a:r>
            <a:endParaRPr lang="en-US" sz="2100" dirty="0">
              <a:solidFill>
                <a:srgbClr val="000000"/>
              </a:solidFill>
              <a:latin typeface="Helvetica" pitchFamily="2" charset="0"/>
            </a:endParaRPr>
          </a:p>
          <a:p>
            <a:r>
              <a:rPr lang="en-US" sz="2100" b="1" dirty="0">
                <a:solidFill>
                  <a:srgbClr val="000000"/>
                </a:solidFill>
                <a:latin typeface="Helvetica" pitchFamily="2" charset="0"/>
              </a:rPr>
              <a:t>population model</a:t>
            </a:r>
            <a:endParaRPr lang="en-US" sz="2100" dirty="0">
              <a:solidFill>
                <a:srgbClr val="000000"/>
              </a:solidFill>
              <a:latin typeface="Helvetica" pitchFamily="2" charset="0"/>
            </a:endParaRPr>
          </a:p>
        </p:txBody>
      </p:sp>
      <p:sp>
        <p:nvSpPr>
          <p:cNvPr id="18" name="Rectangle 17">
            <a:extLst>
              <a:ext uri="{FF2B5EF4-FFF2-40B4-BE49-F238E27FC236}">
                <a16:creationId xmlns:a16="http://schemas.microsoft.com/office/drawing/2014/main" id="{B9DAD2B2-F852-9F93-E03E-B8D153EC234F}"/>
              </a:ext>
            </a:extLst>
          </p:cNvPr>
          <p:cNvSpPr/>
          <p:nvPr/>
        </p:nvSpPr>
        <p:spPr>
          <a:xfrm>
            <a:off x="1113477" y="3012437"/>
            <a:ext cx="801004" cy="83312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Babies</a:t>
            </a:r>
          </a:p>
        </p:txBody>
      </p:sp>
      <p:sp>
        <p:nvSpPr>
          <p:cNvPr id="22" name="Rectangle 21">
            <a:extLst>
              <a:ext uri="{FF2B5EF4-FFF2-40B4-BE49-F238E27FC236}">
                <a16:creationId xmlns:a16="http://schemas.microsoft.com/office/drawing/2014/main" id="{F47A02EA-D2AD-DB6A-CE96-F576A54B9975}"/>
              </a:ext>
            </a:extLst>
          </p:cNvPr>
          <p:cNvSpPr/>
          <p:nvPr/>
        </p:nvSpPr>
        <p:spPr>
          <a:xfrm>
            <a:off x="2582034" y="3012437"/>
            <a:ext cx="801004" cy="83312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Adults</a:t>
            </a:r>
          </a:p>
        </p:txBody>
      </p:sp>
      <p:cxnSp>
        <p:nvCxnSpPr>
          <p:cNvPr id="23" name="Straight Arrow Connector 22">
            <a:extLst>
              <a:ext uri="{FF2B5EF4-FFF2-40B4-BE49-F238E27FC236}">
                <a16:creationId xmlns:a16="http://schemas.microsoft.com/office/drawing/2014/main" id="{5C464C14-616C-40D8-3B14-815DBA68D065}"/>
              </a:ext>
            </a:extLst>
          </p:cNvPr>
          <p:cNvCxnSpPr>
            <a:cxnSpLocks/>
          </p:cNvCxnSpPr>
          <p:nvPr/>
        </p:nvCxnSpPr>
        <p:spPr>
          <a:xfrm>
            <a:off x="2008378" y="3429000"/>
            <a:ext cx="4767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CBEAFA-82C6-843D-E01F-234FF7C42D63}"/>
              </a:ext>
            </a:extLst>
          </p:cNvPr>
          <p:cNvCxnSpPr>
            <a:cxnSpLocks/>
          </p:cNvCxnSpPr>
          <p:nvPr/>
        </p:nvCxnSpPr>
        <p:spPr>
          <a:xfrm>
            <a:off x="1513979" y="3898325"/>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0F17E571-1E2A-8DD1-9162-DC9E6BF44DC3}"/>
              </a:ext>
            </a:extLst>
          </p:cNvPr>
          <p:cNvCxnSpPr>
            <a:cxnSpLocks/>
            <a:stCxn id="22" idx="0"/>
            <a:endCxn id="18" idx="0"/>
          </p:cNvCxnSpPr>
          <p:nvPr/>
        </p:nvCxnSpPr>
        <p:spPr>
          <a:xfrm rot="16200000" flipV="1">
            <a:off x="2248258" y="2278159"/>
            <a:ext cx="9525" cy="1468556"/>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946D71-DDC7-F705-C06F-B974D42B9E6A}"/>
              </a:ext>
            </a:extLst>
          </p:cNvPr>
          <p:cNvCxnSpPr>
            <a:cxnSpLocks/>
          </p:cNvCxnSpPr>
          <p:nvPr/>
        </p:nvCxnSpPr>
        <p:spPr>
          <a:xfrm>
            <a:off x="2982535" y="3895099"/>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98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5252889" y="947705"/>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b="1" dirty="0">
                <a:solidFill>
                  <a:srgbClr val="C00000"/>
                </a:solidFill>
                <a:latin typeface="Helvetica Light" panose="020B0403020202020204" pitchFamily="34" charset="0"/>
              </a:rPr>
              <a:t>3. Compartments and transition rates are </a:t>
            </a:r>
          </a:p>
          <a:p>
            <a:pPr algn="ctr"/>
            <a:r>
              <a:rPr lang="en-US" sz="1350" b="1" dirty="0">
                <a:solidFill>
                  <a:srgbClr val="C00000"/>
                </a:solidFill>
                <a:latin typeface="Helvetica Light" panose="020B0403020202020204" pitchFamily="34" charset="0"/>
              </a:rPr>
              <a:t>determined by biological systems</a:t>
            </a:r>
          </a:p>
          <a:p>
            <a:pPr algn="ctr"/>
            <a:r>
              <a:rPr lang="en-US" sz="1350" dirty="0">
                <a:latin typeface="Helvetica Light" panose="020B0403020202020204" pitchFamily="34" charset="0"/>
              </a:rPr>
              <a:t>4. Rates of transferring between compartments </a:t>
            </a:r>
          </a:p>
          <a:p>
            <a:pPr algn="ctr"/>
            <a:r>
              <a:rPr lang="en-US" sz="1350" dirty="0">
                <a:latin typeface="Helvetica Light" panose="020B0403020202020204" pitchFamily="34" charset="0"/>
              </a:rPr>
              <a:t>are expressed mathematically </a:t>
            </a:r>
          </a:p>
        </p:txBody>
      </p:sp>
      <p:grpSp>
        <p:nvGrpSpPr>
          <p:cNvPr id="19" name="Group 18">
            <a:extLst>
              <a:ext uri="{FF2B5EF4-FFF2-40B4-BE49-F238E27FC236}">
                <a16:creationId xmlns:a16="http://schemas.microsoft.com/office/drawing/2014/main" id="{3247E1F4-C226-FC66-F1B5-3134D4AE7979}"/>
              </a:ext>
            </a:extLst>
          </p:cNvPr>
          <p:cNvGrpSpPr/>
          <p:nvPr/>
        </p:nvGrpSpPr>
        <p:grpSpPr>
          <a:xfrm>
            <a:off x="5355875" y="2654588"/>
            <a:ext cx="2042809" cy="2029255"/>
            <a:chOff x="1122122" y="2071419"/>
            <a:chExt cx="2890433" cy="3011819"/>
          </a:xfrm>
        </p:grpSpPr>
        <p:pic>
          <p:nvPicPr>
            <p:cNvPr id="20" name="Picture 19">
              <a:extLst>
                <a:ext uri="{FF2B5EF4-FFF2-40B4-BE49-F238E27FC236}">
                  <a16:creationId xmlns:a16="http://schemas.microsoft.com/office/drawing/2014/main" id="{59F58861-8B3F-4454-4259-D48A5622A024}"/>
                </a:ext>
              </a:extLst>
            </p:cNvPr>
            <p:cNvPicPr>
              <a:picLocks noChangeAspect="1"/>
            </p:cNvPicPr>
            <p:nvPr/>
          </p:nvPicPr>
          <p:blipFill rotWithShape="1">
            <a:blip r:embed="rId3"/>
            <a:srcRect l="8092" t="11035" r="10983"/>
            <a:stretch/>
          </p:blipFill>
          <p:spPr>
            <a:xfrm>
              <a:off x="1122122" y="2071419"/>
              <a:ext cx="2890433" cy="3011819"/>
            </a:xfrm>
            <a:prstGeom prst="rect">
              <a:avLst/>
            </a:prstGeom>
          </p:spPr>
        </p:pic>
        <p:sp>
          <p:nvSpPr>
            <p:cNvPr id="21" name="Freeform 20">
              <a:extLst>
                <a:ext uri="{FF2B5EF4-FFF2-40B4-BE49-F238E27FC236}">
                  <a16:creationId xmlns:a16="http://schemas.microsoft.com/office/drawing/2014/main" id="{0AA6E91A-06BC-7142-3488-EFBFB4B98D1C}"/>
                </a:ext>
              </a:extLst>
            </p:cNvPr>
            <p:cNvSpPr/>
            <p:nvPr/>
          </p:nvSpPr>
          <p:spPr>
            <a:xfrm>
              <a:off x="3459304" y="3968424"/>
              <a:ext cx="274681" cy="505992"/>
            </a:xfrm>
            <a:custGeom>
              <a:avLst/>
              <a:gdLst>
                <a:gd name="connsiteX0" fmla="*/ 43370 w 274681"/>
                <a:gd name="connsiteY0" fmla="*/ 187940 h 505992"/>
                <a:gd name="connsiteX1" fmla="*/ 43370 w 274681"/>
                <a:gd name="connsiteY1" fmla="*/ 187940 h 505992"/>
                <a:gd name="connsiteX2" fmla="*/ 46985 w 274681"/>
                <a:gd name="connsiteY2" fmla="*/ 281910 h 505992"/>
                <a:gd name="connsiteX3" fmla="*/ 43370 w 274681"/>
                <a:gd name="connsiteY3" fmla="*/ 339737 h 505992"/>
                <a:gd name="connsiteX4" fmla="*/ 39756 w 274681"/>
                <a:gd name="connsiteY4" fmla="*/ 350580 h 505992"/>
                <a:gd name="connsiteX5" fmla="*/ 28913 w 274681"/>
                <a:gd name="connsiteY5" fmla="*/ 357808 h 505992"/>
                <a:gd name="connsiteX6" fmla="*/ 14456 w 274681"/>
                <a:gd name="connsiteY6" fmla="*/ 372265 h 505992"/>
                <a:gd name="connsiteX7" fmla="*/ 10842 w 274681"/>
                <a:gd name="connsiteY7" fmla="*/ 383108 h 505992"/>
                <a:gd name="connsiteX8" fmla="*/ 0 w 274681"/>
                <a:gd name="connsiteY8" fmla="*/ 404793 h 505992"/>
                <a:gd name="connsiteX9" fmla="*/ 10842 w 274681"/>
                <a:gd name="connsiteY9" fmla="*/ 455393 h 505992"/>
                <a:gd name="connsiteX10" fmla="*/ 18071 w 274681"/>
                <a:gd name="connsiteY10" fmla="*/ 462621 h 505992"/>
                <a:gd name="connsiteX11" fmla="*/ 32528 w 274681"/>
                <a:gd name="connsiteY11" fmla="*/ 491535 h 505992"/>
                <a:gd name="connsiteX12" fmla="*/ 54213 w 274681"/>
                <a:gd name="connsiteY12" fmla="*/ 505992 h 505992"/>
                <a:gd name="connsiteX13" fmla="*/ 104812 w 274681"/>
                <a:gd name="connsiteY13" fmla="*/ 502378 h 505992"/>
                <a:gd name="connsiteX14" fmla="*/ 119269 w 274681"/>
                <a:gd name="connsiteY14" fmla="*/ 484306 h 505992"/>
                <a:gd name="connsiteX15" fmla="*/ 130112 w 274681"/>
                <a:gd name="connsiteY15" fmla="*/ 480692 h 505992"/>
                <a:gd name="connsiteX16" fmla="*/ 144569 w 274681"/>
                <a:gd name="connsiteY16" fmla="*/ 451778 h 505992"/>
                <a:gd name="connsiteX17" fmla="*/ 155411 w 274681"/>
                <a:gd name="connsiteY17" fmla="*/ 419250 h 505992"/>
                <a:gd name="connsiteX18" fmla="*/ 159026 w 274681"/>
                <a:gd name="connsiteY18" fmla="*/ 408408 h 505992"/>
                <a:gd name="connsiteX19" fmla="*/ 166254 w 274681"/>
                <a:gd name="connsiteY19" fmla="*/ 397565 h 505992"/>
                <a:gd name="connsiteX20" fmla="*/ 169868 w 274681"/>
                <a:gd name="connsiteY20" fmla="*/ 386722 h 505992"/>
                <a:gd name="connsiteX21" fmla="*/ 184325 w 274681"/>
                <a:gd name="connsiteY21" fmla="*/ 372265 h 505992"/>
                <a:gd name="connsiteX22" fmla="*/ 195168 w 274681"/>
                <a:gd name="connsiteY22" fmla="*/ 339737 h 505992"/>
                <a:gd name="connsiteX23" fmla="*/ 198782 w 274681"/>
                <a:gd name="connsiteY23" fmla="*/ 328895 h 505992"/>
                <a:gd name="connsiteX24" fmla="*/ 206011 w 274681"/>
                <a:gd name="connsiteY24" fmla="*/ 318052 h 505992"/>
                <a:gd name="connsiteX25" fmla="*/ 216853 w 274681"/>
                <a:gd name="connsiteY25" fmla="*/ 296367 h 505992"/>
                <a:gd name="connsiteX26" fmla="*/ 224082 w 274681"/>
                <a:gd name="connsiteY26" fmla="*/ 274681 h 505992"/>
                <a:gd name="connsiteX27" fmla="*/ 227696 w 274681"/>
                <a:gd name="connsiteY27" fmla="*/ 263838 h 505992"/>
                <a:gd name="connsiteX28" fmla="*/ 231310 w 274681"/>
                <a:gd name="connsiteY28" fmla="*/ 252996 h 505992"/>
                <a:gd name="connsiteX29" fmla="*/ 238539 w 274681"/>
                <a:gd name="connsiteY29" fmla="*/ 224082 h 505992"/>
                <a:gd name="connsiteX30" fmla="*/ 245767 w 274681"/>
                <a:gd name="connsiteY30" fmla="*/ 195168 h 505992"/>
                <a:gd name="connsiteX31" fmla="*/ 249381 w 274681"/>
                <a:gd name="connsiteY31" fmla="*/ 180711 h 505992"/>
                <a:gd name="connsiteX32" fmla="*/ 267453 w 274681"/>
                <a:gd name="connsiteY32" fmla="*/ 126498 h 505992"/>
                <a:gd name="connsiteX33" fmla="*/ 271067 w 274681"/>
                <a:gd name="connsiteY33" fmla="*/ 115655 h 505992"/>
                <a:gd name="connsiteX34" fmla="*/ 274681 w 274681"/>
                <a:gd name="connsiteY34" fmla="*/ 104812 h 505992"/>
                <a:gd name="connsiteX35" fmla="*/ 271067 w 274681"/>
                <a:gd name="connsiteY35" fmla="*/ 32528 h 505992"/>
                <a:gd name="connsiteX36" fmla="*/ 252996 w 274681"/>
                <a:gd name="connsiteY36" fmla="*/ 14457 h 505992"/>
                <a:gd name="connsiteX37" fmla="*/ 234924 w 274681"/>
                <a:gd name="connsiteY37" fmla="*/ 0 h 505992"/>
                <a:gd name="connsiteX38" fmla="*/ 227696 w 274681"/>
                <a:gd name="connsiteY38" fmla="*/ 10842 h 505992"/>
                <a:gd name="connsiteX39" fmla="*/ 220468 w 274681"/>
                <a:gd name="connsiteY39" fmla="*/ 18071 h 505992"/>
                <a:gd name="connsiteX40" fmla="*/ 206011 w 274681"/>
                <a:gd name="connsiteY40" fmla="*/ 46985 h 505992"/>
                <a:gd name="connsiteX41" fmla="*/ 198782 w 274681"/>
                <a:gd name="connsiteY41" fmla="*/ 68670 h 505992"/>
                <a:gd name="connsiteX42" fmla="*/ 195168 w 274681"/>
                <a:gd name="connsiteY42" fmla="*/ 79513 h 505992"/>
                <a:gd name="connsiteX43" fmla="*/ 187939 w 274681"/>
                <a:gd name="connsiteY43" fmla="*/ 86741 h 505992"/>
                <a:gd name="connsiteX44" fmla="*/ 177097 w 274681"/>
                <a:gd name="connsiteY44" fmla="*/ 108427 h 505992"/>
                <a:gd name="connsiteX45" fmla="*/ 162640 w 274681"/>
                <a:gd name="connsiteY45" fmla="*/ 122884 h 505992"/>
                <a:gd name="connsiteX46" fmla="*/ 130112 w 274681"/>
                <a:gd name="connsiteY46" fmla="*/ 130112 h 505992"/>
                <a:gd name="connsiteX47" fmla="*/ 108426 w 274681"/>
                <a:gd name="connsiteY47" fmla="*/ 137340 h 505992"/>
                <a:gd name="connsiteX48" fmla="*/ 83127 w 274681"/>
                <a:gd name="connsiteY48" fmla="*/ 144569 h 505992"/>
                <a:gd name="connsiteX49" fmla="*/ 43370 w 274681"/>
                <a:gd name="connsiteY49" fmla="*/ 187940 h 50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4681" h="505992">
                  <a:moveTo>
                    <a:pt x="43370" y="187940"/>
                  </a:moveTo>
                  <a:lnTo>
                    <a:pt x="43370" y="187940"/>
                  </a:lnTo>
                  <a:cubicBezTo>
                    <a:pt x="44575" y="219263"/>
                    <a:pt x="46985" y="250563"/>
                    <a:pt x="46985" y="281910"/>
                  </a:cubicBezTo>
                  <a:cubicBezTo>
                    <a:pt x="46985" y="301223"/>
                    <a:pt x="45392" y="320530"/>
                    <a:pt x="43370" y="339737"/>
                  </a:cubicBezTo>
                  <a:cubicBezTo>
                    <a:pt x="42971" y="343526"/>
                    <a:pt x="42136" y="347605"/>
                    <a:pt x="39756" y="350580"/>
                  </a:cubicBezTo>
                  <a:cubicBezTo>
                    <a:pt x="37042" y="353972"/>
                    <a:pt x="32527" y="355399"/>
                    <a:pt x="28913" y="357808"/>
                  </a:cubicBezTo>
                  <a:cubicBezTo>
                    <a:pt x="19276" y="386723"/>
                    <a:pt x="33732" y="352989"/>
                    <a:pt x="14456" y="372265"/>
                  </a:cubicBezTo>
                  <a:cubicBezTo>
                    <a:pt x="11762" y="374959"/>
                    <a:pt x="12546" y="379700"/>
                    <a:pt x="10842" y="383108"/>
                  </a:cubicBezTo>
                  <a:cubicBezTo>
                    <a:pt x="-3171" y="411136"/>
                    <a:pt x="9085" y="377539"/>
                    <a:pt x="0" y="404793"/>
                  </a:cubicBezTo>
                  <a:cubicBezTo>
                    <a:pt x="808" y="411254"/>
                    <a:pt x="3486" y="448038"/>
                    <a:pt x="10842" y="455393"/>
                  </a:cubicBezTo>
                  <a:lnTo>
                    <a:pt x="18071" y="462621"/>
                  </a:lnTo>
                  <a:cubicBezTo>
                    <a:pt x="23243" y="478137"/>
                    <a:pt x="21313" y="483124"/>
                    <a:pt x="32528" y="491535"/>
                  </a:cubicBezTo>
                  <a:cubicBezTo>
                    <a:pt x="39478" y="496748"/>
                    <a:pt x="54213" y="505992"/>
                    <a:pt x="54213" y="505992"/>
                  </a:cubicBezTo>
                  <a:cubicBezTo>
                    <a:pt x="71079" y="504787"/>
                    <a:pt x="88192" y="505494"/>
                    <a:pt x="104812" y="502378"/>
                  </a:cubicBezTo>
                  <a:cubicBezTo>
                    <a:pt x="109626" y="501475"/>
                    <a:pt x="117145" y="486005"/>
                    <a:pt x="119269" y="484306"/>
                  </a:cubicBezTo>
                  <a:cubicBezTo>
                    <a:pt x="122244" y="481926"/>
                    <a:pt x="126498" y="481897"/>
                    <a:pt x="130112" y="480692"/>
                  </a:cubicBezTo>
                  <a:cubicBezTo>
                    <a:pt x="138418" y="455774"/>
                    <a:pt x="131952" y="464395"/>
                    <a:pt x="144569" y="451778"/>
                  </a:cubicBezTo>
                  <a:lnTo>
                    <a:pt x="155411" y="419250"/>
                  </a:lnTo>
                  <a:cubicBezTo>
                    <a:pt x="156616" y="415636"/>
                    <a:pt x="156913" y="411578"/>
                    <a:pt x="159026" y="408408"/>
                  </a:cubicBezTo>
                  <a:cubicBezTo>
                    <a:pt x="161435" y="404794"/>
                    <a:pt x="164312" y="401450"/>
                    <a:pt x="166254" y="397565"/>
                  </a:cubicBezTo>
                  <a:cubicBezTo>
                    <a:pt x="167958" y="394157"/>
                    <a:pt x="167654" y="389822"/>
                    <a:pt x="169868" y="386722"/>
                  </a:cubicBezTo>
                  <a:cubicBezTo>
                    <a:pt x="173829" y="381176"/>
                    <a:pt x="184325" y="372265"/>
                    <a:pt x="184325" y="372265"/>
                  </a:cubicBezTo>
                  <a:lnTo>
                    <a:pt x="195168" y="339737"/>
                  </a:lnTo>
                  <a:cubicBezTo>
                    <a:pt x="196373" y="336123"/>
                    <a:pt x="196669" y="332065"/>
                    <a:pt x="198782" y="328895"/>
                  </a:cubicBezTo>
                  <a:lnTo>
                    <a:pt x="206011" y="318052"/>
                  </a:lnTo>
                  <a:cubicBezTo>
                    <a:pt x="219189" y="278516"/>
                    <a:pt x="198174" y="338394"/>
                    <a:pt x="216853" y="296367"/>
                  </a:cubicBezTo>
                  <a:cubicBezTo>
                    <a:pt x="219948" y="289404"/>
                    <a:pt x="221672" y="281910"/>
                    <a:pt x="224082" y="274681"/>
                  </a:cubicBezTo>
                  <a:lnTo>
                    <a:pt x="227696" y="263838"/>
                  </a:lnTo>
                  <a:cubicBezTo>
                    <a:pt x="228901" y="260224"/>
                    <a:pt x="230563" y="256732"/>
                    <a:pt x="231310" y="252996"/>
                  </a:cubicBezTo>
                  <a:cubicBezTo>
                    <a:pt x="240154" y="208774"/>
                    <a:pt x="230201" y="254655"/>
                    <a:pt x="238539" y="224082"/>
                  </a:cubicBezTo>
                  <a:cubicBezTo>
                    <a:pt x="241153" y="214497"/>
                    <a:pt x="243358" y="204806"/>
                    <a:pt x="245767" y="195168"/>
                  </a:cubicBezTo>
                  <a:cubicBezTo>
                    <a:pt x="246972" y="190349"/>
                    <a:pt x="247810" y="185423"/>
                    <a:pt x="249381" y="180711"/>
                  </a:cubicBezTo>
                  <a:lnTo>
                    <a:pt x="267453" y="126498"/>
                  </a:lnTo>
                  <a:lnTo>
                    <a:pt x="271067" y="115655"/>
                  </a:lnTo>
                  <a:lnTo>
                    <a:pt x="274681" y="104812"/>
                  </a:lnTo>
                  <a:cubicBezTo>
                    <a:pt x="273476" y="80717"/>
                    <a:pt x="274187" y="56450"/>
                    <a:pt x="271067" y="32528"/>
                  </a:cubicBezTo>
                  <a:cubicBezTo>
                    <a:pt x="269804" y="22843"/>
                    <a:pt x="259078" y="19323"/>
                    <a:pt x="252996" y="14457"/>
                  </a:cubicBezTo>
                  <a:cubicBezTo>
                    <a:pt x="227254" y="-6137"/>
                    <a:pt x="268285" y="22239"/>
                    <a:pt x="234924" y="0"/>
                  </a:cubicBezTo>
                  <a:cubicBezTo>
                    <a:pt x="232515" y="3614"/>
                    <a:pt x="230409" y="7450"/>
                    <a:pt x="227696" y="10842"/>
                  </a:cubicBezTo>
                  <a:cubicBezTo>
                    <a:pt x="225567" y="13503"/>
                    <a:pt x="221992" y="15023"/>
                    <a:pt x="220468" y="18071"/>
                  </a:cubicBezTo>
                  <a:cubicBezTo>
                    <a:pt x="203856" y="51295"/>
                    <a:pt x="222341" y="30653"/>
                    <a:pt x="206011" y="46985"/>
                  </a:cubicBezTo>
                  <a:lnTo>
                    <a:pt x="198782" y="68670"/>
                  </a:lnTo>
                  <a:cubicBezTo>
                    <a:pt x="197577" y="72284"/>
                    <a:pt x="197862" y="76819"/>
                    <a:pt x="195168" y="79513"/>
                  </a:cubicBezTo>
                  <a:lnTo>
                    <a:pt x="187939" y="86741"/>
                  </a:lnTo>
                  <a:cubicBezTo>
                    <a:pt x="184441" y="97235"/>
                    <a:pt x="184739" y="99510"/>
                    <a:pt x="177097" y="108427"/>
                  </a:cubicBezTo>
                  <a:cubicBezTo>
                    <a:pt x="172662" y="113601"/>
                    <a:pt x="169323" y="121548"/>
                    <a:pt x="162640" y="122884"/>
                  </a:cubicBezTo>
                  <a:cubicBezTo>
                    <a:pt x="152322" y="124947"/>
                    <a:pt x="140320" y="127050"/>
                    <a:pt x="130112" y="130112"/>
                  </a:cubicBezTo>
                  <a:cubicBezTo>
                    <a:pt x="122814" y="132301"/>
                    <a:pt x="115655" y="134930"/>
                    <a:pt x="108426" y="137340"/>
                  </a:cubicBezTo>
                  <a:cubicBezTo>
                    <a:pt x="71976" y="149491"/>
                    <a:pt x="128526" y="130950"/>
                    <a:pt x="83127" y="144569"/>
                  </a:cubicBezTo>
                  <a:cubicBezTo>
                    <a:pt x="56492" y="152559"/>
                    <a:pt x="49996" y="180712"/>
                    <a:pt x="43370" y="187940"/>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7" name="Rectangle 26">
            <a:extLst>
              <a:ext uri="{FF2B5EF4-FFF2-40B4-BE49-F238E27FC236}">
                <a16:creationId xmlns:a16="http://schemas.microsoft.com/office/drawing/2014/main" id="{62BD3F7D-F421-A0E9-7474-CDB88FE5CD0E}"/>
              </a:ext>
            </a:extLst>
          </p:cNvPr>
          <p:cNvSpPr/>
          <p:nvPr/>
        </p:nvSpPr>
        <p:spPr>
          <a:xfrm>
            <a:off x="1113477" y="3012437"/>
            <a:ext cx="801004" cy="83312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2582034" y="3012437"/>
            <a:ext cx="801004" cy="83312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2008378" y="3429000"/>
            <a:ext cx="4767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1513979" y="3898325"/>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2248258" y="2278159"/>
            <a:ext cx="9525" cy="1468556"/>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2982535" y="3895099"/>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2023262" y="2342924"/>
            <a:ext cx="593689"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births</a:t>
            </a:r>
          </a:p>
        </p:txBody>
      </p:sp>
      <p:sp>
        <p:nvSpPr>
          <p:cNvPr id="34" name="Rectangle 33">
            <a:extLst>
              <a:ext uri="{FF2B5EF4-FFF2-40B4-BE49-F238E27FC236}">
                <a16:creationId xmlns:a16="http://schemas.microsoft.com/office/drawing/2014/main" id="{AFE9BFF1-2F3F-45B7-2540-8600D1C8D8A0}"/>
              </a:ext>
            </a:extLst>
          </p:cNvPr>
          <p:cNvSpPr/>
          <p:nvPr/>
        </p:nvSpPr>
        <p:spPr>
          <a:xfrm>
            <a:off x="1988853" y="3108422"/>
            <a:ext cx="530915"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aging</a:t>
            </a:r>
          </a:p>
        </p:txBody>
      </p:sp>
      <p:sp>
        <p:nvSpPr>
          <p:cNvPr id="35" name="Rectangle 34">
            <a:extLst>
              <a:ext uri="{FF2B5EF4-FFF2-40B4-BE49-F238E27FC236}">
                <a16:creationId xmlns:a16="http://schemas.microsoft.com/office/drawing/2014/main" id="{4508AF08-C226-2E5C-0A52-A6CBFAAAC93C}"/>
              </a:ext>
            </a:extLst>
          </p:cNvPr>
          <p:cNvSpPr/>
          <p:nvPr/>
        </p:nvSpPr>
        <p:spPr>
          <a:xfrm>
            <a:off x="1539399" y="3932721"/>
            <a:ext cx="641522"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deaths</a:t>
            </a:r>
          </a:p>
        </p:txBody>
      </p:sp>
      <p:sp>
        <p:nvSpPr>
          <p:cNvPr id="36" name="Rectangle 35">
            <a:extLst>
              <a:ext uri="{FF2B5EF4-FFF2-40B4-BE49-F238E27FC236}">
                <a16:creationId xmlns:a16="http://schemas.microsoft.com/office/drawing/2014/main" id="{4C00C8A4-164F-4BA4-76B3-AAB60F2525BA}"/>
              </a:ext>
            </a:extLst>
          </p:cNvPr>
          <p:cNvSpPr/>
          <p:nvPr/>
        </p:nvSpPr>
        <p:spPr>
          <a:xfrm>
            <a:off x="2986212" y="3932721"/>
            <a:ext cx="641522"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deaths</a:t>
            </a:r>
          </a:p>
        </p:txBody>
      </p:sp>
      <p:sp>
        <p:nvSpPr>
          <p:cNvPr id="37" name="Rectangle 36">
            <a:extLst>
              <a:ext uri="{FF2B5EF4-FFF2-40B4-BE49-F238E27FC236}">
                <a16:creationId xmlns:a16="http://schemas.microsoft.com/office/drawing/2014/main" id="{A989F9D5-F1A2-2DA8-F0AE-37D0D16B25D4}"/>
              </a:ext>
            </a:extLst>
          </p:cNvPr>
          <p:cNvSpPr/>
          <p:nvPr/>
        </p:nvSpPr>
        <p:spPr>
          <a:xfrm>
            <a:off x="163030" y="5131235"/>
            <a:ext cx="2419004" cy="738664"/>
          </a:xfrm>
          <a:prstGeom prst="rect">
            <a:avLst/>
          </a:prstGeom>
          <a:ln>
            <a:solidFill>
              <a:schemeClr val="tx1"/>
            </a:solidFill>
          </a:ln>
        </p:spPr>
        <p:txBody>
          <a:bodyPr wrap="square">
            <a:spAutoFit/>
          </a:bodyPr>
          <a:lstStyle/>
          <a:p>
            <a:r>
              <a:rPr lang="en-US" sz="2100" b="1" dirty="0">
                <a:solidFill>
                  <a:srgbClr val="000000"/>
                </a:solidFill>
                <a:latin typeface="Helvetica" pitchFamily="2" charset="0"/>
              </a:rPr>
              <a:t>The structured</a:t>
            </a:r>
            <a:endParaRPr lang="en-US" sz="2100" dirty="0">
              <a:solidFill>
                <a:srgbClr val="000000"/>
              </a:solidFill>
              <a:latin typeface="Helvetica" pitchFamily="2" charset="0"/>
            </a:endParaRPr>
          </a:p>
          <a:p>
            <a:r>
              <a:rPr lang="en-US" sz="2100" b="1" dirty="0">
                <a:solidFill>
                  <a:srgbClr val="000000"/>
                </a:solidFill>
                <a:latin typeface="Helvetica" pitchFamily="2" charset="0"/>
              </a:rPr>
              <a:t>population model</a:t>
            </a:r>
            <a:endParaRPr lang="en-US" sz="2100" dirty="0">
              <a:solidFill>
                <a:srgbClr val="000000"/>
              </a:solidFill>
              <a:latin typeface="Helvetica" pitchFamily="2" charset="0"/>
            </a:endParaRPr>
          </a:p>
        </p:txBody>
      </p:sp>
      <p:sp>
        <p:nvSpPr>
          <p:cNvPr id="38" name="Title 1">
            <a:extLst>
              <a:ext uri="{FF2B5EF4-FFF2-40B4-BE49-F238E27FC236}">
                <a16:creationId xmlns:a16="http://schemas.microsoft.com/office/drawing/2014/main" id="{2C614796-9004-0A36-A215-6858C8DEA0B4}"/>
              </a:ext>
            </a:extLst>
          </p:cNvPr>
          <p:cNvSpPr>
            <a:spLocks noGrp="1"/>
          </p:cNvSpPr>
          <p:nvPr>
            <p:ph type="title"/>
          </p:nvPr>
        </p:nvSpPr>
        <p:spPr>
          <a:xfrm>
            <a:off x="628651" y="1131094"/>
            <a:ext cx="4974482" cy="994172"/>
          </a:xfrm>
        </p:spPr>
        <p:txBody>
          <a:bodyPr>
            <a:normAutofit fontScale="90000"/>
          </a:bodyPr>
          <a:lstStyle/>
          <a:p>
            <a:r>
              <a:rPr lang="en-US" dirty="0"/>
              <a:t>Modeling demographic complexity</a:t>
            </a:r>
          </a:p>
        </p:txBody>
      </p:sp>
    </p:spTree>
    <p:extLst>
      <p:ext uri="{BB962C8B-B14F-4D97-AF65-F5344CB8AC3E}">
        <p14:creationId xmlns:p14="http://schemas.microsoft.com/office/powerpoint/2010/main" val="1177975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5252889" y="947705"/>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dirty="0">
                <a:latin typeface="Helvetica Light" panose="020B0403020202020204" pitchFamily="34" charset="0"/>
              </a:rPr>
              <a:t>3. Compartments and transition rates are </a:t>
            </a:r>
          </a:p>
          <a:p>
            <a:pPr algn="ctr"/>
            <a:r>
              <a:rPr lang="en-US" sz="1350" dirty="0">
                <a:latin typeface="Helvetica Light" panose="020B0403020202020204" pitchFamily="34" charset="0"/>
              </a:rPr>
              <a:t>determined by biological systems</a:t>
            </a:r>
          </a:p>
          <a:p>
            <a:pPr algn="ctr"/>
            <a:r>
              <a:rPr lang="en-US" sz="1350" b="1" dirty="0">
                <a:solidFill>
                  <a:srgbClr val="C00000"/>
                </a:solidFill>
                <a:latin typeface="Helvetica Light" panose="020B0403020202020204" pitchFamily="34" charset="0"/>
              </a:rPr>
              <a:t>4. Rates of transferring between compartments </a:t>
            </a:r>
          </a:p>
          <a:p>
            <a:pPr algn="ctr"/>
            <a:r>
              <a:rPr lang="en-US" sz="1350" b="1" dirty="0">
                <a:solidFill>
                  <a:srgbClr val="C00000"/>
                </a:solidFill>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2750069" y="1962167"/>
            <a:ext cx="801004" cy="83312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4218625" y="1962167"/>
            <a:ext cx="801004" cy="83312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3644969" y="2378731"/>
            <a:ext cx="4767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3150570" y="2848056"/>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3884849" y="1227889"/>
            <a:ext cx="9525" cy="1468556"/>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4619126" y="2844829"/>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3525203" y="1292655"/>
            <a:ext cx="862993"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3508426" y="2058153"/>
            <a:ext cx="764953"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aging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3130858" y="2870386"/>
            <a:ext cx="1069525"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deaths (1-s</a:t>
            </a:r>
            <a:r>
              <a:rPr lang="en-US" sz="1350" baseline="-25000" dirty="0">
                <a:solidFill>
                  <a:srgbClr val="000000"/>
                </a:solidFill>
                <a:latin typeface="Gill Sans" panose="020B0502020104020203" pitchFamily="34" charset="-79"/>
                <a:cs typeface="Gill Sans" panose="020B0502020104020203" pitchFamily="34" charset="-79"/>
              </a:rPr>
              <a:t>b</a:t>
            </a:r>
            <a:r>
              <a:rPr lang="en-US" sz="1350" dirty="0">
                <a:solidFill>
                  <a:srgbClr val="000000"/>
                </a:solidFill>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4559673" y="2870386"/>
            <a:ext cx="1061509"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deaths (1-s</a:t>
            </a:r>
            <a:r>
              <a:rPr lang="en-US" sz="1350" baseline="-25000" dirty="0">
                <a:solidFill>
                  <a:srgbClr val="000000"/>
                </a:solidFill>
                <a:latin typeface="Gill Sans" panose="020B0502020104020203" pitchFamily="34" charset="-79"/>
                <a:cs typeface="Gill Sans" panose="020B0502020104020203" pitchFamily="34" charset="-79"/>
              </a:rPr>
              <a:t>a</a:t>
            </a:r>
            <a:r>
              <a:rPr lang="en-US" sz="1350" dirty="0">
                <a:solidFill>
                  <a:srgbClr val="000000"/>
                </a:solidFill>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269948" y="947705"/>
            <a:ext cx="2419004" cy="738664"/>
          </a:xfrm>
          <a:prstGeom prst="rect">
            <a:avLst/>
          </a:prstGeom>
          <a:ln>
            <a:solidFill>
              <a:schemeClr val="tx1"/>
            </a:solidFill>
          </a:ln>
        </p:spPr>
        <p:txBody>
          <a:bodyPr wrap="square">
            <a:spAutoFit/>
          </a:bodyPr>
          <a:lstStyle/>
          <a:p>
            <a:r>
              <a:rPr lang="en-US" sz="2100" b="1" dirty="0">
                <a:solidFill>
                  <a:srgbClr val="000000"/>
                </a:solidFill>
                <a:latin typeface="Helvetica" pitchFamily="2" charset="0"/>
              </a:rPr>
              <a:t>The structured</a:t>
            </a:r>
            <a:endParaRPr lang="en-US" sz="2100" dirty="0">
              <a:solidFill>
                <a:srgbClr val="000000"/>
              </a:solidFill>
              <a:latin typeface="Helvetica" pitchFamily="2" charset="0"/>
            </a:endParaRPr>
          </a:p>
          <a:p>
            <a:r>
              <a:rPr lang="en-US" sz="2100" b="1" dirty="0">
                <a:solidFill>
                  <a:srgbClr val="000000"/>
                </a:solidFill>
                <a:latin typeface="Helvetica" pitchFamily="2" charset="0"/>
              </a:rPr>
              <a:t>population model</a:t>
            </a:r>
            <a:endParaRPr lang="en-US" sz="2100" dirty="0">
              <a:solidFill>
                <a:srgbClr val="000000"/>
              </a:solidFill>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6256799" y="2838345"/>
            <a:ext cx="1976054" cy="530915"/>
          </a:xfrm>
          <a:prstGeom prst="rect">
            <a:avLst/>
          </a:prstGeom>
        </p:spPr>
        <p:txBody>
          <a:bodyPr wrap="none">
            <a:spAutoFit/>
          </a:bodyPr>
          <a:lstStyle/>
          <a:p>
            <a:pPr algn="ctr"/>
            <a:r>
              <a:rPr lang="en-US" sz="2850" dirty="0">
                <a:solidFill>
                  <a:srgbClr val="C00000"/>
                </a:solidFill>
                <a:latin typeface="Helvetica" pitchFamily="2" charset="0"/>
                <a:cs typeface="Gill Sans" panose="020B0502020104020203" pitchFamily="34" charset="-79"/>
              </a:rPr>
              <a:t>N</a:t>
            </a:r>
            <a:r>
              <a:rPr lang="en-US" sz="2850" baseline="-25000" dirty="0">
                <a:solidFill>
                  <a:srgbClr val="C00000"/>
                </a:solidFill>
                <a:latin typeface="Helvetica" pitchFamily="2" charset="0"/>
                <a:cs typeface="Gill Sans" panose="020B0502020104020203" pitchFamily="34" charset="-79"/>
              </a:rPr>
              <a:t>t+1 </a:t>
            </a:r>
            <a:r>
              <a:rPr lang="en-US" sz="2850" dirty="0">
                <a:solidFill>
                  <a:srgbClr val="C00000"/>
                </a:solidFill>
                <a:latin typeface="Helvetica" pitchFamily="2" charset="0"/>
                <a:cs typeface="Gill Sans" panose="020B0502020104020203" pitchFamily="34" charset="-79"/>
              </a:rPr>
              <a:t>= A* </a:t>
            </a:r>
            <a:r>
              <a:rPr lang="en-US" sz="2850" dirty="0" err="1">
                <a:solidFill>
                  <a:srgbClr val="C00000"/>
                </a:solidFill>
                <a:latin typeface="Helvetica" pitchFamily="2" charset="0"/>
                <a:cs typeface="Gill Sans" panose="020B0502020104020203" pitchFamily="34" charset="-79"/>
              </a:rPr>
              <a:t>N</a:t>
            </a:r>
            <a:r>
              <a:rPr lang="en-US" sz="2850" baseline="-25000" dirty="0" err="1">
                <a:solidFill>
                  <a:srgbClr val="C00000"/>
                </a:solidFill>
                <a:latin typeface="Helvetica" pitchFamily="2" charset="0"/>
                <a:cs typeface="Gill Sans" panose="020B0502020104020203" pitchFamily="34" charset="-79"/>
              </a:rPr>
              <a:t>t</a:t>
            </a:r>
            <a:endParaRPr lang="en-US" sz="2850" baseline="-25000" dirty="0">
              <a:solidFill>
                <a:srgbClr val="C00000"/>
              </a:solidFill>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7385725" y="3976118"/>
            <a:ext cx="1308371" cy="507831"/>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vector of </a:t>
            </a:r>
          </a:p>
          <a:p>
            <a:pPr algn="ctr"/>
            <a:r>
              <a:rPr lang="en-US" sz="1350" dirty="0">
                <a:solidFill>
                  <a:srgbClr val="000000"/>
                </a:solidFill>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8039911" y="3479513"/>
            <a:ext cx="0" cy="3632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6916247" y="3404183"/>
            <a:ext cx="397588" cy="385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427683" y="2236349"/>
            <a:ext cx="2079136" cy="553998"/>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125953" y="2767264"/>
            <a:ext cx="206484" cy="712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1893312" y="3207676"/>
            <a:ext cx="1048685"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038182" y="2877709"/>
            <a:ext cx="266764" cy="329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437278" y="3519902"/>
            <a:ext cx="1332417"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5249524" y="3902053"/>
            <a:ext cx="1666723" cy="507831"/>
          </a:xfrm>
          <a:prstGeom prst="rect">
            <a:avLst/>
          </a:prstGeom>
        </p:spPr>
        <p:txBody>
          <a:bodyPr wrap="square">
            <a:spAutoFit/>
          </a:bodyPr>
          <a:lstStyle/>
          <a:p>
            <a:pPr algn="ctr"/>
            <a:r>
              <a:rPr lang="en-US" sz="1350" dirty="0">
                <a:solidFill>
                  <a:srgbClr val="000000"/>
                </a:solidFill>
                <a:latin typeface="Gill Sans" panose="020B0502020104020203" pitchFamily="34" charset="-79"/>
                <a:cs typeface="Gill Sans" panose="020B0502020104020203" pitchFamily="34" charset="-79"/>
              </a:rPr>
              <a:t>matrix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5423199" y="4460866"/>
            <a:ext cx="1319372" cy="1170440"/>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s</a:t>
              </a:r>
              <a:r>
                <a:rPr lang="en-US" sz="1350" baseline="-25000" dirty="0">
                  <a:solidFill>
                    <a:schemeClr val="tx1"/>
                  </a:solidFill>
                </a:rPr>
                <a:t>b</a:t>
              </a:r>
              <a:r>
                <a:rPr lang="en-US" sz="1350" dirty="0">
                  <a:solidFill>
                    <a:schemeClr val="tx1"/>
                  </a:solidFill>
                </a:rPr>
                <a:t>(1-</a:t>
              </a:r>
              <a:r>
                <a:rPr lang="en-US" sz="1350" i="1" dirty="0">
                  <a:solidFill>
                    <a:schemeClr val="tx1"/>
                  </a:solidFill>
                </a:rPr>
                <a:t>a</a:t>
              </a:r>
              <a:r>
                <a:rPr lang="en-US" sz="1350"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s</a:t>
              </a:r>
              <a:r>
                <a:rPr lang="en-US" sz="1350" baseline="-25000" dirty="0" err="1">
                  <a:solidFill>
                    <a:schemeClr val="tx1"/>
                  </a:solidFill>
                </a:rPr>
                <a:t>b</a:t>
              </a:r>
              <a:r>
                <a:rPr lang="en-US" sz="1350" dirty="0" err="1">
                  <a:solidFill>
                    <a:schemeClr val="tx1"/>
                  </a:solidFill>
                </a:rPr>
                <a:t>a</a:t>
              </a:r>
              <a:endParaRPr lang="en-US" sz="1350"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s</a:t>
              </a:r>
              <a:r>
                <a:rPr lang="en-US" sz="1350" baseline="-25000" dirty="0" err="1">
                  <a:solidFill>
                    <a:schemeClr val="tx1"/>
                  </a:solidFill>
                </a:rPr>
                <a:t>a</a:t>
              </a:r>
              <a:endParaRPr lang="en-US" sz="1350"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250627" y="1966930"/>
            <a:ext cx="2242922" cy="300082"/>
          </a:xfrm>
          <a:prstGeom prst="rect">
            <a:avLst/>
          </a:prstGeom>
        </p:spPr>
        <p:txBody>
          <a:bodyPr wrap="none">
            <a:spAutoFit/>
          </a:bodyPr>
          <a:lstStyle/>
          <a:p>
            <a:pPr algn="ctr"/>
            <a:r>
              <a:rPr lang="en-US" sz="1350" dirty="0">
                <a:solidFill>
                  <a:srgbClr val="FF3A37"/>
                </a:solidFill>
                <a:latin typeface="Helvetica" pitchFamily="2" charset="0"/>
                <a:cs typeface="Gill Sans" panose="020B0502020104020203" pitchFamily="34" charset="-79"/>
              </a:rPr>
              <a:t>Population rate of increase</a:t>
            </a:r>
          </a:p>
        </p:txBody>
      </p:sp>
    </p:spTree>
    <p:extLst>
      <p:ext uri="{BB962C8B-B14F-4D97-AF65-F5344CB8AC3E}">
        <p14:creationId xmlns:p14="http://schemas.microsoft.com/office/powerpoint/2010/main" val="24304158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5252889" y="947705"/>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dirty="0">
                <a:latin typeface="Helvetica Light" panose="020B0403020202020204" pitchFamily="34" charset="0"/>
              </a:rPr>
              <a:t>3. Compartments and transition rates are </a:t>
            </a:r>
          </a:p>
          <a:p>
            <a:pPr algn="ctr"/>
            <a:r>
              <a:rPr lang="en-US" sz="1350" dirty="0">
                <a:latin typeface="Helvetica Light" panose="020B0403020202020204" pitchFamily="34" charset="0"/>
              </a:rPr>
              <a:t>determined by biological systems</a:t>
            </a:r>
          </a:p>
          <a:p>
            <a:pPr algn="ctr"/>
            <a:r>
              <a:rPr lang="en-US" sz="1350" b="1" dirty="0">
                <a:solidFill>
                  <a:srgbClr val="C00000"/>
                </a:solidFill>
                <a:latin typeface="Helvetica Light" panose="020B0403020202020204" pitchFamily="34" charset="0"/>
              </a:rPr>
              <a:t>4. Rates of transferring between compartments </a:t>
            </a:r>
          </a:p>
          <a:p>
            <a:pPr algn="ctr"/>
            <a:r>
              <a:rPr lang="en-US" sz="1350" b="1" dirty="0">
                <a:solidFill>
                  <a:srgbClr val="C00000"/>
                </a:solidFill>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2750069" y="1962167"/>
            <a:ext cx="801004" cy="83312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4218625" y="1962167"/>
            <a:ext cx="801004" cy="83312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3644969" y="2378731"/>
            <a:ext cx="4767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3150570" y="2848056"/>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3884849" y="1227889"/>
            <a:ext cx="9525" cy="1468556"/>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4619126" y="2844829"/>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3525203" y="1292655"/>
            <a:ext cx="862993"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3508426" y="2058153"/>
            <a:ext cx="764953"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aging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3130858" y="2870386"/>
            <a:ext cx="1069525"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deaths (1-s</a:t>
            </a:r>
            <a:r>
              <a:rPr lang="en-US" sz="1350" baseline="-25000" dirty="0">
                <a:solidFill>
                  <a:srgbClr val="000000"/>
                </a:solidFill>
                <a:latin typeface="Gill Sans" panose="020B0502020104020203" pitchFamily="34" charset="-79"/>
                <a:cs typeface="Gill Sans" panose="020B0502020104020203" pitchFamily="34" charset="-79"/>
              </a:rPr>
              <a:t>b</a:t>
            </a:r>
            <a:r>
              <a:rPr lang="en-US" sz="1350" dirty="0">
                <a:solidFill>
                  <a:srgbClr val="000000"/>
                </a:solidFill>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4559673" y="2870386"/>
            <a:ext cx="1061509"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deaths (1-s</a:t>
            </a:r>
            <a:r>
              <a:rPr lang="en-US" sz="1350" baseline="-25000" dirty="0">
                <a:solidFill>
                  <a:srgbClr val="000000"/>
                </a:solidFill>
                <a:latin typeface="Gill Sans" panose="020B0502020104020203" pitchFamily="34" charset="-79"/>
                <a:cs typeface="Gill Sans" panose="020B0502020104020203" pitchFamily="34" charset="-79"/>
              </a:rPr>
              <a:t>a</a:t>
            </a:r>
            <a:r>
              <a:rPr lang="en-US" sz="1350" dirty="0">
                <a:solidFill>
                  <a:srgbClr val="000000"/>
                </a:solidFill>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269948" y="947705"/>
            <a:ext cx="2419004" cy="738664"/>
          </a:xfrm>
          <a:prstGeom prst="rect">
            <a:avLst/>
          </a:prstGeom>
          <a:ln>
            <a:solidFill>
              <a:schemeClr val="tx1"/>
            </a:solidFill>
          </a:ln>
        </p:spPr>
        <p:txBody>
          <a:bodyPr wrap="square">
            <a:spAutoFit/>
          </a:bodyPr>
          <a:lstStyle/>
          <a:p>
            <a:r>
              <a:rPr lang="en-US" sz="2100" b="1" dirty="0">
                <a:solidFill>
                  <a:srgbClr val="000000"/>
                </a:solidFill>
                <a:latin typeface="Helvetica" pitchFamily="2" charset="0"/>
              </a:rPr>
              <a:t>The structured</a:t>
            </a:r>
            <a:endParaRPr lang="en-US" sz="2100" dirty="0">
              <a:solidFill>
                <a:srgbClr val="000000"/>
              </a:solidFill>
              <a:latin typeface="Helvetica" pitchFamily="2" charset="0"/>
            </a:endParaRPr>
          </a:p>
          <a:p>
            <a:r>
              <a:rPr lang="en-US" sz="2100" b="1" dirty="0">
                <a:solidFill>
                  <a:srgbClr val="000000"/>
                </a:solidFill>
                <a:latin typeface="Helvetica" pitchFamily="2" charset="0"/>
              </a:rPr>
              <a:t>population model</a:t>
            </a:r>
            <a:endParaRPr lang="en-US" sz="2100" dirty="0">
              <a:solidFill>
                <a:srgbClr val="000000"/>
              </a:solidFill>
              <a:latin typeface="Helvetica" pitchFamily="2" charset="0"/>
            </a:endParaRPr>
          </a:p>
        </p:txBody>
      </p:sp>
      <p:sp>
        <p:nvSpPr>
          <p:cNvPr id="50" name="Rectangle 49">
            <a:extLst>
              <a:ext uri="{FF2B5EF4-FFF2-40B4-BE49-F238E27FC236}">
                <a16:creationId xmlns:a16="http://schemas.microsoft.com/office/drawing/2014/main" id="{D16FE102-9FAF-13CF-2D23-9E4675A4E720}"/>
              </a:ext>
            </a:extLst>
          </p:cNvPr>
          <p:cNvSpPr/>
          <p:nvPr/>
        </p:nvSpPr>
        <p:spPr>
          <a:xfrm>
            <a:off x="6256799" y="2838345"/>
            <a:ext cx="1976054" cy="530915"/>
          </a:xfrm>
          <a:prstGeom prst="rect">
            <a:avLst/>
          </a:prstGeom>
        </p:spPr>
        <p:txBody>
          <a:bodyPr wrap="none">
            <a:spAutoFit/>
          </a:bodyPr>
          <a:lstStyle/>
          <a:p>
            <a:pPr algn="ctr"/>
            <a:r>
              <a:rPr lang="en-US" sz="2850" dirty="0">
                <a:solidFill>
                  <a:srgbClr val="C00000"/>
                </a:solidFill>
                <a:latin typeface="Helvetica" pitchFamily="2" charset="0"/>
                <a:cs typeface="Gill Sans" panose="020B0502020104020203" pitchFamily="34" charset="-79"/>
              </a:rPr>
              <a:t>N</a:t>
            </a:r>
            <a:r>
              <a:rPr lang="en-US" sz="2850" baseline="-25000" dirty="0">
                <a:solidFill>
                  <a:srgbClr val="C00000"/>
                </a:solidFill>
                <a:latin typeface="Helvetica" pitchFamily="2" charset="0"/>
                <a:cs typeface="Gill Sans" panose="020B0502020104020203" pitchFamily="34" charset="-79"/>
              </a:rPr>
              <a:t>t+1 </a:t>
            </a:r>
            <a:r>
              <a:rPr lang="en-US" sz="2850" dirty="0">
                <a:solidFill>
                  <a:srgbClr val="C00000"/>
                </a:solidFill>
                <a:latin typeface="Helvetica" pitchFamily="2" charset="0"/>
                <a:cs typeface="Gill Sans" panose="020B0502020104020203" pitchFamily="34" charset="-79"/>
              </a:rPr>
              <a:t>= A* </a:t>
            </a:r>
            <a:r>
              <a:rPr lang="en-US" sz="2850" dirty="0" err="1">
                <a:solidFill>
                  <a:srgbClr val="C00000"/>
                </a:solidFill>
                <a:latin typeface="Helvetica" pitchFamily="2" charset="0"/>
                <a:cs typeface="Gill Sans" panose="020B0502020104020203" pitchFamily="34" charset="-79"/>
              </a:rPr>
              <a:t>N</a:t>
            </a:r>
            <a:r>
              <a:rPr lang="en-US" sz="2850" baseline="-25000" dirty="0" err="1">
                <a:solidFill>
                  <a:srgbClr val="C00000"/>
                </a:solidFill>
                <a:latin typeface="Helvetica" pitchFamily="2" charset="0"/>
                <a:cs typeface="Gill Sans" panose="020B0502020104020203" pitchFamily="34" charset="-79"/>
              </a:rPr>
              <a:t>t</a:t>
            </a:r>
            <a:endParaRPr lang="en-US" sz="2850" baseline="-25000" dirty="0">
              <a:solidFill>
                <a:srgbClr val="C00000"/>
              </a:solidFill>
              <a:latin typeface="Helvetica" pitchFamily="2" charset="0"/>
              <a:cs typeface="Gill Sans" panose="020B0502020104020203" pitchFamily="34" charset="-79"/>
            </a:endParaRPr>
          </a:p>
        </p:txBody>
      </p:sp>
      <p:sp>
        <p:nvSpPr>
          <p:cNvPr id="51" name="Rectangle 50">
            <a:extLst>
              <a:ext uri="{FF2B5EF4-FFF2-40B4-BE49-F238E27FC236}">
                <a16:creationId xmlns:a16="http://schemas.microsoft.com/office/drawing/2014/main" id="{28F4A6CF-D02D-DC38-A655-FF36C81A97C9}"/>
              </a:ext>
            </a:extLst>
          </p:cNvPr>
          <p:cNvSpPr/>
          <p:nvPr/>
        </p:nvSpPr>
        <p:spPr>
          <a:xfrm>
            <a:off x="7385725" y="3976118"/>
            <a:ext cx="1308371" cy="507831"/>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vector of </a:t>
            </a:r>
          </a:p>
          <a:p>
            <a:pPr algn="ctr"/>
            <a:r>
              <a:rPr lang="en-US" sz="1350" dirty="0">
                <a:solidFill>
                  <a:srgbClr val="000000"/>
                </a:solidFill>
                <a:latin typeface="Gill Sans" panose="020B0502020104020203" pitchFamily="34" charset="-79"/>
                <a:cs typeface="Gill Sans" panose="020B0502020104020203" pitchFamily="34" charset="-79"/>
              </a:rPr>
              <a:t>population sizes</a:t>
            </a:r>
          </a:p>
        </p:txBody>
      </p:sp>
      <p:cxnSp>
        <p:nvCxnSpPr>
          <p:cNvPr id="52" name="Straight Arrow Connector 51">
            <a:extLst>
              <a:ext uri="{FF2B5EF4-FFF2-40B4-BE49-F238E27FC236}">
                <a16:creationId xmlns:a16="http://schemas.microsoft.com/office/drawing/2014/main" id="{FEA0D0F8-A7B4-B636-BA20-53E96067A6B4}"/>
              </a:ext>
            </a:extLst>
          </p:cNvPr>
          <p:cNvCxnSpPr>
            <a:cxnSpLocks/>
          </p:cNvCxnSpPr>
          <p:nvPr/>
        </p:nvCxnSpPr>
        <p:spPr>
          <a:xfrm flipV="1">
            <a:off x="8039911" y="3479513"/>
            <a:ext cx="0" cy="3632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0AB5D76-8419-EC99-B48E-41C3008E5B62}"/>
              </a:ext>
            </a:extLst>
          </p:cNvPr>
          <p:cNvCxnSpPr>
            <a:cxnSpLocks/>
          </p:cNvCxnSpPr>
          <p:nvPr/>
        </p:nvCxnSpPr>
        <p:spPr>
          <a:xfrm flipV="1">
            <a:off x="6916247" y="3404183"/>
            <a:ext cx="397588" cy="3857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828FC3C-CD08-F7E7-D86C-9021AA03BEA1}"/>
              </a:ext>
            </a:extLst>
          </p:cNvPr>
          <p:cNvSpPr/>
          <p:nvPr/>
        </p:nvSpPr>
        <p:spPr>
          <a:xfrm>
            <a:off x="427683" y="2236349"/>
            <a:ext cx="2079136" cy="553998"/>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=N</a:t>
            </a:r>
            <a:r>
              <a:rPr lang="en-US" sz="2400" baseline="-25000" dirty="0">
                <a:solidFill>
                  <a:srgbClr val="000000"/>
                </a:solidFill>
                <a:latin typeface="Helvetica Light" panose="020B0403020202020204" pitchFamily="34" charset="0"/>
              </a:rPr>
              <a:t>t+1</a:t>
            </a:r>
            <a:r>
              <a:rPr lang="en-US" sz="2400" dirty="0">
                <a:solidFill>
                  <a:srgbClr val="000000"/>
                </a:solidFill>
                <a:latin typeface="Helvetica Light" panose="020B0403020202020204" pitchFamily="34" charset="0"/>
              </a:rPr>
              <a:t>/</a:t>
            </a:r>
            <a:r>
              <a:rPr lang="en-US" sz="2400" dirty="0" err="1">
                <a:solidFill>
                  <a:srgbClr val="000000"/>
                </a:solidFill>
                <a:latin typeface="Helvetica Light" panose="020B0403020202020204" pitchFamily="34" charset="0"/>
              </a:rPr>
              <a:t>N</a:t>
            </a:r>
            <a:r>
              <a:rPr lang="en-US" sz="2400" baseline="-25000" dirty="0" err="1">
                <a:solidFill>
                  <a:srgbClr val="000000"/>
                </a:solidFill>
                <a:latin typeface="Helvetica Light" panose="020B0403020202020204" pitchFamily="34" charset="0"/>
              </a:rPr>
              <a:t>t</a:t>
            </a:r>
            <a:endParaRPr lang="en-US" sz="2400" dirty="0">
              <a:solidFill>
                <a:srgbClr val="000000"/>
              </a:solidFill>
              <a:latin typeface="Helvetica Light" panose="020B0403020202020204" pitchFamily="34" charset="0"/>
            </a:endParaRPr>
          </a:p>
        </p:txBody>
      </p:sp>
      <p:cxnSp>
        <p:nvCxnSpPr>
          <p:cNvPr id="55" name="Straight Arrow Connector 54">
            <a:extLst>
              <a:ext uri="{FF2B5EF4-FFF2-40B4-BE49-F238E27FC236}">
                <a16:creationId xmlns:a16="http://schemas.microsoft.com/office/drawing/2014/main" id="{9E909466-C63D-90FE-8C13-F22C803D5CD6}"/>
              </a:ext>
            </a:extLst>
          </p:cNvPr>
          <p:cNvCxnSpPr>
            <a:cxnSpLocks/>
          </p:cNvCxnSpPr>
          <p:nvPr/>
        </p:nvCxnSpPr>
        <p:spPr>
          <a:xfrm flipV="1">
            <a:off x="1125953" y="2767264"/>
            <a:ext cx="206484" cy="712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247E9F2-295E-3B42-8FD2-95558745D1A7}"/>
              </a:ext>
            </a:extLst>
          </p:cNvPr>
          <p:cNvSpPr/>
          <p:nvPr/>
        </p:nvSpPr>
        <p:spPr>
          <a:xfrm>
            <a:off x="1893312" y="3207676"/>
            <a:ext cx="1048685"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pop size at t</a:t>
            </a:r>
          </a:p>
        </p:txBody>
      </p:sp>
      <p:cxnSp>
        <p:nvCxnSpPr>
          <p:cNvPr id="57" name="Straight Arrow Connector 56">
            <a:extLst>
              <a:ext uri="{FF2B5EF4-FFF2-40B4-BE49-F238E27FC236}">
                <a16:creationId xmlns:a16="http://schemas.microsoft.com/office/drawing/2014/main" id="{597F26BE-84B9-F279-2C73-24793631335C}"/>
              </a:ext>
            </a:extLst>
          </p:cNvPr>
          <p:cNvCxnSpPr>
            <a:cxnSpLocks/>
          </p:cNvCxnSpPr>
          <p:nvPr/>
        </p:nvCxnSpPr>
        <p:spPr>
          <a:xfrm flipH="1" flipV="1">
            <a:off x="2038182" y="2877709"/>
            <a:ext cx="266764" cy="329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AA1D3A83-7C89-F75B-6262-906BF2F7954E}"/>
              </a:ext>
            </a:extLst>
          </p:cNvPr>
          <p:cNvSpPr/>
          <p:nvPr/>
        </p:nvSpPr>
        <p:spPr>
          <a:xfrm>
            <a:off x="437278" y="3519902"/>
            <a:ext cx="1332417"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pop size at t + 1</a:t>
            </a:r>
          </a:p>
        </p:txBody>
      </p:sp>
      <p:sp>
        <p:nvSpPr>
          <p:cNvPr id="61" name="Rectangle 60">
            <a:extLst>
              <a:ext uri="{FF2B5EF4-FFF2-40B4-BE49-F238E27FC236}">
                <a16:creationId xmlns:a16="http://schemas.microsoft.com/office/drawing/2014/main" id="{0C2B988D-870E-1986-1AE5-F023312C72B9}"/>
              </a:ext>
            </a:extLst>
          </p:cNvPr>
          <p:cNvSpPr/>
          <p:nvPr/>
        </p:nvSpPr>
        <p:spPr>
          <a:xfrm>
            <a:off x="5249524" y="3902053"/>
            <a:ext cx="1666723" cy="507831"/>
          </a:xfrm>
          <a:prstGeom prst="rect">
            <a:avLst/>
          </a:prstGeom>
        </p:spPr>
        <p:txBody>
          <a:bodyPr wrap="square">
            <a:spAutoFit/>
          </a:bodyPr>
          <a:lstStyle/>
          <a:p>
            <a:pPr algn="ctr"/>
            <a:r>
              <a:rPr lang="en-US" sz="1350" dirty="0">
                <a:solidFill>
                  <a:srgbClr val="000000"/>
                </a:solidFill>
                <a:latin typeface="Gill Sans" panose="020B0502020104020203" pitchFamily="34" charset="-79"/>
                <a:cs typeface="Gill Sans" panose="020B0502020104020203" pitchFamily="34" charset="-79"/>
              </a:rPr>
              <a:t>matrix of survival and fecundity rates</a:t>
            </a:r>
          </a:p>
        </p:txBody>
      </p:sp>
      <p:grpSp>
        <p:nvGrpSpPr>
          <p:cNvPr id="62" name="Group 61">
            <a:extLst>
              <a:ext uri="{FF2B5EF4-FFF2-40B4-BE49-F238E27FC236}">
                <a16:creationId xmlns:a16="http://schemas.microsoft.com/office/drawing/2014/main" id="{EF6A2493-3240-2B5C-B625-C8016AA0B5E0}"/>
              </a:ext>
            </a:extLst>
          </p:cNvPr>
          <p:cNvGrpSpPr/>
          <p:nvPr/>
        </p:nvGrpSpPr>
        <p:grpSpPr>
          <a:xfrm>
            <a:off x="5423199" y="4460866"/>
            <a:ext cx="1319372" cy="1170440"/>
            <a:chOff x="4317811" y="5184589"/>
            <a:chExt cx="1759163" cy="1560586"/>
          </a:xfrm>
        </p:grpSpPr>
        <p:sp>
          <p:nvSpPr>
            <p:cNvPr id="63" name="Rectangle 62">
              <a:extLst>
                <a:ext uri="{FF2B5EF4-FFF2-40B4-BE49-F238E27FC236}">
                  <a16:creationId xmlns:a16="http://schemas.microsoft.com/office/drawing/2014/main" id="{D96B4554-152A-221E-267A-E99729E85DCA}"/>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s</a:t>
              </a:r>
              <a:r>
                <a:rPr lang="en-US" sz="1350" baseline="-25000" dirty="0">
                  <a:solidFill>
                    <a:schemeClr val="tx1"/>
                  </a:solidFill>
                </a:rPr>
                <a:t>b</a:t>
              </a:r>
              <a:r>
                <a:rPr lang="en-US" sz="1350" dirty="0">
                  <a:solidFill>
                    <a:schemeClr val="tx1"/>
                  </a:solidFill>
                </a:rPr>
                <a:t>(1-</a:t>
              </a:r>
              <a:r>
                <a:rPr lang="en-US" sz="1350" i="1" dirty="0">
                  <a:solidFill>
                    <a:schemeClr val="tx1"/>
                  </a:solidFill>
                </a:rPr>
                <a:t>a</a:t>
              </a:r>
              <a:r>
                <a:rPr lang="en-US" sz="1350" dirty="0">
                  <a:solidFill>
                    <a:schemeClr val="tx1"/>
                  </a:solidFill>
                </a:rPr>
                <a:t>)</a:t>
              </a:r>
            </a:p>
          </p:txBody>
        </p:sp>
        <p:sp>
          <p:nvSpPr>
            <p:cNvPr id="64" name="Rectangle 63">
              <a:extLst>
                <a:ext uri="{FF2B5EF4-FFF2-40B4-BE49-F238E27FC236}">
                  <a16:creationId xmlns:a16="http://schemas.microsoft.com/office/drawing/2014/main" id="{DDD0C5BD-89D8-9FD8-4225-7DFD3A25F120}"/>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i="1" dirty="0">
                  <a:solidFill>
                    <a:schemeClr val="tx1"/>
                  </a:solidFill>
                </a:rPr>
                <a:t>B</a:t>
              </a:r>
            </a:p>
          </p:txBody>
        </p:sp>
        <p:sp>
          <p:nvSpPr>
            <p:cNvPr id="65" name="Rectangle 64">
              <a:extLst>
                <a:ext uri="{FF2B5EF4-FFF2-40B4-BE49-F238E27FC236}">
                  <a16:creationId xmlns:a16="http://schemas.microsoft.com/office/drawing/2014/main" id="{96E9316B-E4D6-2C86-84E3-3369D01270C9}"/>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s</a:t>
              </a:r>
              <a:r>
                <a:rPr lang="en-US" sz="1350" baseline="-25000" dirty="0" err="1">
                  <a:solidFill>
                    <a:schemeClr val="tx1"/>
                  </a:solidFill>
                </a:rPr>
                <a:t>b</a:t>
              </a:r>
              <a:r>
                <a:rPr lang="en-US" sz="1350" dirty="0" err="1">
                  <a:solidFill>
                    <a:schemeClr val="tx1"/>
                  </a:solidFill>
                </a:rPr>
                <a:t>a</a:t>
              </a:r>
              <a:endParaRPr lang="en-US" sz="1350" dirty="0">
                <a:solidFill>
                  <a:schemeClr val="tx1"/>
                </a:solidFill>
              </a:endParaRPr>
            </a:p>
          </p:txBody>
        </p:sp>
        <p:sp>
          <p:nvSpPr>
            <p:cNvPr id="66" name="Rectangle 65">
              <a:extLst>
                <a:ext uri="{FF2B5EF4-FFF2-40B4-BE49-F238E27FC236}">
                  <a16:creationId xmlns:a16="http://schemas.microsoft.com/office/drawing/2014/main" id="{D4D312A7-D752-D117-EDD0-527FDAFF752E}"/>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s</a:t>
              </a:r>
              <a:r>
                <a:rPr lang="en-US" sz="1350" baseline="-25000" dirty="0" err="1">
                  <a:solidFill>
                    <a:schemeClr val="tx1"/>
                  </a:solidFill>
                </a:rPr>
                <a:t>a</a:t>
              </a:r>
              <a:endParaRPr lang="en-US" sz="1350" baseline="-25000" dirty="0">
                <a:solidFill>
                  <a:schemeClr val="tx1"/>
                </a:solidFill>
              </a:endParaRPr>
            </a:p>
          </p:txBody>
        </p:sp>
      </p:grpSp>
      <p:sp>
        <p:nvSpPr>
          <p:cNvPr id="67" name="Rectangle 66">
            <a:extLst>
              <a:ext uri="{FF2B5EF4-FFF2-40B4-BE49-F238E27FC236}">
                <a16:creationId xmlns:a16="http://schemas.microsoft.com/office/drawing/2014/main" id="{7FF7B610-8918-9941-E15B-7615AC4277D1}"/>
              </a:ext>
            </a:extLst>
          </p:cNvPr>
          <p:cNvSpPr/>
          <p:nvPr/>
        </p:nvSpPr>
        <p:spPr>
          <a:xfrm>
            <a:off x="250627" y="1966930"/>
            <a:ext cx="2242922" cy="300082"/>
          </a:xfrm>
          <a:prstGeom prst="rect">
            <a:avLst/>
          </a:prstGeom>
        </p:spPr>
        <p:txBody>
          <a:bodyPr wrap="none">
            <a:spAutoFit/>
          </a:bodyPr>
          <a:lstStyle/>
          <a:p>
            <a:pPr algn="ctr"/>
            <a:r>
              <a:rPr lang="en-US" sz="1350" dirty="0">
                <a:solidFill>
                  <a:srgbClr val="FF3A37"/>
                </a:solidFill>
                <a:latin typeface="Helvetica" pitchFamily="2" charset="0"/>
                <a:cs typeface="Gill Sans" panose="020B0502020104020203" pitchFamily="34" charset="-79"/>
              </a:rPr>
              <a:t>Population rate of increase</a:t>
            </a:r>
          </a:p>
        </p:txBody>
      </p:sp>
      <p:sp>
        <p:nvSpPr>
          <p:cNvPr id="2" name="Rectangle 1">
            <a:extLst>
              <a:ext uri="{FF2B5EF4-FFF2-40B4-BE49-F238E27FC236}">
                <a16:creationId xmlns:a16="http://schemas.microsoft.com/office/drawing/2014/main" id="{50EB0E7D-2663-96C8-91C1-7E8101E11A50}"/>
              </a:ext>
            </a:extLst>
          </p:cNvPr>
          <p:cNvSpPr/>
          <p:nvPr/>
        </p:nvSpPr>
        <p:spPr>
          <a:xfrm>
            <a:off x="0" y="5559820"/>
            <a:ext cx="2034788" cy="461665"/>
          </a:xfrm>
          <a:prstGeom prst="rect">
            <a:avLst/>
          </a:prstGeom>
        </p:spPr>
        <p:txBody>
          <a:bodyPr wrap="none">
            <a:spAutoFit/>
          </a:bodyPr>
          <a:lstStyle/>
          <a:p>
            <a:r>
              <a:rPr lang="en-US" sz="2400" b="1" dirty="0">
                <a:solidFill>
                  <a:srgbClr val="C00000"/>
                </a:solidFill>
              </a:rPr>
              <a:t>*Discrete time</a:t>
            </a:r>
          </a:p>
        </p:txBody>
      </p:sp>
    </p:spTree>
    <p:extLst>
      <p:ext uri="{BB962C8B-B14F-4D97-AF65-F5344CB8AC3E}">
        <p14:creationId xmlns:p14="http://schemas.microsoft.com/office/powerpoint/2010/main" val="643614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5252889" y="947705"/>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dirty="0">
                <a:latin typeface="Helvetica Light" panose="020B0403020202020204" pitchFamily="34" charset="0"/>
              </a:rPr>
              <a:t>3. Compartments and transition rates are </a:t>
            </a:r>
          </a:p>
          <a:p>
            <a:pPr algn="ctr"/>
            <a:r>
              <a:rPr lang="en-US" sz="1350" dirty="0">
                <a:latin typeface="Helvetica Light" panose="020B0403020202020204" pitchFamily="34" charset="0"/>
              </a:rPr>
              <a:t>determined by biological systems</a:t>
            </a:r>
          </a:p>
          <a:p>
            <a:pPr algn="ctr"/>
            <a:r>
              <a:rPr lang="en-US" sz="1350" b="1" dirty="0">
                <a:solidFill>
                  <a:srgbClr val="C00000"/>
                </a:solidFill>
                <a:latin typeface="Helvetica Light" panose="020B0403020202020204" pitchFamily="34" charset="0"/>
              </a:rPr>
              <a:t>4. Rates of transferring between compartments </a:t>
            </a:r>
          </a:p>
          <a:p>
            <a:pPr algn="ctr"/>
            <a:r>
              <a:rPr lang="en-US" sz="1350" b="1" dirty="0">
                <a:solidFill>
                  <a:srgbClr val="C00000"/>
                </a:solidFill>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2750069" y="1962167"/>
            <a:ext cx="801004" cy="83312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4218625" y="1962167"/>
            <a:ext cx="801004" cy="83312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3644969" y="2378731"/>
            <a:ext cx="4767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3150570" y="2848056"/>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3884849" y="1227889"/>
            <a:ext cx="9525" cy="1468556"/>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4619126" y="2844829"/>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3525203" y="1292655"/>
            <a:ext cx="862993"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3508426" y="2058153"/>
            <a:ext cx="764953"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aging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3130858" y="2870386"/>
            <a:ext cx="1069525"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deaths (1-s</a:t>
            </a:r>
            <a:r>
              <a:rPr lang="en-US" sz="1350" baseline="-25000" dirty="0">
                <a:solidFill>
                  <a:srgbClr val="000000"/>
                </a:solidFill>
                <a:latin typeface="Gill Sans" panose="020B0502020104020203" pitchFamily="34" charset="-79"/>
                <a:cs typeface="Gill Sans" panose="020B0502020104020203" pitchFamily="34" charset="-79"/>
              </a:rPr>
              <a:t>b</a:t>
            </a:r>
            <a:r>
              <a:rPr lang="en-US" sz="1350" dirty="0">
                <a:solidFill>
                  <a:srgbClr val="000000"/>
                </a:solidFill>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4559673" y="2870386"/>
            <a:ext cx="1061509"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deaths (1-s</a:t>
            </a:r>
            <a:r>
              <a:rPr lang="en-US" sz="1350" baseline="-25000" dirty="0">
                <a:solidFill>
                  <a:srgbClr val="000000"/>
                </a:solidFill>
                <a:latin typeface="Gill Sans" panose="020B0502020104020203" pitchFamily="34" charset="-79"/>
                <a:cs typeface="Gill Sans" panose="020B0502020104020203" pitchFamily="34" charset="-79"/>
              </a:rPr>
              <a:t>a</a:t>
            </a:r>
            <a:r>
              <a:rPr lang="en-US" sz="1350" dirty="0">
                <a:solidFill>
                  <a:srgbClr val="000000"/>
                </a:solidFill>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269948" y="947705"/>
            <a:ext cx="2419004" cy="738664"/>
          </a:xfrm>
          <a:prstGeom prst="rect">
            <a:avLst/>
          </a:prstGeom>
          <a:ln>
            <a:solidFill>
              <a:schemeClr val="tx1"/>
            </a:solidFill>
          </a:ln>
        </p:spPr>
        <p:txBody>
          <a:bodyPr wrap="square">
            <a:spAutoFit/>
          </a:bodyPr>
          <a:lstStyle/>
          <a:p>
            <a:r>
              <a:rPr lang="en-US" sz="2100" b="1" dirty="0">
                <a:solidFill>
                  <a:srgbClr val="000000"/>
                </a:solidFill>
                <a:latin typeface="Helvetica" pitchFamily="2" charset="0"/>
              </a:rPr>
              <a:t>The structured</a:t>
            </a:r>
            <a:endParaRPr lang="en-US" sz="2100" dirty="0">
              <a:solidFill>
                <a:srgbClr val="000000"/>
              </a:solidFill>
              <a:latin typeface="Helvetica" pitchFamily="2" charset="0"/>
            </a:endParaRPr>
          </a:p>
          <a:p>
            <a:r>
              <a:rPr lang="en-US" sz="2100" b="1" dirty="0">
                <a:solidFill>
                  <a:srgbClr val="000000"/>
                </a:solidFill>
                <a:latin typeface="Helvetica" pitchFamily="2" charset="0"/>
              </a:rPr>
              <a:t>population model</a:t>
            </a:r>
            <a:endParaRPr lang="en-US" sz="2100" dirty="0">
              <a:solidFill>
                <a:srgbClr val="000000"/>
              </a:solidFill>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2688952" y="3919903"/>
            <a:ext cx="1319372" cy="1170440"/>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s</a:t>
              </a:r>
              <a:r>
                <a:rPr lang="en-US" sz="1350" baseline="-25000" dirty="0">
                  <a:solidFill>
                    <a:schemeClr val="tx1"/>
                  </a:solidFill>
                </a:rPr>
                <a:t>b</a:t>
              </a:r>
              <a:r>
                <a:rPr lang="en-US" sz="1350" dirty="0">
                  <a:solidFill>
                    <a:schemeClr val="tx1"/>
                  </a:solidFill>
                </a:rPr>
                <a:t>(1-</a:t>
              </a:r>
              <a:r>
                <a:rPr lang="en-US" sz="1350" i="1" dirty="0">
                  <a:solidFill>
                    <a:schemeClr val="tx1"/>
                  </a:solidFill>
                </a:rPr>
                <a:t>a</a:t>
              </a:r>
              <a:r>
                <a:rPr lang="en-US" sz="1350"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s</a:t>
              </a:r>
              <a:r>
                <a:rPr lang="en-US" sz="1350" baseline="-25000" dirty="0" err="1">
                  <a:solidFill>
                    <a:schemeClr val="tx1"/>
                  </a:solidFill>
                </a:rPr>
                <a:t>b</a:t>
              </a:r>
              <a:r>
                <a:rPr lang="en-US" sz="1350" dirty="0" err="1">
                  <a:solidFill>
                    <a:schemeClr val="tx1"/>
                  </a:solidFill>
                </a:rPr>
                <a:t>a</a:t>
              </a:r>
              <a:endParaRPr lang="en-US" sz="1350"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s</a:t>
              </a:r>
              <a:r>
                <a:rPr lang="en-US" sz="1350" baseline="-25000" dirty="0" err="1">
                  <a:solidFill>
                    <a:schemeClr val="tx1"/>
                  </a:solidFill>
                </a:rPr>
                <a:t>a</a:t>
              </a:r>
              <a:endParaRPr lang="en-US" sz="1350"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4780946" y="3919903"/>
            <a:ext cx="650471" cy="57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N</a:t>
            </a:r>
            <a:r>
              <a:rPr lang="en-US" sz="1350"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4774985" y="4509351"/>
            <a:ext cx="656432" cy="5809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N</a:t>
            </a:r>
            <a:r>
              <a:rPr lang="en-US" sz="1350"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6098526" y="3919903"/>
            <a:ext cx="1711376" cy="57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s</a:t>
            </a:r>
            <a:r>
              <a:rPr lang="en-US" sz="1350" baseline="-25000" dirty="0">
                <a:solidFill>
                  <a:schemeClr val="tx1"/>
                </a:solidFill>
              </a:rPr>
              <a:t>b</a:t>
            </a:r>
            <a:r>
              <a:rPr lang="en-US" sz="1350" dirty="0">
                <a:solidFill>
                  <a:schemeClr val="tx1"/>
                </a:solidFill>
              </a:rPr>
              <a:t>(1-</a:t>
            </a:r>
            <a:r>
              <a:rPr lang="en-US" sz="1350" i="1" dirty="0">
                <a:solidFill>
                  <a:schemeClr val="tx1"/>
                </a:solidFill>
              </a:rPr>
              <a:t>a</a:t>
            </a:r>
            <a:r>
              <a:rPr lang="en-US" sz="1350" dirty="0">
                <a:solidFill>
                  <a:schemeClr val="tx1"/>
                </a:solidFill>
              </a:rPr>
              <a:t>) N</a:t>
            </a:r>
            <a:r>
              <a:rPr lang="en-US" sz="1350" baseline="-25000" dirty="0">
                <a:solidFill>
                  <a:schemeClr val="tx1"/>
                </a:solidFill>
              </a:rPr>
              <a:t>b </a:t>
            </a:r>
            <a:r>
              <a:rPr lang="en-US" sz="1350" dirty="0">
                <a:solidFill>
                  <a:schemeClr val="tx1"/>
                </a:solidFill>
              </a:rPr>
              <a:t>+ </a:t>
            </a:r>
            <a:r>
              <a:rPr lang="en-US" sz="1350" dirty="0" err="1">
                <a:solidFill>
                  <a:schemeClr val="tx1"/>
                </a:solidFill>
              </a:rPr>
              <a:t>BN</a:t>
            </a:r>
            <a:r>
              <a:rPr lang="en-US" sz="1350" baseline="-25000" dirty="0" err="1">
                <a:solidFill>
                  <a:schemeClr val="tx1"/>
                </a:solidFill>
              </a:rPr>
              <a:t>a</a:t>
            </a:r>
            <a:r>
              <a:rPr lang="en-US" sz="1350"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6092565" y="4509351"/>
            <a:ext cx="1717337" cy="5809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s</a:t>
            </a:r>
            <a:r>
              <a:rPr lang="en-US" sz="1350" baseline="-25000" dirty="0">
                <a:solidFill>
                  <a:schemeClr val="tx1"/>
                </a:solidFill>
              </a:rPr>
              <a:t>b </a:t>
            </a:r>
            <a:r>
              <a:rPr lang="en-US" sz="1350" i="1" dirty="0">
                <a:solidFill>
                  <a:schemeClr val="tx1"/>
                </a:solidFill>
              </a:rPr>
              <a:t>a</a:t>
            </a:r>
            <a:r>
              <a:rPr lang="en-US" sz="1350" dirty="0">
                <a:solidFill>
                  <a:schemeClr val="tx1"/>
                </a:solidFill>
              </a:rPr>
              <a:t> N</a:t>
            </a:r>
            <a:r>
              <a:rPr lang="en-US" sz="1350" baseline="-25000" dirty="0">
                <a:solidFill>
                  <a:schemeClr val="tx1"/>
                </a:solidFill>
              </a:rPr>
              <a:t>b </a:t>
            </a:r>
            <a:r>
              <a:rPr lang="en-US" sz="1350" dirty="0">
                <a:solidFill>
                  <a:schemeClr val="tx1"/>
                </a:solidFill>
              </a:rPr>
              <a:t>+ </a:t>
            </a:r>
            <a:r>
              <a:rPr lang="en-US" sz="1350" dirty="0" err="1">
                <a:solidFill>
                  <a:schemeClr val="tx1"/>
                </a:solidFill>
              </a:rPr>
              <a:t>s</a:t>
            </a:r>
            <a:r>
              <a:rPr lang="en-US" sz="1350" baseline="-25000" dirty="0" err="1">
                <a:solidFill>
                  <a:schemeClr val="tx1"/>
                </a:solidFill>
              </a:rPr>
              <a:t>a</a:t>
            </a:r>
            <a:r>
              <a:rPr lang="en-US" sz="1350" dirty="0" err="1">
                <a:solidFill>
                  <a:schemeClr val="tx1"/>
                </a:solidFill>
              </a:rPr>
              <a:t>N</a:t>
            </a:r>
            <a:r>
              <a:rPr lang="en-US" sz="1350" baseline="-25000" dirty="0" err="1">
                <a:solidFill>
                  <a:schemeClr val="tx1"/>
                </a:solidFill>
              </a:rPr>
              <a:t>a</a:t>
            </a:r>
            <a:r>
              <a:rPr lang="en-US" sz="1350"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3226240" y="3491348"/>
            <a:ext cx="351378" cy="369332"/>
          </a:xfrm>
          <a:prstGeom prst="rect">
            <a:avLst/>
          </a:prstGeom>
        </p:spPr>
        <p:txBody>
          <a:bodyPr wrap="none">
            <a:spAutoFit/>
          </a:bodyPr>
          <a:lstStyle/>
          <a:p>
            <a:r>
              <a:rPr lang="en-US"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4960204" y="3499138"/>
            <a:ext cx="402674" cy="369332"/>
          </a:xfrm>
          <a:prstGeom prst="rect">
            <a:avLst/>
          </a:prstGeom>
        </p:spPr>
        <p:txBody>
          <a:bodyPr wrap="none">
            <a:spAutoFit/>
          </a:bodyPr>
          <a:lstStyle/>
          <a:p>
            <a:r>
              <a:rPr lang="en-US" b="1" dirty="0" err="1">
                <a:latin typeface="Helvetica" pitchFamily="2" charset="0"/>
              </a:rPr>
              <a:t>N</a:t>
            </a:r>
            <a:r>
              <a:rPr lang="en-US" b="1" baseline="-25000" dirty="0" err="1">
                <a:latin typeface="Helvetica" pitchFamily="2" charset="0"/>
              </a:rPr>
              <a:t>t</a:t>
            </a:r>
            <a:endParaRPr lang="en-US"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6662531" y="3499138"/>
            <a:ext cx="577402" cy="369332"/>
          </a:xfrm>
          <a:prstGeom prst="rect">
            <a:avLst/>
          </a:prstGeom>
        </p:spPr>
        <p:txBody>
          <a:bodyPr wrap="none">
            <a:spAutoFit/>
          </a:bodyPr>
          <a:lstStyle/>
          <a:p>
            <a:pPr algn="ctr"/>
            <a:r>
              <a:rPr lang="en-US" b="1" dirty="0">
                <a:solidFill>
                  <a:srgbClr val="000000"/>
                </a:solidFill>
                <a:latin typeface="Helvetica" pitchFamily="2" charset="0"/>
                <a:cs typeface="Gill Sans" panose="020B0502020104020203" pitchFamily="34" charset="-79"/>
              </a:rPr>
              <a:t>N</a:t>
            </a:r>
            <a:r>
              <a:rPr lang="en-US" b="1" baseline="-25000" dirty="0">
                <a:solidFill>
                  <a:srgbClr val="000000"/>
                </a:solidFill>
                <a:latin typeface="Helvetica" pitchFamily="2" charset="0"/>
                <a:cs typeface="Gill Sans" panose="020B0502020104020203" pitchFamily="34" charset="-79"/>
              </a:rPr>
              <a:t>t+1</a:t>
            </a:r>
            <a:endParaRPr lang="en-US" dirty="0">
              <a:solidFill>
                <a:srgbClr val="000000"/>
              </a:solidFill>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4276000" y="4325690"/>
            <a:ext cx="330860" cy="369332"/>
          </a:xfrm>
          <a:prstGeom prst="rect">
            <a:avLst/>
          </a:prstGeom>
        </p:spPr>
        <p:txBody>
          <a:bodyPr wrap="square">
            <a:spAutoFit/>
          </a:bodyPr>
          <a:lstStyle/>
          <a:p>
            <a:r>
              <a:rPr lang="en-US"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5606737" y="4293808"/>
            <a:ext cx="330860" cy="369332"/>
          </a:xfrm>
          <a:prstGeom prst="rect">
            <a:avLst/>
          </a:prstGeom>
        </p:spPr>
        <p:txBody>
          <a:bodyPr wrap="square">
            <a:spAutoFit/>
          </a:bodyPr>
          <a:lstStyle/>
          <a:p>
            <a:r>
              <a:rPr lang="en-US"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6256799" y="2838345"/>
            <a:ext cx="1976054" cy="530915"/>
          </a:xfrm>
          <a:prstGeom prst="rect">
            <a:avLst/>
          </a:prstGeom>
        </p:spPr>
        <p:txBody>
          <a:bodyPr wrap="none">
            <a:spAutoFit/>
          </a:bodyPr>
          <a:lstStyle/>
          <a:p>
            <a:pPr algn="ctr"/>
            <a:r>
              <a:rPr lang="en-US" sz="2850" dirty="0">
                <a:solidFill>
                  <a:srgbClr val="C00000"/>
                </a:solidFill>
                <a:latin typeface="Helvetica" pitchFamily="2" charset="0"/>
                <a:cs typeface="Gill Sans" panose="020B0502020104020203" pitchFamily="34" charset="-79"/>
              </a:rPr>
              <a:t>N</a:t>
            </a:r>
            <a:r>
              <a:rPr lang="en-US" sz="2850" baseline="-25000" dirty="0">
                <a:solidFill>
                  <a:srgbClr val="C00000"/>
                </a:solidFill>
                <a:latin typeface="Helvetica" pitchFamily="2" charset="0"/>
                <a:cs typeface="Gill Sans" panose="020B0502020104020203" pitchFamily="34" charset="-79"/>
              </a:rPr>
              <a:t>t+1 </a:t>
            </a:r>
            <a:r>
              <a:rPr lang="en-US" sz="2850" dirty="0">
                <a:solidFill>
                  <a:srgbClr val="C00000"/>
                </a:solidFill>
                <a:latin typeface="Helvetica" pitchFamily="2" charset="0"/>
                <a:cs typeface="Gill Sans" panose="020B0502020104020203" pitchFamily="34" charset="-79"/>
              </a:rPr>
              <a:t>= A* </a:t>
            </a:r>
            <a:r>
              <a:rPr lang="en-US" sz="2850" dirty="0" err="1">
                <a:solidFill>
                  <a:srgbClr val="C00000"/>
                </a:solidFill>
                <a:latin typeface="Helvetica" pitchFamily="2" charset="0"/>
                <a:cs typeface="Gill Sans" panose="020B0502020104020203" pitchFamily="34" charset="-79"/>
              </a:rPr>
              <a:t>N</a:t>
            </a:r>
            <a:r>
              <a:rPr lang="en-US" sz="2850" baseline="-25000" dirty="0" err="1">
                <a:solidFill>
                  <a:srgbClr val="C00000"/>
                </a:solidFill>
                <a:latin typeface="Helvetica" pitchFamily="2" charset="0"/>
                <a:cs typeface="Gill Sans" panose="020B0502020104020203" pitchFamily="34" charset="-79"/>
              </a:rPr>
              <a:t>t</a:t>
            </a:r>
            <a:endParaRPr lang="en-US" sz="2850" baseline="-25000" dirty="0">
              <a:solidFill>
                <a:srgbClr val="C00000"/>
              </a:solidFill>
              <a:latin typeface="Helvetica" pitchFamily="2" charset="0"/>
              <a:cs typeface="Gill Sans" panose="020B0502020104020203" pitchFamily="34" charset="-79"/>
            </a:endParaRPr>
          </a:p>
        </p:txBody>
      </p:sp>
    </p:spTree>
    <p:extLst>
      <p:ext uri="{BB962C8B-B14F-4D97-AF65-F5344CB8AC3E}">
        <p14:creationId xmlns:p14="http://schemas.microsoft.com/office/powerpoint/2010/main" val="20938153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02E913-B0C4-60C0-7132-F312D14CFBF0}"/>
              </a:ext>
            </a:extLst>
          </p:cNvPr>
          <p:cNvSpPr/>
          <p:nvPr/>
        </p:nvSpPr>
        <p:spPr>
          <a:xfrm>
            <a:off x="5252889" y="947705"/>
            <a:ext cx="3983875" cy="1546577"/>
          </a:xfrm>
          <a:prstGeom prst="rect">
            <a:avLst/>
          </a:prstGeom>
        </p:spPr>
        <p:txBody>
          <a:bodyPr wrap="square">
            <a:spAutoFit/>
          </a:bodyPr>
          <a:lstStyle/>
          <a:p>
            <a:pPr algn="ctr"/>
            <a:r>
              <a:rPr lang="en-US" sz="1350" dirty="0">
                <a:latin typeface="Helvetica Light" panose="020B0403020202020204" pitchFamily="34" charset="0"/>
              </a:rPr>
              <a:t>1. Populations are divided into compartments</a:t>
            </a:r>
          </a:p>
          <a:p>
            <a:pPr algn="ctr"/>
            <a:r>
              <a:rPr lang="en-US" sz="1350" dirty="0">
                <a:latin typeface="Helvetica Light" panose="020B0403020202020204" pitchFamily="34" charset="0"/>
              </a:rPr>
              <a:t>2. Individuals within a compartment are homogenously mixed </a:t>
            </a:r>
          </a:p>
          <a:p>
            <a:pPr algn="ctr"/>
            <a:r>
              <a:rPr lang="en-US" sz="1350" dirty="0">
                <a:latin typeface="Helvetica Light" panose="020B0403020202020204" pitchFamily="34" charset="0"/>
              </a:rPr>
              <a:t>3. Compartments and transition rates are </a:t>
            </a:r>
          </a:p>
          <a:p>
            <a:pPr algn="ctr"/>
            <a:r>
              <a:rPr lang="en-US" sz="1350" dirty="0">
                <a:latin typeface="Helvetica Light" panose="020B0403020202020204" pitchFamily="34" charset="0"/>
              </a:rPr>
              <a:t>determined by biological systems</a:t>
            </a:r>
          </a:p>
          <a:p>
            <a:pPr algn="ctr"/>
            <a:r>
              <a:rPr lang="en-US" sz="1350" b="1" dirty="0">
                <a:solidFill>
                  <a:srgbClr val="C00000"/>
                </a:solidFill>
                <a:latin typeface="Helvetica Light" panose="020B0403020202020204" pitchFamily="34" charset="0"/>
              </a:rPr>
              <a:t>4. Rates of transferring between compartments </a:t>
            </a:r>
          </a:p>
          <a:p>
            <a:pPr algn="ctr"/>
            <a:r>
              <a:rPr lang="en-US" sz="1350" b="1" dirty="0">
                <a:solidFill>
                  <a:srgbClr val="C00000"/>
                </a:solidFill>
                <a:latin typeface="Helvetica Light" panose="020B0403020202020204" pitchFamily="34" charset="0"/>
              </a:rPr>
              <a:t>are expressed mathematically </a:t>
            </a:r>
          </a:p>
        </p:txBody>
      </p:sp>
      <p:sp>
        <p:nvSpPr>
          <p:cNvPr id="27" name="Rectangle 26">
            <a:extLst>
              <a:ext uri="{FF2B5EF4-FFF2-40B4-BE49-F238E27FC236}">
                <a16:creationId xmlns:a16="http://schemas.microsoft.com/office/drawing/2014/main" id="{62BD3F7D-F421-A0E9-7474-CDB88FE5CD0E}"/>
              </a:ext>
            </a:extLst>
          </p:cNvPr>
          <p:cNvSpPr/>
          <p:nvPr/>
        </p:nvSpPr>
        <p:spPr>
          <a:xfrm>
            <a:off x="2750069" y="1962167"/>
            <a:ext cx="801004" cy="83312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Babies</a:t>
            </a:r>
          </a:p>
        </p:txBody>
      </p:sp>
      <p:sp>
        <p:nvSpPr>
          <p:cNvPr id="28" name="Rectangle 27">
            <a:extLst>
              <a:ext uri="{FF2B5EF4-FFF2-40B4-BE49-F238E27FC236}">
                <a16:creationId xmlns:a16="http://schemas.microsoft.com/office/drawing/2014/main" id="{02E3C0ED-556F-F48E-0B41-72AB5DCCDF66}"/>
              </a:ext>
            </a:extLst>
          </p:cNvPr>
          <p:cNvSpPr/>
          <p:nvPr/>
        </p:nvSpPr>
        <p:spPr>
          <a:xfrm>
            <a:off x="4218625" y="1962167"/>
            <a:ext cx="801004" cy="833127"/>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dirty="0">
                <a:solidFill>
                  <a:schemeClr val="bg1"/>
                </a:solidFill>
              </a:rPr>
              <a:t>Adults</a:t>
            </a:r>
          </a:p>
        </p:txBody>
      </p:sp>
      <p:cxnSp>
        <p:nvCxnSpPr>
          <p:cNvPr id="29" name="Straight Arrow Connector 28">
            <a:extLst>
              <a:ext uri="{FF2B5EF4-FFF2-40B4-BE49-F238E27FC236}">
                <a16:creationId xmlns:a16="http://schemas.microsoft.com/office/drawing/2014/main" id="{BA6AB532-7722-82DA-E192-FC3586DAE9F7}"/>
              </a:ext>
            </a:extLst>
          </p:cNvPr>
          <p:cNvCxnSpPr>
            <a:cxnSpLocks/>
          </p:cNvCxnSpPr>
          <p:nvPr/>
        </p:nvCxnSpPr>
        <p:spPr>
          <a:xfrm>
            <a:off x="3644969" y="2378731"/>
            <a:ext cx="4767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1E0D723-9AB7-6C99-22CE-FF5A17E2785D}"/>
              </a:ext>
            </a:extLst>
          </p:cNvPr>
          <p:cNvCxnSpPr>
            <a:cxnSpLocks/>
          </p:cNvCxnSpPr>
          <p:nvPr/>
        </p:nvCxnSpPr>
        <p:spPr>
          <a:xfrm>
            <a:off x="3150570" y="2848056"/>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6445DAB9-D8AE-940D-967C-04177EF5B774}"/>
              </a:ext>
            </a:extLst>
          </p:cNvPr>
          <p:cNvCxnSpPr>
            <a:cxnSpLocks/>
            <a:stCxn id="28" idx="0"/>
            <a:endCxn id="27" idx="0"/>
          </p:cNvCxnSpPr>
          <p:nvPr/>
        </p:nvCxnSpPr>
        <p:spPr>
          <a:xfrm rot="16200000" flipV="1">
            <a:off x="3884849" y="1227889"/>
            <a:ext cx="9525" cy="1468556"/>
          </a:xfrm>
          <a:prstGeom prst="curvedConnector3">
            <a:avLst>
              <a:gd name="adj1" fmla="val 42510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AAE402-FE9F-697E-784E-7DCFCD50F9D1}"/>
              </a:ext>
            </a:extLst>
          </p:cNvPr>
          <p:cNvCxnSpPr>
            <a:cxnSpLocks/>
          </p:cNvCxnSpPr>
          <p:nvPr/>
        </p:nvCxnSpPr>
        <p:spPr>
          <a:xfrm>
            <a:off x="4619126" y="2844829"/>
            <a:ext cx="0" cy="340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9DAFF9-CD57-A6FD-AAE3-8B164ED87A88}"/>
              </a:ext>
            </a:extLst>
          </p:cNvPr>
          <p:cNvSpPr/>
          <p:nvPr/>
        </p:nvSpPr>
        <p:spPr>
          <a:xfrm>
            <a:off x="3525203" y="1292655"/>
            <a:ext cx="862993"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Births (B)</a:t>
            </a:r>
          </a:p>
        </p:txBody>
      </p:sp>
      <p:sp>
        <p:nvSpPr>
          <p:cNvPr id="34" name="Rectangle 33">
            <a:extLst>
              <a:ext uri="{FF2B5EF4-FFF2-40B4-BE49-F238E27FC236}">
                <a16:creationId xmlns:a16="http://schemas.microsoft.com/office/drawing/2014/main" id="{AFE9BFF1-2F3F-45B7-2540-8600D1C8D8A0}"/>
              </a:ext>
            </a:extLst>
          </p:cNvPr>
          <p:cNvSpPr/>
          <p:nvPr/>
        </p:nvSpPr>
        <p:spPr>
          <a:xfrm>
            <a:off x="3508426" y="2058153"/>
            <a:ext cx="764953"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aging (a)</a:t>
            </a:r>
          </a:p>
        </p:txBody>
      </p:sp>
      <p:sp>
        <p:nvSpPr>
          <p:cNvPr id="35" name="Rectangle 34">
            <a:extLst>
              <a:ext uri="{FF2B5EF4-FFF2-40B4-BE49-F238E27FC236}">
                <a16:creationId xmlns:a16="http://schemas.microsoft.com/office/drawing/2014/main" id="{4508AF08-C226-2E5C-0A52-A6CBFAAAC93C}"/>
              </a:ext>
            </a:extLst>
          </p:cNvPr>
          <p:cNvSpPr/>
          <p:nvPr/>
        </p:nvSpPr>
        <p:spPr>
          <a:xfrm>
            <a:off x="3130858" y="2870386"/>
            <a:ext cx="1069525"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deaths (1-s</a:t>
            </a:r>
            <a:r>
              <a:rPr lang="en-US" sz="1350" baseline="-25000" dirty="0">
                <a:solidFill>
                  <a:srgbClr val="000000"/>
                </a:solidFill>
                <a:latin typeface="Gill Sans" panose="020B0502020104020203" pitchFamily="34" charset="-79"/>
                <a:cs typeface="Gill Sans" panose="020B0502020104020203" pitchFamily="34" charset="-79"/>
              </a:rPr>
              <a:t>b</a:t>
            </a:r>
            <a:r>
              <a:rPr lang="en-US" sz="1350" dirty="0">
                <a:solidFill>
                  <a:srgbClr val="000000"/>
                </a:solidFill>
                <a:latin typeface="Gill Sans" panose="020B0502020104020203" pitchFamily="34" charset="-79"/>
                <a:cs typeface="Gill Sans" panose="020B0502020104020203" pitchFamily="34" charset="-79"/>
              </a:rPr>
              <a:t>)</a:t>
            </a:r>
          </a:p>
        </p:txBody>
      </p:sp>
      <p:sp>
        <p:nvSpPr>
          <p:cNvPr id="36" name="Rectangle 35">
            <a:extLst>
              <a:ext uri="{FF2B5EF4-FFF2-40B4-BE49-F238E27FC236}">
                <a16:creationId xmlns:a16="http://schemas.microsoft.com/office/drawing/2014/main" id="{4C00C8A4-164F-4BA4-76B3-AAB60F2525BA}"/>
              </a:ext>
            </a:extLst>
          </p:cNvPr>
          <p:cNvSpPr/>
          <p:nvPr/>
        </p:nvSpPr>
        <p:spPr>
          <a:xfrm>
            <a:off x="4559673" y="2870386"/>
            <a:ext cx="1061509" cy="300082"/>
          </a:xfrm>
          <a:prstGeom prst="rect">
            <a:avLst/>
          </a:prstGeom>
        </p:spPr>
        <p:txBody>
          <a:bodyPr wrap="none">
            <a:spAutoFit/>
          </a:bodyPr>
          <a:lstStyle/>
          <a:p>
            <a:pPr algn="ctr"/>
            <a:r>
              <a:rPr lang="en-US" sz="1350" dirty="0">
                <a:solidFill>
                  <a:srgbClr val="000000"/>
                </a:solidFill>
                <a:latin typeface="Gill Sans" panose="020B0502020104020203" pitchFamily="34" charset="-79"/>
                <a:cs typeface="Gill Sans" panose="020B0502020104020203" pitchFamily="34" charset="-79"/>
              </a:rPr>
              <a:t>deaths (1-s</a:t>
            </a:r>
            <a:r>
              <a:rPr lang="en-US" sz="1350" baseline="-25000" dirty="0">
                <a:solidFill>
                  <a:srgbClr val="000000"/>
                </a:solidFill>
                <a:latin typeface="Gill Sans" panose="020B0502020104020203" pitchFamily="34" charset="-79"/>
                <a:cs typeface="Gill Sans" panose="020B0502020104020203" pitchFamily="34" charset="-79"/>
              </a:rPr>
              <a:t>a</a:t>
            </a:r>
            <a:r>
              <a:rPr lang="en-US" sz="1350" dirty="0">
                <a:solidFill>
                  <a:srgbClr val="000000"/>
                </a:solidFill>
                <a:latin typeface="Gill Sans" panose="020B0502020104020203" pitchFamily="34" charset="-79"/>
                <a:cs typeface="Gill Sans" panose="020B0502020104020203" pitchFamily="34" charset="-79"/>
              </a:rPr>
              <a:t>)</a:t>
            </a:r>
          </a:p>
        </p:txBody>
      </p:sp>
      <p:sp>
        <p:nvSpPr>
          <p:cNvPr id="37" name="Rectangle 36">
            <a:extLst>
              <a:ext uri="{FF2B5EF4-FFF2-40B4-BE49-F238E27FC236}">
                <a16:creationId xmlns:a16="http://schemas.microsoft.com/office/drawing/2014/main" id="{A989F9D5-F1A2-2DA8-F0AE-37D0D16B25D4}"/>
              </a:ext>
            </a:extLst>
          </p:cNvPr>
          <p:cNvSpPr/>
          <p:nvPr/>
        </p:nvSpPr>
        <p:spPr>
          <a:xfrm>
            <a:off x="269948" y="947705"/>
            <a:ext cx="2419004" cy="738664"/>
          </a:xfrm>
          <a:prstGeom prst="rect">
            <a:avLst/>
          </a:prstGeom>
          <a:ln>
            <a:solidFill>
              <a:schemeClr val="tx1"/>
            </a:solidFill>
          </a:ln>
        </p:spPr>
        <p:txBody>
          <a:bodyPr wrap="square">
            <a:spAutoFit/>
          </a:bodyPr>
          <a:lstStyle/>
          <a:p>
            <a:r>
              <a:rPr lang="en-US" sz="2100" b="1" dirty="0">
                <a:solidFill>
                  <a:srgbClr val="000000"/>
                </a:solidFill>
                <a:latin typeface="Helvetica" pitchFamily="2" charset="0"/>
              </a:rPr>
              <a:t>The structured</a:t>
            </a:r>
            <a:endParaRPr lang="en-US" sz="2100" dirty="0">
              <a:solidFill>
                <a:srgbClr val="000000"/>
              </a:solidFill>
              <a:latin typeface="Helvetica" pitchFamily="2" charset="0"/>
            </a:endParaRPr>
          </a:p>
          <a:p>
            <a:r>
              <a:rPr lang="en-US" sz="2100" b="1" dirty="0">
                <a:solidFill>
                  <a:srgbClr val="000000"/>
                </a:solidFill>
                <a:latin typeface="Helvetica" pitchFamily="2" charset="0"/>
              </a:rPr>
              <a:t>population model</a:t>
            </a:r>
            <a:endParaRPr lang="en-US" sz="2100" dirty="0">
              <a:solidFill>
                <a:srgbClr val="000000"/>
              </a:solidFill>
              <a:latin typeface="Helvetica" pitchFamily="2" charset="0"/>
            </a:endParaRPr>
          </a:p>
        </p:txBody>
      </p:sp>
      <p:grpSp>
        <p:nvGrpSpPr>
          <p:cNvPr id="24" name="Group 23">
            <a:extLst>
              <a:ext uri="{FF2B5EF4-FFF2-40B4-BE49-F238E27FC236}">
                <a16:creationId xmlns:a16="http://schemas.microsoft.com/office/drawing/2014/main" id="{5A4EAE29-8C2F-5D21-69ED-CEAF78DAB5DE}"/>
              </a:ext>
            </a:extLst>
          </p:cNvPr>
          <p:cNvGrpSpPr/>
          <p:nvPr/>
        </p:nvGrpSpPr>
        <p:grpSpPr>
          <a:xfrm>
            <a:off x="2688952" y="3919903"/>
            <a:ext cx="1319372" cy="1170440"/>
            <a:chOff x="4317811" y="5184589"/>
            <a:chExt cx="1759163" cy="1560586"/>
          </a:xfrm>
        </p:grpSpPr>
        <p:sp>
          <p:nvSpPr>
            <p:cNvPr id="25" name="Rectangle 24">
              <a:extLst>
                <a:ext uri="{FF2B5EF4-FFF2-40B4-BE49-F238E27FC236}">
                  <a16:creationId xmlns:a16="http://schemas.microsoft.com/office/drawing/2014/main" id="{A532927F-9D20-EAA6-10AA-8991F17C2BA3}"/>
                </a:ext>
              </a:extLst>
            </p:cNvPr>
            <p:cNvSpPr/>
            <p:nvPr/>
          </p:nvSpPr>
          <p:spPr>
            <a:xfrm>
              <a:off x="4317811" y="5198636"/>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s</a:t>
              </a:r>
              <a:r>
                <a:rPr lang="en-US" sz="1350" baseline="-25000" dirty="0">
                  <a:solidFill>
                    <a:schemeClr val="tx1"/>
                  </a:solidFill>
                </a:rPr>
                <a:t>b</a:t>
              </a:r>
              <a:r>
                <a:rPr lang="en-US" sz="1350" dirty="0">
                  <a:solidFill>
                    <a:schemeClr val="tx1"/>
                  </a:solidFill>
                </a:rPr>
                <a:t>(1-</a:t>
              </a:r>
              <a:r>
                <a:rPr lang="en-US" sz="1350" i="1" dirty="0">
                  <a:solidFill>
                    <a:schemeClr val="tx1"/>
                  </a:solidFill>
                </a:rPr>
                <a:t>a</a:t>
              </a:r>
              <a:r>
                <a:rPr lang="en-US" sz="1350" dirty="0">
                  <a:solidFill>
                    <a:schemeClr val="tx1"/>
                  </a:solidFill>
                </a:rPr>
                <a:t>)</a:t>
              </a:r>
            </a:p>
          </p:txBody>
        </p:sp>
        <p:sp>
          <p:nvSpPr>
            <p:cNvPr id="26" name="Rectangle 25">
              <a:extLst>
                <a:ext uri="{FF2B5EF4-FFF2-40B4-BE49-F238E27FC236}">
                  <a16:creationId xmlns:a16="http://schemas.microsoft.com/office/drawing/2014/main" id="{6A9891B3-14EC-BE25-AE5E-62A590FEEBD8}"/>
                </a:ext>
              </a:extLst>
            </p:cNvPr>
            <p:cNvSpPr/>
            <p:nvPr/>
          </p:nvSpPr>
          <p:spPr>
            <a:xfrm>
              <a:off x="5193054" y="5184589"/>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i="1" dirty="0">
                  <a:solidFill>
                    <a:schemeClr val="tx1"/>
                  </a:solidFill>
                </a:rPr>
                <a:t>B</a:t>
              </a:r>
            </a:p>
          </p:txBody>
        </p:sp>
        <p:sp>
          <p:nvSpPr>
            <p:cNvPr id="39" name="Rectangle 38">
              <a:extLst>
                <a:ext uri="{FF2B5EF4-FFF2-40B4-BE49-F238E27FC236}">
                  <a16:creationId xmlns:a16="http://schemas.microsoft.com/office/drawing/2014/main" id="{B8447F34-36BF-3B6F-391C-9D6C58C8E1DB}"/>
                </a:ext>
              </a:extLst>
            </p:cNvPr>
            <p:cNvSpPr/>
            <p:nvPr/>
          </p:nvSpPr>
          <p:spPr>
            <a:xfrm>
              <a:off x="4317811" y="5970518"/>
              <a:ext cx="875243" cy="7718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s</a:t>
              </a:r>
              <a:r>
                <a:rPr lang="en-US" sz="1350" baseline="-25000" dirty="0" err="1">
                  <a:solidFill>
                    <a:schemeClr val="tx1"/>
                  </a:solidFill>
                </a:rPr>
                <a:t>b</a:t>
              </a:r>
              <a:r>
                <a:rPr lang="en-US" sz="1350" dirty="0" err="1">
                  <a:solidFill>
                    <a:schemeClr val="tx1"/>
                  </a:solidFill>
                </a:rPr>
                <a:t>a</a:t>
              </a:r>
              <a:endParaRPr lang="en-US" sz="1350" dirty="0">
                <a:solidFill>
                  <a:schemeClr val="tx1"/>
                </a:solidFill>
              </a:endParaRPr>
            </a:p>
          </p:txBody>
        </p:sp>
        <p:sp>
          <p:nvSpPr>
            <p:cNvPr id="40" name="Rectangle 39">
              <a:extLst>
                <a:ext uri="{FF2B5EF4-FFF2-40B4-BE49-F238E27FC236}">
                  <a16:creationId xmlns:a16="http://schemas.microsoft.com/office/drawing/2014/main" id="{7294706A-1E37-B820-6359-6C80E42B6728}"/>
                </a:ext>
              </a:extLst>
            </p:cNvPr>
            <p:cNvSpPr/>
            <p:nvPr/>
          </p:nvSpPr>
          <p:spPr>
            <a:xfrm>
              <a:off x="5201731" y="5970518"/>
              <a:ext cx="875243" cy="774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solidFill>
                    <a:schemeClr val="tx1"/>
                  </a:solidFill>
                </a:rPr>
                <a:t>s</a:t>
              </a:r>
              <a:r>
                <a:rPr lang="en-US" sz="1350" baseline="-25000" dirty="0" err="1">
                  <a:solidFill>
                    <a:schemeClr val="tx1"/>
                  </a:solidFill>
                </a:rPr>
                <a:t>a</a:t>
              </a:r>
              <a:endParaRPr lang="en-US" sz="1350" baseline="-25000" dirty="0">
                <a:solidFill>
                  <a:schemeClr val="tx1"/>
                </a:solidFill>
              </a:endParaRPr>
            </a:p>
          </p:txBody>
        </p:sp>
      </p:grpSp>
      <p:sp>
        <p:nvSpPr>
          <p:cNvPr id="41" name="Rectangle 40">
            <a:extLst>
              <a:ext uri="{FF2B5EF4-FFF2-40B4-BE49-F238E27FC236}">
                <a16:creationId xmlns:a16="http://schemas.microsoft.com/office/drawing/2014/main" id="{DCD80739-B91F-92F2-5A1C-A0A3821FF397}"/>
              </a:ext>
            </a:extLst>
          </p:cNvPr>
          <p:cNvSpPr/>
          <p:nvPr/>
        </p:nvSpPr>
        <p:spPr>
          <a:xfrm>
            <a:off x="4780946" y="3919903"/>
            <a:ext cx="650471" cy="57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N</a:t>
            </a:r>
            <a:r>
              <a:rPr lang="en-US" sz="1350" baseline="-25000" dirty="0">
                <a:solidFill>
                  <a:schemeClr val="tx1"/>
                </a:solidFill>
              </a:rPr>
              <a:t>b</a:t>
            </a:r>
          </a:p>
        </p:txBody>
      </p:sp>
      <p:sp>
        <p:nvSpPr>
          <p:cNvPr id="42" name="Rectangle 41">
            <a:extLst>
              <a:ext uri="{FF2B5EF4-FFF2-40B4-BE49-F238E27FC236}">
                <a16:creationId xmlns:a16="http://schemas.microsoft.com/office/drawing/2014/main" id="{D9FC13BE-0BB8-0434-4E3E-0C8509B28556}"/>
              </a:ext>
            </a:extLst>
          </p:cNvPr>
          <p:cNvSpPr/>
          <p:nvPr/>
        </p:nvSpPr>
        <p:spPr>
          <a:xfrm>
            <a:off x="4774985" y="4509351"/>
            <a:ext cx="656432" cy="5809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N</a:t>
            </a:r>
            <a:r>
              <a:rPr lang="en-US" sz="1350" baseline="-25000" dirty="0">
                <a:solidFill>
                  <a:schemeClr val="tx1"/>
                </a:solidFill>
              </a:rPr>
              <a:t>a</a:t>
            </a:r>
          </a:p>
        </p:txBody>
      </p:sp>
      <p:sp>
        <p:nvSpPr>
          <p:cNvPr id="43" name="Rectangle 42">
            <a:extLst>
              <a:ext uri="{FF2B5EF4-FFF2-40B4-BE49-F238E27FC236}">
                <a16:creationId xmlns:a16="http://schemas.microsoft.com/office/drawing/2014/main" id="{200C5E4D-44FC-1E92-9EC7-5AC6BEA41329}"/>
              </a:ext>
            </a:extLst>
          </p:cNvPr>
          <p:cNvSpPr/>
          <p:nvPr/>
        </p:nvSpPr>
        <p:spPr>
          <a:xfrm>
            <a:off x="6098526" y="3919903"/>
            <a:ext cx="1711376" cy="578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s</a:t>
            </a:r>
            <a:r>
              <a:rPr lang="en-US" sz="1350" baseline="-25000" dirty="0">
                <a:solidFill>
                  <a:schemeClr val="tx1"/>
                </a:solidFill>
              </a:rPr>
              <a:t>b</a:t>
            </a:r>
            <a:r>
              <a:rPr lang="en-US" sz="1350" dirty="0">
                <a:solidFill>
                  <a:schemeClr val="tx1"/>
                </a:solidFill>
              </a:rPr>
              <a:t>(1-</a:t>
            </a:r>
            <a:r>
              <a:rPr lang="en-US" sz="1350" i="1" dirty="0">
                <a:solidFill>
                  <a:schemeClr val="tx1"/>
                </a:solidFill>
              </a:rPr>
              <a:t>a</a:t>
            </a:r>
            <a:r>
              <a:rPr lang="en-US" sz="1350" dirty="0">
                <a:solidFill>
                  <a:schemeClr val="tx1"/>
                </a:solidFill>
              </a:rPr>
              <a:t>) N</a:t>
            </a:r>
            <a:r>
              <a:rPr lang="en-US" sz="1350" baseline="-25000" dirty="0">
                <a:solidFill>
                  <a:schemeClr val="tx1"/>
                </a:solidFill>
              </a:rPr>
              <a:t>b </a:t>
            </a:r>
            <a:r>
              <a:rPr lang="en-US" sz="1350" dirty="0">
                <a:solidFill>
                  <a:schemeClr val="tx1"/>
                </a:solidFill>
              </a:rPr>
              <a:t>+ </a:t>
            </a:r>
            <a:r>
              <a:rPr lang="en-US" sz="1350" dirty="0" err="1">
                <a:solidFill>
                  <a:schemeClr val="tx1"/>
                </a:solidFill>
              </a:rPr>
              <a:t>BN</a:t>
            </a:r>
            <a:r>
              <a:rPr lang="en-US" sz="1350" baseline="-25000" dirty="0" err="1">
                <a:solidFill>
                  <a:schemeClr val="tx1"/>
                </a:solidFill>
              </a:rPr>
              <a:t>a</a:t>
            </a:r>
            <a:r>
              <a:rPr lang="en-US" sz="1350" dirty="0">
                <a:solidFill>
                  <a:schemeClr val="tx1"/>
                </a:solidFill>
              </a:rPr>
              <a:t> </a:t>
            </a:r>
          </a:p>
        </p:txBody>
      </p:sp>
      <p:sp>
        <p:nvSpPr>
          <p:cNvPr id="44" name="Rectangle 43">
            <a:extLst>
              <a:ext uri="{FF2B5EF4-FFF2-40B4-BE49-F238E27FC236}">
                <a16:creationId xmlns:a16="http://schemas.microsoft.com/office/drawing/2014/main" id="{9DC50A86-0EE0-0F6A-C6EB-A41FA033621A}"/>
              </a:ext>
            </a:extLst>
          </p:cNvPr>
          <p:cNvSpPr/>
          <p:nvPr/>
        </p:nvSpPr>
        <p:spPr>
          <a:xfrm>
            <a:off x="6092565" y="4509351"/>
            <a:ext cx="1717337" cy="5809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s</a:t>
            </a:r>
            <a:r>
              <a:rPr lang="en-US" sz="1350" baseline="-25000" dirty="0">
                <a:solidFill>
                  <a:schemeClr val="tx1"/>
                </a:solidFill>
              </a:rPr>
              <a:t>b </a:t>
            </a:r>
            <a:r>
              <a:rPr lang="en-US" sz="1350" i="1" dirty="0">
                <a:solidFill>
                  <a:schemeClr val="tx1"/>
                </a:solidFill>
              </a:rPr>
              <a:t>a</a:t>
            </a:r>
            <a:r>
              <a:rPr lang="en-US" sz="1350" dirty="0">
                <a:solidFill>
                  <a:schemeClr val="tx1"/>
                </a:solidFill>
              </a:rPr>
              <a:t> N</a:t>
            </a:r>
            <a:r>
              <a:rPr lang="en-US" sz="1350" baseline="-25000" dirty="0">
                <a:solidFill>
                  <a:schemeClr val="tx1"/>
                </a:solidFill>
              </a:rPr>
              <a:t>b </a:t>
            </a:r>
            <a:r>
              <a:rPr lang="en-US" sz="1350" dirty="0">
                <a:solidFill>
                  <a:schemeClr val="tx1"/>
                </a:solidFill>
              </a:rPr>
              <a:t>+ </a:t>
            </a:r>
            <a:r>
              <a:rPr lang="en-US" sz="1350" dirty="0" err="1">
                <a:solidFill>
                  <a:schemeClr val="tx1"/>
                </a:solidFill>
              </a:rPr>
              <a:t>s</a:t>
            </a:r>
            <a:r>
              <a:rPr lang="en-US" sz="1350" baseline="-25000" dirty="0" err="1">
                <a:solidFill>
                  <a:schemeClr val="tx1"/>
                </a:solidFill>
              </a:rPr>
              <a:t>a</a:t>
            </a:r>
            <a:r>
              <a:rPr lang="en-US" sz="1350" dirty="0" err="1">
                <a:solidFill>
                  <a:schemeClr val="tx1"/>
                </a:solidFill>
              </a:rPr>
              <a:t>N</a:t>
            </a:r>
            <a:r>
              <a:rPr lang="en-US" sz="1350" baseline="-25000" dirty="0" err="1">
                <a:solidFill>
                  <a:schemeClr val="tx1"/>
                </a:solidFill>
              </a:rPr>
              <a:t>a</a:t>
            </a:r>
            <a:r>
              <a:rPr lang="en-US" sz="1350" dirty="0">
                <a:solidFill>
                  <a:schemeClr val="tx1"/>
                </a:solidFill>
              </a:rPr>
              <a:t> </a:t>
            </a:r>
          </a:p>
        </p:txBody>
      </p:sp>
      <p:sp>
        <p:nvSpPr>
          <p:cNvPr id="45" name="Rectangle 44">
            <a:extLst>
              <a:ext uri="{FF2B5EF4-FFF2-40B4-BE49-F238E27FC236}">
                <a16:creationId xmlns:a16="http://schemas.microsoft.com/office/drawing/2014/main" id="{B5A61AD9-6D0F-6F7B-E71A-3EBBFB4C0968}"/>
              </a:ext>
            </a:extLst>
          </p:cNvPr>
          <p:cNvSpPr/>
          <p:nvPr/>
        </p:nvSpPr>
        <p:spPr>
          <a:xfrm>
            <a:off x="3226240" y="3491348"/>
            <a:ext cx="351378" cy="369332"/>
          </a:xfrm>
          <a:prstGeom prst="rect">
            <a:avLst/>
          </a:prstGeom>
        </p:spPr>
        <p:txBody>
          <a:bodyPr wrap="none">
            <a:spAutoFit/>
          </a:bodyPr>
          <a:lstStyle/>
          <a:p>
            <a:r>
              <a:rPr lang="en-US" b="1" dirty="0">
                <a:latin typeface="Helvetica" pitchFamily="2" charset="0"/>
              </a:rPr>
              <a:t>A</a:t>
            </a:r>
          </a:p>
        </p:txBody>
      </p:sp>
      <p:sp>
        <p:nvSpPr>
          <p:cNvPr id="46" name="Rectangle 45">
            <a:extLst>
              <a:ext uri="{FF2B5EF4-FFF2-40B4-BE49-F238E27FC236}">
                <a16:creationId xmlns:a16="http://schemas.microsoft.com/office/drawing/2014/main" id="{5DBAF4AB-D7FF-EF0E-3C5B-8479A5192512}"/>
              </a:ext>
            </a:extLst>
          </p:cNvPr>
          <p:cNvSpPr/>
          <p:nvPr/>
        </p:nvSpPr>
        <p:spPr>
          <a:xfrm>
            <a:off x="4960204" y="3499138"/>
            <a:ext cx="402674" cy="369332"/>
          </a:xfrm>
          <a:prstGeom prst="rect">
            <a:avLst/>
          </a:prstGeom>
        </p:spPr>
        <p:txBody>
          <a:bodyPr wrap="none">
            <a:spAutoFit/>
          </a:bodyPr>
          <a:lstStyle/>
          <a:p>
            <a:r>
              <a:rPr lang="en-US" b="1" dirty="0" err="1">
                <a:latin typeface="Helvetica" pitchFamily="2" charset="0"/>
              </a:rPr>
              <a:t>N</a:t>
            </a:r>
            <a:r>
              <a:rPr lang="en-US" b="1" baseline="-25000" dirty="0" err="1">
                <a:latin typeface="Helvetica" pitchFamily="2" charset="0"/>
              </a:rPr>
              <a:t>t</a:t>
            </a:r>
            <a:endParaRPr lang="en-US" b="1" baseline="-25000" dirty="0">
              <a:latin typeface="Helvetica" pitchFamily="2" charset="0"/>
            </a:endParaRPr>
          </a:p>
        </p:txBody>
      </p:sp>
      <p:sp>
        <p:nvSpPr>
          <p:cNvPr id="47" name="Rectangle 46">
            <a:extLst>
              <a:ext uri="{FF2B5EF4-FFF2-40B4-BE49-F238E27FC236}">
                <a16:creationId xmlns:a16="http://schemas.microsoft.com/office/drawing/2014/main" id="{5061F6FB-DE8A-6EFC-8BFA-248C8B73786B}"/>
              </a:ext>
            </a:extLst>
          </p:cNvPr>
          <p:cNvSpPr/>
          <p:nvPr/>
        </p:nvSpPr>
        <p:spPr>
          <a:xfrm>
            <a:off x="6662531" y="3499138"/>
            <a:ext cx="577402" cy="369332"/>
          </a:xfrm>
          <a:prstGeom prst="rect">
            <a:avLst/>
          </a:prstGeom>
        </p:spPr>
        <p:txBody>
          <a:bodyPr wrap="none">
            <a:spAutoFit/>
          </a:bodyPr>
          <a:lstStyle/>
          <a:p>
            <a:pPr algn="ctr"/>
            <a:r>
              <a:rPr lang="en-US" b="1" dirty="0">
                <a:solidFill>
                  <a:srgbClr val="000000"/>
                </a:solidFill>
                <a:latin typeface="Helvetica" pitchFamily="2" charset="0"/>
                <a:cs typeface="Gill Sans" panose="020B0502020104020203" pitchFamily="34" charset="-79"/>
              </a:rPr>
              <a:t>N</a:t>
            </a:r>
            <a:r>
              <a:rPr lang="en-US" b="1" baseline="-25000" dirty="0">
                <a:solidFill>
                  <a:srgbClr val="000000"/>
                </a:solidFill>
                <a:latin typeface="Helvetica" pitchFamily="2" charset="0"/>
                <a:cs typeface="Gill Sans" panose="020B0502020104020203" pitchFamily="34" charset="-79"/>
              </a:rPr>
              <a:t>t+1</a:t>
            </a:r>
            <a:endParaRPr lang="en-US" dirty="0">
              <a:solidFill>
                <a:srgbClr val="000000"/>
              </a:solidFill>
              <a:latin typeface="Helvetica" pitchFamily="2" charset="0"/>
              <a:cs typeface="Gill Sans" panose="020B0502020104020203" pitchFamily="34" charset="-79"/>
            </a:endParaRPr>
          </a:p>
        </p:txBody>
      </p:sp>
      <p:sp>
        <p:nvSpPr>
          <p:cNvPr id="48" name="Rectangle 47">
            <a:extLst>
              <a:ext uri="{FF2B5EF4-FFF2-40B4-BE49-F238E27FC236}">
                <a16:creationId xmlns:a16="http://schemas.microsoft.com/office/drawing/2014/main" id="{F400298A-C1E2-552F-CCAF-DBA5F62D32C2}"/>
              </a:ext>
            </a:extLst>
          </p:cNvPr>
          <p:cNvSpPr/>
          <p:nvPr/>
        </p:nvSpPr>
        <p:spPr>
          <a:xfrm>
            <a:off x="4276000" y="4325690"/>
            <a:ext cx="330860" cy="369332"/>
          </a:xfrm>
          <a:prstGeom prst="rect">
            <a:avLst/>
          </a:prstGeom>
        </p:spPr>
        <p:txBody>
          <a:bodyPr wrap="square">
            <a:spAutoFit/>
          </a:bodyPr>
          <a:lstStyle/>
          <a:p>
            <a:r>
              <a:rPr lang="en-US" b="1" dirty="0">
                <a:latin typeface="Helvetica" pitchFamily="2" charset="0"/>
              </a:rPr>
              <a:t>x</a:t>
            </a:r>
          </a:p>
        </p:txBody>
      </p:sp>
      <p:sp>
        <p:nvSpPr>
          <p:cNvPr id="49" name="Rectangle 48">
            <a:extLst>
              <a:ext uri="{FF2B5EF4-FFF2-40B4-BE49-F238E27FC236}">
                <a16:creationId xmlns:a16="http://schemas.microsoft.com/office/drawing/2014/main" id="{4991D115-C7F4-2073-E16B-AB36782E6895}"/>
              </a:ext>
            </a:extLst>
          </p:cNvPr>
          <p:cNvSpPr/>
          <p:nvPr/>
        </p:nvSpPr>
        <p:spPr>
          <a:xfrm>
            <a:off x="5606737" y="4293808"/>
            <a:ext cx="330860" cy="369332"/>
          </a:xfrm>
          <a:prstGeom prst="rect">
            <a:avLst/>
          </a:prstGeom>
        </p:spPr>
        <p:txBody>
          <a:bodyPr wrap="square">
            <a:spAutoFit/>
          </a:bodyPr>
          <a:lstStyle/>
          <a:p>
            <a:r>
              <a:rPr lang="en-US" b="1" dirty="0">
                <a:latin typeface="Helvetica" pitchFamily="2" charset="0"/>
              </a:rPr>
              <a:t>=</a:t>
            </a:r>
          </a:p>
        </p:txBody>
      </p:sp>
      <p:sp>
        <p:nvSpPr>
          <p:cNvPr id="50" name="Rectangle 49">
            <a:extLst>
              <a:ext uri="{FF2B5EF4-FFF2-40B4-BE49-F238E27FC236}">
                <a16:creationId xmlns:a16="http://schemas.microsoft.com/office/drawing/2014/main" id="{D16FE102-9FAF-13CF-2D23-9E4675A4E720}"/>
              </a:ext>
            </a:extLst>
          </p:cNvPr>
          <p:cNvSpPr/>
          <p:nvPr/>
        </p:nvSpPr>
        <p:spPr>
          <a:xfrm>
            <a:off x="6256799" y="2838345"/>
            <a:ext cx="1976054" cy="530915"/>
          </a:xfrm>
          <a:prstGeom prst="rect">
            <a:avLst/>
          </a:prstGeom>
        </p:spPr>
        <p:txBody>
          <a:bodyPr wrap="none">
            <a:spAutoFit/>
          </a:bodyPr>
          <a:lstStyle/>
          <a:p>
            <a:pPr algn="ctr"/>
            <a:r>
              <a:rPr lang="en-US" sz="2850" dirty="0">
                <a:solidFill>
                  <a:srgbClr val="C00000"/>
                </a:solidFill>
                <a:latin typeface="Helvetica" pitchFamily="2" charset="0"/>
                <a:cs typeface="Gill Sans" panose="020B0502020104020203" pitchFamily="34" charset="-79"/>
              </a:rPr>
              <a:t>N</a:t>
            </a:r>
            <a:r>
              <a:rPr lang="en-US" sz="2850" baseline="-25000" dirty="0">
                <a:solidFill>
                  <a:srgbClr val="C00000"/>
                </a:solidFill>
                <a:latin typeface="Helvetica" pitchFamily="2" charset="0"/>
                <a:cs typeface="Gill Sans" panose="020B0502020104020203" pitchFamily="34" charset="-79"/>
              </a:rPr>
              <a:t>t+1 </a:t>
            </a:r>
            <a:r>
              <a:rPr lang="en-US" sz="2850" dirty="0">
                <a:solidFill>
                  <a:srgbClr val="C00000"/>
                </a:solidFill>
                <a:latin typeface="Helvetica" pitchFamily="2" charset="0"/>
                <a:cs typeface="Gill Sans" panose="020B0502020104020203" pitchFamily="34" charset="-79"/>
              </a:rPr>
              <a:t>= A* </a:t>
            </a:r>
            <a:r>
              <a:rPr lang="en-US" sz="2850" dirty="0" err="1">
                <a:solidFill>
                  <a:srgbClr val="C00000"/>
                </a:solidFill>
                <a:latin typeface="Helvetica" pitchFamily="2" charset="0"/>
                <a:cs typeface="Gill Sans" panose="020B0502020104020203" pitchFamily="34" charset="-79"/>
              </a:rPr>
              <a:t>N</a:t>
            </a:r>
            <a:r>
              <a:rPr lang="en-US" sz="2850" baseline="-25000" dirty="0" err="1">
                <a:solidFill>
                  <a:srgbClr val="C00000"/>
                </a:solidFill>
                <a:latin typeface="Helvetica" pitchFamily="2" charset="0"/>
                <a:cs typeface="Gill Sans" panose="020B0502020104020203" pitchFamily="34" charset="-79"/>
              </a:rPr>
              <a:t>t</a:t>
            </a:r>
            <a:endParaRPr lang="en-US" sz="2850" baseline="-25000" dirty="0">
              <a:solidFill>
                <a:srgbClr val="C00000"/>
              </a:solidFill>
              <a:latin typeface="Helvetica" pitchFamily="2" charset="0"/>
              <a:cs typeface="Gill Sans" panose="020B0502020104020203" pitchFamily="34" charset="-79"/>
            </a:endParaRPr>
          </a:p>
        </p:txBody>
      </p:sp>
      <p:sp>
        <p:nvSpPr>
          <p:cNvPr id="2" name="Rectangle 1">
            <a:extLst>
              <a:ext uri="{FF2B5EF4-FFF2-40B4-BE49-F238E27FC236}">
                <a16:creationId xmlns:a16="http://schemas.microsoft.com/office/drawing/2014/main" id="{63C32296-6E61-9E2E-7D19-06EF13046C99}"/>
              </a:ext>
            </a:extLst>
          </p:cNvPr>
          <p:cNvSpPr/>
          <p:nvPr/>
        </p:nvSpPr>
        <p:spPr>
          <a:xfrm>
            <a:off x="-30852" y="5218968"/>
            <a:ext cx="6819798" cy="415498"/>
          </a:xfrm>
          <a:prstGeom prst="rect">
            <a:avLst/>
          </a:prstGeom>
        </p:spPr>
        <p:txBody>
          <a:bodyPr wrap="square">
            <a:spAutoFit/>
          </a:bodyPr>
          <a:lstStyle/>
          <a:p>
            <a:pPr algn="ctr"/>
            <a:r>
              <a:rPr lang="en-US" sz="2100" b="1" dirty="0">
                <a:solidFill>
                  <a:srgbClr val="C00000"/>
                </a:solidFill>
              </a:rPr>
              <a:t>Population growth will depend on population structure!</a:t>
            </a:r>
          </a:p>
        </p:txBody>
      </p:sp>
      <p:sp>
        <p:nvSpPr>
          <p:cNvPr id="3" name="Rectangle 2">
            <a:extLst>
              <a:ext uri="{FF2B5EF4-FFF2-40B4-BE49-F238E27FC236}">
                <a16:creationId xmlns:a16="http://schemas.microsoft.com/office/drawing/2014/main" id="{0C248DFF-8633-F145-7413-A92DB3303A59}"/>
              </a:ext>
            </a:extLst>
          </p:cNvPr>
          <p:cNvSpPr/>
          <p:nvPr/>
        </p:nvSpPr>
        <p:spPr>
          <a:xfrm>
            <a:off x="201213" y="3951919"/>
            <a:ext cx="2079136" cy="1154162"/>
          </a:xfrm>
          <a:prstGeom prst="rect">
            <a:avLst/>
          </a:prstGeom>
        </p:spPr>
        <p:txBody>
          <a:bodyPr wrap="square">
            <a:spAutoFit/>
          </a:bodyPr>
          <a:lstStyle/>
          <a:p>
            <a:pPr algn="ctr"/>
            <a:r>
              <a:rPr lang="en-US" sz="3000" dirty="0">
                <a:solidFill>
                  <a:srgbClr val="FF0000"/>
                </a:solidFill>
                <a:latin typeface="Helvetica" pitchFamily="2" charset="0"/>
                <a:sym typeface="Symbol" pitchFamily="2" charset="2"/>
              </a:rPr>
              <a:t></a:t>
            </a:r>
            <a:r>
              <a:rPr lang="en-US" sz="2400" dirty="0">
                <a:solidFill>
                  <a:srgbClr val="000000"/>
                </a:solidFill>
                <a:latin typeface="Helvetica Light" panose="020B0403020202020204" pitchFamily="34" charset="0"/>
              </a:rPr>
              <a:t>=</a:t>
            </a:r>
            <a:r>
              <a:rPr lang="en-US" sz="1950" dirty="0">
                <a:solidFill>
                  <a:srgbClr val="000000"/>
                </a:solidFill>
                <a:latin typeface="Helvetica Light" panose="020B0403020202020204" pitchFamily="34" charset="0"/>
              </a:rPr>
              <a:t>dominant eigenvalue of transition matrix</a:t>
            </a:r>
          </a:p>
        </p:txBody>
      </p:sp>
      <p:sp>
        <p:nvSpPr>
          <p:cNvPr id="4" name="Rectangle 3">
            <a:extLst>
              <a:ext uri="{FF2B5EF4-FFF2-40B4-BE49-F238E27FC236}">
                <a16:creationId xmlns:a16="http://schemas.microsoft.com/office/drawing/2014/main" id="{5CB74824-5CF0-BD03-8A53-64244C643523}"/>
              </a:ext>
            </a:extLst>
          </p:cNvPr>
          <p:cNvSpPr/>
          <p:nvPr/>
        </p:nvSpPr>
        <p:spPr>
          <a:xfrm>
            <a:off x="246865" y="3602482"/>
            <a:ext cx="2242922" cy="300082"/>
          </a:xfrm>
          <a:prstGeom prst="rect">
            <a:avLst/>
          </a:prstGeom>
        </p:spPr>
        <p:txBody>
          <a:bodyPr wrap="none">
            <a:spAutoFit/>
          </a:bodyPr>
          <a:lstStyle/>
          <a:p>
            <a:pPr algn="ctr"/>
            <a:r>
              <a:rPr lang="en-US" sz="1350" dirty="0">
                <a:solidFill>
                  <a:srgbClr val="C00000"/>
                </a:solidFill>
                <a:latin typeface="Helvetica" pitchFamily="2" charset="0"/>
                <a:cs typeface="Gill Sans" panose="020B0502020104020203" pitchFamily="34" charset="-79"/>
              </a:rPr>
              <a:t>Population rate of increase</a:t>
            </a:r>
          </a:p>
        </p:txBody>
      </p:sp>
      <p:cxnSp>
        <p:nvCxnSpPr>
          <p:cNvPr id="5" name="Straight Arrow Connector 4">
            <a:extLst>
              <a:ext uri="{FF2B5EF4-FFF2-40B4-BE49-F238E27FC236}">
                <a16:creationId xmlns:a16="http://schemas.microsoft.com/office/drawing/2014/main" id="{B62534B5-91B7-901B-9AFE-5D0EB2A31324}"/>
              </a:ext>
            </a:extLst>
          </p:cNvPr>
          <p:cNvCxnSpPr>
            <a:cxnSpLocks/>
          </p:cNvCxnSpPr>
          <p:nvPr/>
        </p:nvCxnSpPr>
        <p:spPr>
          <a:xfrm>
            <a:off x="2171397" y="4445021"/>
            <a:ext cx="3948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4A39FCF-D95C-EF16-2F83-ABB7CFD365A1}"/>
              </a:ext>
            </a:extLst>
          </p:cNvPr>
          <p:cNvSpPr/>
          <p:nvPr/>
        </p:nvSpPr>
        <p:spPr>
          <a:xfrm>
            <a:off x="5038249" y="5608266"/>
            <a:ext cx="3983874" cy="346249"/>
          </a:xfrm>
          <a:prstGeom prst="rect">
            <a:avLst/>
          </a:prstGeom>
        </p:spPr>
        <p:txBody>
          <a:bodyPr wrap="square">
            <a:spAutoFit/>
          </a:bodyPr>
          <a:lstStyle/>
          <a:p>
            <a:pPr algn="ctr"/>
            <a:r>
              <a:rPr lang="en-US" sz="1650" i="1" dirty="0"/>
              <a:t>(pop grows @</a:t>
            </a:r>
            <a:r>
              <a:rPr lang="en-US" sz="1650" dirty="0">
                <a:solidFill>
                  <a:srgbClr val="FF0000"/>
                </a:solidFill>
                <a:latin typeface="Helvetica" pitchFamily="2" charset="0"/>
                <a:sym typeface="Symbol" pitchFamily="2" charset="2"/>
              </a:rPr>
              <a:t> </a:t>
            </a:r>
            <a:r>
              <a:rPr lang="en-US" sz="1650" dirty="0">
                <a:latin typeface="Helvetica" pitchFamily="2" charset="0"/>
                <a:sym typeface="Symbol" pitchFamily="2" charset="2"/>
              </a:rPr>
              <a:t> </a:t>
            </a:r>
            <a:r>
              <a:rPr lang="en-US" sz="1650" i="1" dirty="0"/>
              <a:t>&gt;1 &amp; declines @</a:t>
            </a:r>
            <a:r>
              <a:rPr lang="en-US" sz="1650" dirty="0">
                <a:latin typeface="Helvetica" pitchFamily="2" charset="0"/>
                <a:sym typeface="Symbol" pitchFamily="2" charset="2"/>
              </a:rPr>
              <a:t>  </a:t>
            </a:r>
            <a:r>
              <a:rPr lang="en-US" sz="1650" i="1" dirty="0"/>
              <a:t>&lt; 1 )</a:t>
            </a:r>
          </a:p>
        </p:txBody>
      </p:sp>
    </p:spTree>
    <p:extLst>
      <p:ext uri="{BB962C8B-B14F-4D97-AF65-F5344CB8AC3E}">
        <p14:creationId xmlns:p14="http://schemas.microsoft.com/office/powerpoint/2010/main" val="377340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50225-8794-EC40-9C14-211492AB1804}"/>
              </a:ext>
            </a:extLst>
          </p:cNvPr>
          <p:cNvSpPr>
            <a:spLocks noGrp="1"/>
          </p:cNvSpPr>
          <p:nvPr>
            <p:ph idx="1"/>
          </p:nvPr>
        </p:nvSpPr>
        <p:spPr>
          <a:xfrm>
            <a:off x="91440" y="908658"/>
            <a:ext cx="8961120" cy="4807931"/>
          </a:xfrm>
        </p:spPr>
        <p:txBody>
          <a:bodyPr>
            <a:noAutofit/>
          </a:bodyPr>
          <a:lstStyle/>
          <a:p>
            <a:pPr marL="514350" indent="-514350">
              <a:buFont typeface="+mj-lt"/>
              <a:buAutoNum type="arabicPeriod"/>
            </a:pPr>
            <a:r>
              <a:rPr lang="en-US" sz="2600" dirty="0">
                <a:latin typeface="Helvetica" pitchFamily="2" charset="0"/>
              </a:rPr>
              <a:t>Populations are divided into compartments</a:t>
            </a:r>
            <a:br>
              <a:rPr lang="en-US" sz="2600" dirty="0">
                <a:latin typeface="Helvetica" pitchFamily="2" charset="0"/>
              </a:rPr>
            </a:br>
            <a:r>
              <a:rPr lang="en-US" sz="2600" dirty="0">
                <a:solidFill>
                  <a:srgbClr val="0070C0"/>
                </a:solidFill>
                <a:latin typeface="Helvetica" pitchFamily="2" charset="0"/>
              </a:rPr>
              <a:t>Les populations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subdivisées</a:t>
            </a:r>
            <a:r>
              <a:rPr lang="en-US" sz="2600" dirty="0">
                <a:solidFill>
                  <a:srgbClr val="0070C0"/>
                </a:solidFill>
                <a:latin typeface="Helvetica" pitchFamily="2" charset="0"/>
              </a:rPr>
              <a:t> </a:t>
            </a:r>
            <a:r>
              <a:rPr lang="en-US" sz="2600" dirty="0" err="1">
                <a:solidFill>
                  <a:srgbClr val="0070C0"/>
                </a:solidFill>
                <a:latin typeface="Helvetica" pitchFamily="2" charset="0"/>
              </a:rPr>
              <a:t>en</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compartiments</a:t>
            </a:r>
            <a:br>
              <a:rPr lang="en-US" sz="2600" dirty="0">
                <a:latin typeface="Helvetica" pitchFamily="2" charset="0"/>
              </a:rPr>
            </a:br>
            <a:endParaRPr lang="en-US" sz="1000" dirty="0">
              <a:latin typeface="Helvetica" pitchFamily="2" charset="0"/>
            </a:endParaRPr>
          </a:p>
          <a:p>
            <a:pPr marL="514350" indent="-514350">
              <a:buFont typeface="+mj-lt"/>
              <a:buAutoNum type="arabicPeriod"/>
            </a:pPr>
            <a:r>
              <a:rPr lang="en-US" sz="2600" dirty="0">
                <a:latin typeface="Helvetica" pitchFamily="2" charset="0"/>
              </a:rPr>
              <a:t>Individuals within a compartment are homogeneously mixed</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individus</a:t>
            </a:r>
            <a:r>
              <a:rPr lang="en-US" sz="2600" dirty="0">
                <a:solidFill>
                  <a:srgbClr val="0070C0"/>
                </a:solidFill>
                <a:latin typeface="Helvetica" pitchFamily="2" charset="0"/>
              </a:rPr>
              <a:t> d'un </a:t>
            </a:r>
            <a:r>
              <a:rPr lang="en-US" sz="2600" dirty="0" err="1">
                <a:solidFill>
                  <a:srgbClr val="0070C0"/>
                </a:solidFill>
                <a:latin typeface="Helvetica" pitchFamily="2" charset="0"/>
              </a:rPr>
              <a:t>compartiment</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mélangés</a:t>
            </a:r>
            <a:r>
              <a:rPr lang="en-US" sz="2600" dirty="0">
                <a:solidFill>
                  <a:srgbClr val="0070C0"/>
                </a:solidFill>
                <a:latin typeface="Helvetica" pitchFamily="2" charset="0"/>
              </a:rPr>
              <a:t> de manière </a:t>
            </a:r>
            <a:r>
              <a:rPr lang="en-US" sz="2600" dirty="0" err="1">
                <a:solidFill>
                  <a:srgbClr val="0070C0"/>
                </a:solidFill>
                <a:latin typeface="Helvetica" pitchFamily="2" charset="0"/>
              </a:rPr>
              <a:t>homogène</a:t>
            </a:r>
            <a:endParaRPr lang="en-US" sz="2600" dirty="0">
              <a:solidFill>
                <a:srgbClr val="0070C0"/>
              </a:solidFill>
              <a:latin typeface="Helvetica" pitchFamily="2" charset="0"/>
            </a:endParaRPr>
          </a:p>
          <a:p>
            <a:pPr marL="514350" indent="-514350">
              <a:buFont typeface="+mj-lt"/>
              <a:buAutoNum type="arabicPeriod"/>
            </a:pPr>
            <a:endParaRPr lang="en-US" sz="1000" dirty="0">
              <a:latin typeface="Helvetica" pitchFamily="2" charset="0"/>
            </a:endParaRPr>
          </a:p>
          <a:p>
            <a:pPr marL="514350" indent="-514350">
              <a:buFont typeface="+mj-lt"/>
              <a:buAutoNum type="arabicPeriod"/>
            </a:pPr>
            <a:r>
              <a:rPr lang="en-US" sz="2600" dirty="0">
                <a:latin typeface="Helvetica" pitchFamily="2" charset="0"/>
              </a:rPr>
              <a:t>Compartments and transition rates are determined by biological systems</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et les </a:t>
            </a: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déterminés</a:t>
            </a:r>
            <a:r>
              <a:rPr lang="en-US" sz="2600" dirty="0">
                <a:solidFill>
                  <a:srgbClr val="0070C0"/>
                </a:solidFill>
                <a:latin typeface="Helvetica" pitchFamily="2" charset="0"/>
              </a:rPr>
              <a:t> par les </a:t>
            </a:r>
            <a:r>
              <a:rPr lang="en-US" sz="2600" dirty="0" err="1">
                <a:solidFill>
                  <a:srgbClr val="0070C0"/>
                </a:solidFill>
                <a:latin typeface="Helvetica" pitchFamily="2" charset="0"/>
              </a:rPr>
              <a:t>systèmes</a:t>
            </a:r>
            <a:r>
              <a:rPr lang="en-US" sz="2600" dirty="0">
                <a:solidFill>
                  <a:srgbClr val="0070C0"/>
                </a:solidFill>
                <a:latin typeface="Helvetica" pitchFamily="2" charset="0"/>
              </a:rPr>
              <a:t> </a:t>
            </a:r>
            <a:r>
              <a:rPr lang="en-US" sz="2600" dirty="0" err="1">
                <a:solidFill>
                  <a:srgbClr val="0070C0"/>
                </a:solidFill>
                <a:latin typeface="Helvetica" pitchFamily="2" charset="0"/>
              </a:rPr>
              <a:t>biologiques</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r>
              <a:rPr lang="en-US" sz="2600" dirty="0">
                <a:latin typeface="Helvetica" pitchFamily="2" charset="0"/>
              </a:rPr>
              <a:t>Rates of transferring between compartments are expressed mathematically</a:t>
            </a:r>
            <a:br>
              <a:rPr lang="en-US" sz="2600" dirty="0">
                <a:latin typeface="Helvetica" pitchFamily="2" charset="0"/>
              </a:rPr>
            </a:b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entre 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exprimés</a:t>
            </a:r>
            <a:r>
              <a:rPr lang="en-US" sz="2600" dirty="0">
                <a:solidFill>
                  <a:srgbClr val="0070C0"/>
                </a:solidFill>
                <a:latin typeface="Helvetica" pitchFamily="2" charset="0"/>
              </a:rPr>
              <a:t> </a:t>
            </a:r>
            <a:r>
              <a:rPr lang="en-US" sz="2600" dirty="0" err="1">
                <a:solidFill>
                  <a:srgbClr val="0070C0"/>
                </a:solidFill>
                <a:latin typeface="Helvetica" pitchFamily="2" charset="0"/>
              </a:rPr>
              <a:t>mathématiquement</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endParaRPr lang="en-US" sz="2600" dirty="0">
              <a:latin typeface="Helvetica" pitchFamily="2" charset="0"/>
            </a:endParaRPr>
          </a:p>
        </p:txBody>
      </p:sp>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0" y="-166888"/>
            <a:ext cx="9144000" cy="1325563"/>
          </a:xfrm>
        </p:spPr>
        <p:txBody>
          <a:bodyPr>
            <a:normAutofit/>
          </a:bodyPr>
          <a:lstStyle/>
          <a:p>
            <a:pPr algn="ctr"/>
            <a:r>
              <a:rPr lang="en-US" sz="3200" b="1" dirty="0">
                <a:latin typeface="Helvetica" pitchFamily="2" charset="0"/>
              </a:rPr>
              <a:t>Compartmental</a:t>
            </a:r>
            <a:r>
              <a:rPr lang="en-US" sz="3200" b="1" dirty="0"/>
              <a:t>/Mechanistic/Mathematical Models</a:t>
            </a:r>
            <a:endParaRPr lang="en-US" sz="3200" dirty="0"/>
          </a:p>
        </p:txBody>
      </p:sp>
      <p:sp>
        <p:nvSpPr>
          <p:cNvPr id="4" name="Rectangle 3">
            <a:extLst>
              <a:ext uri="{FF2B5EF4-FFF2-40B4-BE49-F238E27FC236}">
                <a16:creationId xmlns:a16="http://schemas.microsoft.com/office/drawing/2014/main" id="{256637B9-4CCB-9A41-8A98-CA7610EF0A6E}"/>
              </a:ext>
            </a:extLst>
          </p:cNvPr>
          <p:cNvSpPr/>
          <p:nvPr/>
        </p:nvSpPr>
        <p:spPr>
          <a:xfrm>
            <a:off x="91440" y="1712422"/>
            <a:ext cx="8961120" cy="5145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6298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628650" y="-166888"/>
            <a:ext cx="7886700" cy="1325563"/>
          </a:xfrm>
        </p:spPr>
        <p:txBody>
          <a:bodyPr/>
          <a:lstStyle/>
          <a:p>
            <a:pPr algn="ctr"/>
            <a:r>
              <a:rPr lang="en-US" b="1" dirty="0">
                <a:solidFill>
                  <a:srgbClr val="FF0000"/>
                </a:solidFill>
              </a:rPr>
              <a:t>Key concepts</a:t>
            </a:r>
          </a:p>
        </p:txBody>
      </p:sp>
      <p:sp>
        <p:nvSpPr>
          <p:cNvPr id="3" name="Content Placeholder 2">
            <a:extLst>
              <a:ext uri="{FF2B5EF4-FFF2-40B4-BE49-F238E27FC236}">
                <a16:creationId xmlns:a16="http://schemas.microsoft.com/office/drawing/2014/main" id="{C598E396-28A1-5A49-94C0-A404EE4AE7B5}"/>
              </a:ext>
            </a:extLst>
          </p:cNvPr>
          <p:cNvSpPr>
            <a:spLocks noGrp="1"/>
          </p:cNvSpPr>
          <p:nvPr>
            <p:ph idx="1"/>
          </p:nvPr>
        </p:nvSpPr>
        <p:spPr>
          <a:xfrm>
            <a:off x="628650" y="1158675"/>
            <a:ext cx="7886700" cy="4351338"/>
          </a:xfrm>
        </p:spPr>
        <p:txBody>
          <a:bodyPr>
            <a:noAutofit/>
          </a:bodyPr>
          <a:lstStyle/>
          <a:p>
            <a:r>
              <a:rPr lang="en-US" sz="2800" dirty="0"/>
              <a:t>Compartmental/mechanistic/mathematical models</a:t>
            </a:r>
          </a:p>
          <a:p>
            <a:pPr marL="0" indent="0">
              <a:buNone/>
            </a:pPr>
            <a:r>
              <a:rPr lang="en-US" sz="2800" i="1"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a:t>
            </a:r>
            <a:r>
              <a:rPr lang="en-US" sz="2800" i="1" dirty="0" err="1">
                <a:solidFill>
                  <a:srgbClr val="0070C0"/>
                </a:solidFill>
              </a:rPr>
              <a:t>compartiments</a:t>
            </a:r>
            <a:endParaRPr lang="en-US" sz="2800" i="1" dirty="0">
              <a:solidFill>
                <a:srgbClr val="0070C0"/>
              </a:solidFill>
            </a:endParaRPr>
          </a:p>
          <a:p>
            <a:pPr marL="0" indent="0">
              <a:buNone/>
            </a:pPr>
            <a:endParaRPr lang="en-US" sz="1000" dirty="0"/>
          </a:p>
          <a:p>
            <a:r>
              <a:rPr lang="en-US" sz="2800" dirty="0"/>
              <a:t>Continuous vs. discrete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continue vs.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en</a:t>
            </a:r>
            <a:r>
              <a:rPr lang="en-US" sz="2800" i="1" dirty="0">
                <a:solidFill>
                  <a:srgbClr val="0070C0"/>
                </a:solidFill>
              </a:rPr>
              <a:t> 		temps </a:t>
            </a:r>
            <a:r>
              <a:rPr lang="en-US" sz="2800" i="1" dirty="0" err="1">
                <a:solidFill>
                  <a:srgbClr val="0070C0"/>
                </a:solidFill>
              </a:rPr>
              <a:t>discrète</a:t>
            </a:r>
            <a:br>
              <a:rPr lang="en-US" sz="2800" dirty="0">
                <a:solidFill>
                  <a:srgbClr val="0070C0"/>
                </a:solidFill>
              </a:rPr>
            </a:br>
            <a:endParaRPr lang="en-US" sz="1000" dirty="0">
              <a:solidFill>
                <a:srgbClr val="0070C0"/>
              </a:solidFill>
            </a:endParaRPr>
          </a:p>
          <a:p>
            <a:r>
              <a:rPr lang="en-US" sz="2800" dirty="0"/>
              <a:t>Deterministic vs. stochastic models</a:t>
            </a:r>
          </a:p>
          <a:p>
            <a:pPr marL="0" indent="0">
              <a:buNone/>
            </a:pP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détérministique</a:t>
            </a:r>
            <a:r>
              <a:rPr lang="en-US" sz="2800" i="1" dirty="0">
                <a:solidFill>
                  <a:srgbClr val="0070C0"/>
                </a:solidFill>
              </a:rPr>
              <a:t> vs. </a:t>
            </a:r>
            <a:r>
              <a:rPr lang="en-US" sz="2800" i="1" dirty="0" err="1">
                <a:solidFill>
                  <a:srgbClr val="0070C0"/>
                </a:solidFill>
              </a:rPr>
              <a:t>stochastique</a:t>
            </a:r>
            <a:r>
              <a:rPr lang="en-US" sz="2800" i="1" dirty="0">
                <a:solidFill>
                  <a:srgbClr val="0070C0"/>
                </a:solidFill>
              </a:rPr>
              <a:t> </a:t>
            </a:r>
          </a:p>
          <a:p>
            <a:pPr marL="0" indent="0">
              <a:buNone/>
            </a:pPr>
            <a:endParaRPr lang="en-US" sz="1000" i="1" dirty="0">
              <a:solidFill>
                <a:srgbClr val="0070C0"/>
              </a:solidFill>
            </a:endParaRPr>
          </a:p>
          <a:p>
            <a:r>
              <a:rPr lang="en-US" sz="2800" dirty="0"/>
              <a:t>Structured models</a:t>
            </a:r>
          </a:p>
          <a:p>
            <a:pPr marL="0" indent="0">
              <a:buNone/>
            </a:pPr>
            <a:r>
              <a:rPr lang="en-US" sz="2800" dirty="0"/>
              <a:t>  	</a:t>
            </a:r>
            <a:r>
              <a:rPr lang="en-US" sz="2800" dirty="0">
                <a:solidFill>
                  <a:srgbClr val="0070C0"/>
                </a:solidFill>
              </a:rPr>
              <a:t>    </a:t>
            </a:r>
            <a:r>
              <a:rPr lang="en-US" sz="2800" i="1" dirty="0" err="1">
                <a:solidFill>
                  <a:srgbClr val="0070C0"/>
                </a:solidFill>
              </a:rPr>
              <a:t>Modèles</a:t>
            </a:r>
            <a:r>
              <a:rPr lang="en-US" sz="2800" i="1" dirty="0">
                <a:solidFill>
                  <a:srgbClr val="0070C0"/>
                </a:solidFill>
              </a:rPr>
              <a:t> </a:t>
            </a:r>
            <a:r>
              <a:rPr lang="en-US" sz="2800" i="1" dirty="0" err="1">
                <a:solidFill>
                  <a:srgbClr val="0070C0"/>
                </a:solidFill>
              </a:rPr>
              <a:t>structurés</a:t>
            </a:r>
            <a:r>
              <a:rPr lang="en-US" sz="2800" i="1" dirty="0">
                <a:solidFill>
                  <a:srgbClr val="0070C0"/>
                </a:solidFill>
              </a:rPr>
              <a:t>.</a:t>
            </a:r>
            <a:endParaRPr lang="en-US" sz="2800" dirty="0">
              <a:solidFill>
                <a:srgbClr val="0070C0"/>
              </a:solidFill>
            </a:endParaRPr>
          </a:p>
          <a:p>
            <a:pPr marL="0" indent="0">
              <a:buNone/>
            </a:pPr>
            <a:br>
              <a:rPr lang="en-US" sz="2800" dirty="0"/>
            </a:br>
            <a:endParaRPr lang="en-US" sz="2800" dirty="0"/>
          </a:p>
          <a:p>
            <a:pPr marL="0" indent="0">
              <a:buNone/>
            </a:pPr>
            <a:endParaRPr lang="en-US" sz="2800" dirty="0">
              <a:solidFill>
                <a:srgbClr val="0070C0"/>
              </a:solidFill>
            </a:endParaRPr>
          </a:p>
        </p:txBody>
      </p:sp>
    </p:spTree>
    <p:extLst>
      <p:ext uri="{BB962C8B-B14F-4D97-AF65-F5344CB8AC3E}">
        <p14:creationId xmlns:p14="http://schemas.microsoft.com/office/powerpoint/2010/main" val="9100210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BEA0-20E7-BD54-F639-1419BF0BF4DE}"/>
              </a:ext>
            </a:extLst>
          </p:cNvPr>
          <p:cNvSpPr>
            <a:spLocks noGrp="1"/>
          </p:cNvSpPr>
          <p:nvPr>
            <p:ph type="title"/>
          </p:nvPr>
        </p:nvSpPr>
        <p:spPr>
          <a:xfrm>
            <a:off x="628650" y="608480"/>
            <a:ext cx="7886700" cy="1325563"/>
          </a:xfrm>
        </p:spPr>
        <p:txBody>
          <a:bodyPr/>
          <a:lstStyle/>
          <a:p>
            <a:pPr algn="ctr"/>
            <a:r>
              <a:rPr lang="en-US" b="1" dirty="0"/>
              <a:t>How do we modify a basic population model to make it structured?</a:t>
            </a:r>
          </a:p>
        </p:txBody>
      </p:sp>
      <p:pic>
        <p:nvPicPr>
          <p:cNvPr id="8194" name="Picture 2" descr="checkin Memes &amp; GIFs - Imgflip">
            <a:extLst>
              <a:ext uri="{FF2B5EF4-FFF2-40B4-BE49-F238E27FC236}">
                <a16:creationId xmlns:a16="http://schemas.microsoft.com/office/drawing/2014/main" id="{84B7DAB6-5B30-1807-3D0B-DE2A85D19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062" y="3694783"/>
            <a:ext cx="4348925" cy="289401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E867B44-8B36-573D-5906-3FAB85CE0896}"/>
              </a:ext>
            </a:extLst>
          </p:cNvPr>
          <p:cNvSpPr txBox="1">
            <a:spLocks/>
          </p:cNvSpPr>
          <p:nvPr/>
        </p:nvSpPr>
        <p:spPr>
          <a:xfrm>
            <a:off x="769175" y="2103437"/>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457200" indent="-457200" algn="ctr">
              <a:buFontTx/>
              <a:buChar char="-"/>
            </a:pPr>
            <a:r>
              <a:rPr lang="en-US" b="1" dirty="0"/>
              <a:t>Two compartments (adults and babies)</a:t>
            </a:r>
          </a:p>
          <a:p>
            <a:pPr marL="457200" indent="-457200" algn="ctr">
              <a:buFontTx/>
              <a:buChar char="-"/>
            </a:pPr>
            <a:r>
              <a:rPr lang="en-US" b="1" dirty="0"/>
              <a:t>Vector/matrix of values</a:t>
            </a:r>
          </a:p>
        </p:txBody>
      </p:sp>
    </p:spTree>
    <p:extLst>
      <p:ext uri="{BB962C8B-B14F-4D97-AF65-F5344CB8AC3E}">
        <p14:creationId xmlns:p14="http://schemas.microsoft.com/office/powerpoint/2010/main" val="91900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4287-CE58-5443-9F47-8D9CFF8D68F9}"/>
              </a:ext>
            </a:extLst>
          </p:cNvPr>
          <p:cNvSpPr>
            <a:spLocks noGrp="1"/>
          </p:cNvSpPr>
          <p:nvPr>
            <p:ph type="title"/>
          </p:nvPr>
        </p:nvSpPr>
        <p:spPr>
          <a:xfrm>
            <a:off x="1257300" y="302952"/>
            <a:ext cx="7886700" cy="1325563"/>
          </a:xfrm>
        </p:spPr>
        <p:txBody>
          <a:bodyPr>
            <a:noAutofit/>
          </a:bodyPr>
          <a:lstStyle/>
          <a:p>
            <a:r>
              <a:rPr lang="en-US" sz="3600" b="1" dirty="0">
                <a:latin typeface="Helvetica" pitchFamily="2" charset="0"/>
              </a:rPr>
              <a:t>3. SIR Models</a:t>
            </a:r>
            <a:br>
              <a:rPr lang="en-US" sz="3600" b="1" dirty="0">
                <a:latin typeface="Helvetica" pitchFamily="2" charset="0"/>
              </a:rPr>
            </a:br>
            <a:r>
              <a:rPr lang="en-US" sz="3600" b="1" dirty="0">
                <a:solidFill>
                  <a:srgbClr val="0070C0"/>
                </a:solidFill>
                <a:latin typeface="Helvetica" pitchFamily="2" charset="0"/>
              </a:rPr>
              <a:t>3. Les </a:t>
            </a:r>
            <a:r>
              <a:rPr lang="en-US" sz="3600" b="1" dirty="0" err="1">
                <a:solidFill>
                  <a:srgbClr val="0070C0"/>
                </a:solidFill>
                <a:latin typeface="Helvetica" pitchFamily="2" charset="0"/>
              </a:rPr>
              <a:t>modèles</a:t>
            </a:r>
            <a:r>
              <a:rPr lang="en-US" sz="3600" b="1" dirty="0">
                <a:solidFill>
                  <a:srgbClr val="0070C0"/>
                </a:solidFill>
                <a:latin typeface="Helvetica" pitchFamily="2" charset="0"/>
              </a:rPr>
              <a:t> SIR</a:t>
            </a:r>
            <a:br>
              <a:rPr lang="en-US" sz="3600" dirty="0">
                <a:latin typeface="Helvetica" pitchFamily="2" charset="0"/>
              </a:rPr>
            </a:br>
            <a:endParaRPr lang="en-US" sz="3600" dirty="0">
              <a:latin typeface="Helvetica" pitchFamily="2" charset="0"/>
            </a:endParaRPr>
          </a:p>
        </p:txBody>
      </p:sp>
      <p:pic>
        <p:nvPicPr>
          <p:cNvPr id="3" name="Picture 2">
            <a:extLst>
              <a:ext uri="{FF2B5EF4-FFF2-40B4-BE49-F238E27FC236}">
                <a16:creationId xmlns:a16="http://schemas.microsoft.com/office/drawing/2014/main" id="{7861FA1C-328E-DA42-AEBB-3482E1297145}"/>
              </a:ext>
            </a:extLst>
          </p:cNvPr>
          <p:cNvPicPr>
            <a:picLocks noChangeAspect="1"/>
          </p:cNvPicPr>
          <p:nvPr/>
        </p:nvPicPr>
        <p:blipFill>
          <a:blip r:embed="rId2"/>
          <a:stretch>
            <a:fillRect/>
          </a:stretch>
        </p:blipFill>
        <p:spPr>
          <a:xfrm>
            <a:off x="219018" y="302952"/>
            <a:ext cx="825500" cy="965200"/>
          </a:xfrm>
          <a:prstGeom prst="rect">
            <a:avLst/>
          </a:prstGeom>
        </p:spPr>
      </p:pic>
    </p:spTree>
    <p:extLst>
      <p:ext uri="{BB962C8B-B14F-4D97-AF65-F5344CB8AC3E}">
        <p14:creationId xmlns:p14="http://schemas.microsoft.com/office/powerpoint/2010/main" val="5132788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8106BA-FE31-2542-9DB9-236A1296772E}"/>
              </a:ext>
            </a:extLst>
          </p:cNvPr>
          <p:cNvPicPr>
            <a:picLocks noChangeAspect="1"/>
          </p:cNvPicPr>
          <p:nvPr/>
        </p:nvPicPr>
        <p:blipFill>
          <a:blip r:embed="rId3"/>
          <a:stretch>
            <a:fillRect/>
          </a:stretch>
        </p:blipFill>
        <p:spPr>
          <a:xfrm>
            <a:off x="1852583" y="306280"/>
            <a:ext cx="5438833" cy="6245439"/>
          </a:xfrm>
          <a:prstGeom prst="rect">
            <a:avLst/>
          </a:prstGeom>
        </p:spPr>
      </p:pic>
    </p:spTree>
    <p:extLst>
      <p:ext uri="{BB962C8B-B14F-4D97-AF65-F5344CB8AC3E}">
        <p14:creationId xmlns:p14="http://schemas.microsoft.com/office/powerpoint/2010/main" val="3368680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4F6A3604-8110-3C1F-B0B6-C72E5B61F985}"/>
              </a:ext>
            </a:extLst>
          </p:cNvPr>
          <p:cNvSpPr/>
          <p:nvPr/>
        </p:nvSpPr>
        <p:spPr>
          <a:xfrm>
            <a:off x="266700" y="1955800"/>
            <a:ext cx="3009900" cy="45720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Incubation Period</a:t>
            </a:r>
          </a:p>
        </p:txBody>
      </p:sp>
      <p:sp>
        <p:nvSpPr>
          <p:cNvPr id="7" name="Rectangle 6">
            <a:extLst>
              <a:ext uri="{FF2B5EF4-FFF2-40B4-BE49-F238E27FC236}">
                <a16:creationId xmlns:a16="http://schemas.microsoft.com/office/drawing/2014/main" id="{551020E9-FAF3-2354-9E73-232647924C6D}"/>
              </a:ext>
            </a:extLst>
          </p:cNvPr>
          <p:cNvSpPr/>
          <p:nvPr/>
        </p:nvSpPr>
        <p:spPr>
          <a:xfrm>
            <a:off x="3276600" y="1955800"/>
            <a:ext cx="3009900" cy="45720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Clinical Disease</a:t>
            </a:r>
          </a:p>
        </p:txBody>
      </p:sp>
      <p:cxnSp>
        <p:nvCxnSpPr>
          <p:cNvPr id="9" name="Straight Arrow Connector 8">
            <a:extLst>
              <a:ext uri="{FF2B5EF4-FFF2-40B4-BE49-F238E27FC236}">
                <a16:creationId xmlns:a16="http://schemas.microsoft.com/office/drawing/2014/main" id="{2EE3B7EC-9CC1-3D5F-E473-F83091C20608}"/>
              </a:ext>
            </a:extLst>
          </p:cNvPr>
          <p:cNvCxnSpPr/>
          <p:nvPr/>
        </p:nvCxnSpPr>
        <p:spPr>
          <a:xfrm>
            <a:off x="2667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A4E206-A917-AAE1-C673-A5ECDCB98C22}"/>
              </a:ext>
            </a:extLst>
          </p:cNvPr>
          <p:cNvSpPr/>
          <p:nvPr/>
        </p:nvSpPr>
        <p:spPr>
          <a:xfrm>
            <a:off x="-381570" y="793690"/>
            <a:ext cx="2153220" cy="400110"/>
          </a:xfrm>
          <a:prstGeom prst="rect">
            <a:avLst/>
          </a:prstGeom>
        </p:spPr>
        <p:txBody>
          <a:bodyPr wrap="square">
            <a:spAutoFit/>
          </a:bodyPr>
          <a:lstStyle/>
          <a:p>
            <a:pPr algn="ctr"/>
            <a:r>
              <a:rPr lang="en-US" sz="2000" dirty="0"/>
              <a:t>Infection</a:t>
            </a:r>
          </a:p>
        </p:txBody>
      </p:sp>
      <p:cxnSp>
        <p:nvCxnSpPr>
          <p:cNvPr id="11" name="Straight Arrow Connector 10">
            <a:extLst>
              <a:ext uri="{FF2B5EF4-FFF2-40B4-BE49-F238E27FC236}">
                <a16:creationId xmlns:a16="http://schemas.microsoft.com/office/drawing/2014/main" id="{5450525D-F3A1-6727-5477-E46797B5D509}"/>
              </a:ext>
            </a:extLst>
          </p:cNvPr>
          <p:cNvCxnSpPr/>
          <p:nvPr/>
        </p:nvCxnSpPr>
        <p:spPr>
          <a:xfrm>
            <a:off x="32766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73CB87C-CDA3-062D-3D8F-FA6092F939E8}"/>
              </a:ext>
            </a:extLst>
          </p:cNvPr>
          <p:cNvSpPr/>
          <p:nvPr/>
        </p:nvSpPr>
        <p:spPr>
          <a:xfrm>
            <a:off x="3110930" y="732774"/>
            <a:ext cx="2153220" cy="400110"/>
          </a:xfrm>
          <a:prstGeom prst="rect">
            <a:avLst/>
          </a:prstGeom>
        </p:spPr>
        <p:txBody>
          <a:bodyPr wrap="square">
            <a:spAutoFit/>
          </a:bodyPr>
          <a:lstStyle/>
          <a:p>
            <a:pPr algn="ctr"/>
            <a:r>
              <a:rPr lang="en-US" sz="2000" dirty="0"/>
              <a:t>Start of Symptoms</a:t>
            </a:r>
          </a:p>
        </p:txBody>
      </p:sp>
    </p:spTree>
    <p:extLst>
      <p:ext uri="{BB962C8B-B14F-4D97-AF65-F5344CB8AC3E}">
        <p14:creationId xmlns:p14="http://schemas.microsoft.com/office/powerpoint/2010/main" val="8538903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cxnSp>
        <p:nvCxnSpPr>
          <p:cNvPr id="13" name="Straight Arrow Connector 12">
            <a:extLst>
              <a:ext uri="{FF2B5EF4-FFF2-40B4-BE49-F238E27FC236}">
                <a16:creationId xmlns:a16="http://schemas.microsoft.com/office/drawing/2014/main" id="{FE318D07-12FB-C3B9-6041-133712A569D9}"/>
              </a:ext>
            </a:extLst>
          </p:cNvPr>
          <p:cNvCxnSpPr>
            <a:cxnSpLocks/>
          </p:cNvCxnSpPr>
          <p:nvPr/>
        </p:nvCxnSpPr>
        <p:spPr>
          <a:xfrm flipV="1">
            <a:off x="2596576" y="3381928"/>
            <a:ext cx="0" cy="4471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7EA2CD-2365-A898-7904-91BB4E469A11}"/>
              </a:ext>
            </a:extLst>
          </p:cNvPr>
          <p:cNvSpPr/>
          <p:nvPr/>
        </p:nvSpPr>
        <p:spPr>
          <a:xfrm>
            <a:off x="631540" y="3835520"/>
            <a:ext cx="2153220" cy="400110"/>
          </a:xfrm>
          <a:prstGeom prst="rect">
            <a:avLst/>
          </a:prstGeom>
        </p:spPr>
        <p:txBody>
          <a:bodyPr wrap="square">
            <a:spAutoFit/>
          </a:bodyPr>
          <a:lstStyle/>
          <a:p>
            <a:pPr algn="ctr"/>
            <a:r>
              <a:rPr lang="en-US" sz="2000" dirty="0"/>
              <a:t>Start of Shedding</a:t>
            </a:r>
          </a:p>
        </p:txBody>
      </p:sp>
      <p:sp>
        <p:nvSpPr>
          <p:cNvPr id="16" name="Rectangle 15">
            <a:extLst>
              <a:ext uri="{FF2B5EF4-FFF2-40B4-BE49-F238E27FC236}">
                <a16:creationId xmlns:a16="http://schemas.microsoft.com/office/drawing/2014/main" id="{796B1171-B127-22EE-FF50-F1042E095A52}"/>
              </a:ext>
            </a:extLst>
          </p:cNvPr>
          <p:cNvSpPr/>
          <p:nvPr/>
        </p:nvSpPr>
        <p:spPr>
          <a:xfrm>
            <a:off x="266700" y="2581732"/>
            <a:ext cx="2298696"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Latent Period</a:t>
            </a:r>
          </a:p>
        </p:txBody>
      </p:sp>
      <p:sp>
        <p:nvSpPr>
          <p:cNvPr id="17" name="Rectangle 16">
            <a:extLst>
              <a:ext uri="{FF2B5EF4-FFF2-40B4-BE49-F238E27FC236}">
                <a16:creationId xmlns:a16="http://schemas.microsoft.com/office/drawing/2014/main" id="{3B4B7FC3-2001-37CB-18E2-BB2F4BBEF7C2}"/>
              </a:ext>
            </a:extLst>
          </p:cNvPr>
          <p:cNvSpPr/>
          <p:nvPr/>
        </p:nvSpPr>
        <p:spPr>
          <a:xfrm>
            <a:off x="2565396" y="2581732"/>
            <a:ext cx="2755902"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 Period</a:t>
            </a:r>
          </a:p>
        </p:txBody>
      </p:sp>
      <p:sp>
        <p:nvSpPr>
          <p:cNvPr id="15" name="Rectangle 14">
            <a:extLst>
              <a:ext uri="{FF2B5EF4-FFF2-40B4-BE49-F238E27FC236}">
                <a16:creationId xmlns:a16="http://schemas.microsoft.com/office/drawing/2014/main" id="{C0A2503F-16AA-CEB5-542D-B280BF28AE4D}"/>
              </a:ext>
            </a:extLst>
          </p:cNvPr>
          <p:cNvSpPr/>
          <p:nvPr/>
        </p:nvSpPr>
        <p:spPr>
          <a:xfrm>
            <a:off x="5321298" y="2581732"/>
            <a:ext cx="965202"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586696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4F6A3604-8110-3C1F-B0B6-C72E5B61F985}"/>
              </a:ext>
            </a:extLst>
          </p:cNvPr>
          <p:cNvSpPr/>
          <p:nvPr/>
        </p:nvSpPr>
        <p:spPr>
          <a:xfrm>
            <a:off x="266700" y="1955800"/>
            <a:ext cx="3009900" cy="45720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Incubation Period</a:t>
            </a:r>
          </a:p>
        </p:txBody>
      </p:sp>
      <p:sp>
        <p:nvSpPr>
          <p:cNvPr id="7" name="Rectangle 6">
            <a:extLst>
              <a:ext uri="{FF2B5EF4-FFF2-40B4-BE49-F238E27FC236}">
                <a16:creationId xmlns:a16="http://schemas.microsoft.com/office/drawing/2014/main" id="{551020E9-FAF3-2354-9E73-232647924C6D}"/>
              </a:ext>
            </a:extLst>
          </p:cNvPr>
          <p:cNvSpPr/>
          <p:nvPr/>
        </p:nvSpPr>
        <p:spPr>
          <a:xfrm>
            <a:off x="3276600" y="1955800"/>
            <a:ext cx="3009900" cy="45720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Clinical Disease</a:t>
            </a:r>
          </a:p>
        </p:txBody>
      </p:sp>
      <p:cxnSp>
        <p:nvCxnSpPr>
          <p:cNvPr id="9" name="Straight Arrow Connector 8">
            <a:extLst>
              <a:ext uri="{FF2B5EF4-FFF2-40B4-BE49-F238E27FC236}">
                <a16:creationId xmlns:a16="http://schemas.microsoft.com/office/drawing/2014/main" id="{2EE3B7EC-9CC1-3D5F-E473-F83091C20608}"/>
              </a:ext>
            </a:extLst>
          </p:cNvPr>
          <p:cNvCxnSpPr/>
          <p:nvPr/>
        </p:nvCxnSpPr>
        <p:spPr>
          <a:xfrm>
            <a:off x="2667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A4E206-A917-AAE1-C673-A5ECDCB98C22}"/>
              </a:ext>
            </a:extLst>
          </p:cNvPr>
          <p:cNvSpPr/>
          <p:nvPr/>
        </p:nvSpPr>
        <p:spPr>
          <a:xfrm>
            <a:off x="-381570" y="793690"/>
            <a:ext cx="2153220" cy="400110"/>
          </a:xfrm>
          <a:prstGeom prst="rect">
            <a:avLst/>
          </a:prstGeom>
        </p:spPr>
        <p:txBody>
          <a:bodyPr wrap="square">
            <a:spAutoFit/>
          </a:bodyPr>
          <a:lstStyle/>
          <a:p>
            <a:pPr algn="ctr"/>
            <a:r>
              <a:rPr lang="en-US" sz="2000" dirty="0"/>
              <a:t>Infection</a:t>
            </a:r>
          </a:p>
        </p:txBody>
      </p:sp>
      <p:cxnSp>
        <p:nvCxnSpPr>
          <p:cNvPr id="11" name="Straight Arrow Connector 10">
            <a:extLst>
              <a:ext uri="{FF2B5EF4-FFF2-40B4-BE49-F238E27FC236}">
                <a16:creationId xmlns:a16="http://schemas.microsoft.com/office/drawing/2014/main" id="{5450525D-F3A1-6727-5477-E46797B5D509}"/>
              </a:ext>
            </a:extLst>
          </p:cNvPr>
          <p:cNvCxnSpPr/>
          <p:nvPr/>
        </p:nvCxnSpPr>
        <p:spPr>
          <a:xfrm>
            <a:off x="32766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73CB87C-CDA3-062D-3D8F-FA6092F939E8}"/>
              </a:ext>
            </a:extLst>
          </p:cNvPr>
          <p:cNvSpPr/>
          <p:nvPr/>
        </p:nvSpPr>
        <p:spPr>
          <a:xfrm>
            <a:off x="3110930" y="732774"/>
            <a:ext cx="2153220" cy="400110"/>
          </a:xfrm>
          <a:prstGeom prst="rect">
            <a:avLst/>
          </a:prstGeom>
        </p:spPr>
        <p:txBody>
          <a:bodyPr wrap="square">
            <a:spAutoFit/>
          </a:bodyPr>
          <a:lstStyle/>
          <a:p>
            <a:pPr algn="ctr"/>
            <a:r>
              <a:rPr lang="en-US" sz="2000" dirty="0"/>
              <a:t>Start of Symptoms</a:t>
            </a:r>
          </a:p>
        </p:txBody>
      </p:sp>
      <p:cxnSp>
        <p:nvCxnSpPr>
          <p:cNvPr id="13" name="Straight Arrow Connector 12">
            <a:extLst>
              <a:ext uri="{FF2B5EF4-FFF2-40B4-BE49-F238E27FC236}">
                <a16:creationId xmlns:a16="http://schemas.microsoft.com/office/drawing/2014/main" id="{FE318D07-12FB-C3B9-6041-133712A569D9}"/>
              </a:ext>
            </a:extLst>
          </p:cNvPr>
          <p:cNvCxnSpPr>
            <a:cxnSpLocks/>
          </p:cNvCxnSpPr>
          <p:nvPr/>
        </p:nvCxnSpPr>
        <p:spPr>
          <a:xfrm flipV="1">
            <a:off x="2596576" y="3381928"/>
            <a:ext cx="0" cy="4471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7EA2CD-2365-A898-7904-91BB4E469A11}"/>
              </a:ext>
            </a:extLst>
          </p:cNvPr>
          <p:cNvSpPr/>
          <p:nvPr/>
        </p:nvSpPr>
        <p:spPr>
          <a:xfrm>
            <a:off x="631540" y="3835520"/>
            <a:ext cx="2153220" cy="400110"/>
          </a:xfrm>
          <a:prstGeom prst="rect">
            <a:avLst/>
          </a:prstGeom>
        </p:spPr>
        <p:txBody>
          <a:bodyPr wrap="square">
            <a:spAutoFit/>
          </a:bodyPr>
          <a:lstStyle/>
          <a:p>
            <a:pPr algn="ctr"/>
            <a:r>
              <a:rPr lang="en-US" sz="2000" dirty="0"/>
              <a:t>Start of Shedding</a:t>
            </a:r>
          </a:p>
        </p:txBody>
      </p:sp>
      <p:sp>
        <p:nvSpPr>
          <p:cNvPr id="5" name="Rectangle 4">
            <a:extLst>
              <a:ext uri="{FF2B5EF4-FFF2-40B4-BE49-F238E27FC236}">
                <a16:creationId xmlns:a16="http://schemas.microsoft.com/office/drawing/2014/main" id="{0D03C36E-075B-2B78-6A35-2ADBB3C8E16F}"/>
              </a:ext>
            </a:extLst>
          </p:cNvPr>
          <p:cNvSpPr/>
          <p:nvPr/>
        </p:nvSpPr>
        <p:spPr>
          <a:xfrm>
            <a:off x="266700" y="2581732"/>
            <a:ext cx="2298696"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Latent Period</a:t>
            </a:r>
          </a:p>
        </p:txBody>
      </p:sp>
      <p:sp>
        <p:nvSpPr>
          <p:cNvPr id="15" name="Rectangle 14">
            <a:extLst>
              <a:ext uri="{FF2B5EF4-FFF2-40B4-BE49-F238E27FC236}">
                <a16:creationId xmlns:a16="http://schemas.microsoft.com/office/drawing/2014/main" id="{AB9AB39F-2C93-A999-9C4A-26B02178ED47}"/>
              </a:ext>
            </a:extLst>
          </p:cNvPr>
          <p:cNvSpPr/>
          <p:nvPr/>
        </p:nvSpPr>
        <p:spPr>
          <a:xfrm>
            <a:off x="2565396" y="2581732"/>
            <a:ext cx="2755902"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 Period</a:t>
            </a:r>
          </a:p>
        </p:txBody>
      </p:sp>
      <p:sp>
        <p:nvSpPr>
          <p:cNvPr id="18" name="Rectangle 17">
            <a:extLst>
              <a:ext uri="{FF2B5EF4-FFF2-40B4-BE49-F238E27FC236}">
                <a16:creationId xmlns:a16="http://schemas.microsoft.com/office/drawing/2014/main" id="{552EF40C-BD1E-50A1-7BEF-9F9EC39F1D3C}"/>
              </a:ext>
            </a:extLst>
          </p:cNvPr>
          <p:cNvSpPr/>
          <p:nvPr/>
        </p:nvSpPr>
        <p:spPr>
          <a:xfrm>
            <a:off x="5321298" y="2581732"/>
            <a:ext cx="965202"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000051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4F6A3604-8110-3C1F-B0B6-C72E5B61F985}"/>
              </a:ext>
            </a:extLst>
          </p:cNvPr>
          <p:cNvSpPr/>
          <p:nvPr/>
        </p:nvSpPr>
        <p:spPr>
          <a:xfrm>
            <a:off x="266700" y="1955800"/>
            <a:ext cx="3009900" cy="45720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Incubation Period</a:t>
            </a:r>
          </a:p>
        </p:txBody>
      </p:sp>
      <p:sp>
        <p:nvSpPr>
          <p:cNvPr id="7" name="Rectangle 6">
            <a:extLst>
              <a:ext uri="{FF2B5EF4-FFF2-40B4-BE49-F238E27FC236}">
                <a16:creationId xmlns:a16="http://schemas.microsoft.com/office/drawing/2014/main" id="{551020E9-FAF3-2354-9E73-232647924C6D}"/>
              </a:ext>
            </a:extLst>
          </p:cNvPr>
          <p:cNvSpPr/>
          <p:nvPr/>
        </p:nvSpPr>
        <p:spPr>
          <a:xfrm>
            <a:off x="3276600" y="1955800"/>
            <a:ext cx="3009900" cy="45720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Clinical Disease</a:t>
            </a:r>
          </a:p>
        </p:txBody>
      </p:sp>
      <p:cxnSp>
        <p:nvCxnSpPr>
          <p:cNvPr id="9" name="Straight Arrow Connector 8">
            <a:extLst>
              <a:ext uri="{FF2B5EF4-FFF2-40B4-BE49-F238E27FC236}">
                <a16:creationId xmlns:a16="http://schemas.microsoft.com/office/drawing/2014/main" id="{2EE3B7EC-9CC1-3D5F-E473-F83091C20608}"/>
              </a:ext>
            </a:extLst>
          </p:cNvPr>
          <p:cNvCxnSpPr/>
          <p:nvPr/>
        </p:nvCxnSpPr>
        <p:spPr>
          <a:xfrm>
            <a:off x="2667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A4E206-A917-AAE1-C673-A5ECDCB98C22}"/>
              </a:ext>
            </a:extLst>
          </p:cNvPr>
          <p:cNvSpPr/>
          <p:nvPr/>
        </p:nvSpPr>
        <p:spPr>
          <a:xfrm>
            <a:off x="-381570" y="793690"/>
            <a:ext cx="2153220" cy="400110"/>
          </a:xfrm>
          <a:prstGeom prst="rect">
            <a:avLst/>
          </a:prstGeom>
        </p:spPr>
        <p:txBody>
          <a:bodyPr wrap="square">
            <a:spAutoFit/>
          </a:bodyPr>
          <a:lstStyle/>
          <a:p>
            <a:pPr algn="ctr"/>
            <a:r>
              <a:rPr lang="en-US" sz="2000" dirty="0"/>
              <a:t>Infection</a:t>
            </a:r>
          </a:p>
        </p:txBody>
      </p:sp>
      <p:cxnSp>
        <p:nvCxnSpPr>
          <p:cNvPr id="11" name="Straight Arrow Connector 10">
            <a:extLst>
              <a:ext uri="{FF2B5EF4-FFF2-40B4-BE49-F238E27FC236}">
                <a16:creationId xmlns:a16="http://schemas.microsoft.com/office/drawing/2014/main" id="{5450525D-F3A1-6727-5477-E46797B5D509}"/>
              </a:ext>
            </a:extLst>
          </p:cNvPr>
          <p:cNvCxnSpPr/>
          <p:nvPr/>
        </p:nvCxnSpPr>
        <p:spPr>
          <a:xfrm>
            <a:off x="32766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73CB87C-CDA3-062D-3D8F-FA6092F939E8}"/>
              </a:ext>
            </a:extLst>
          </p:cNvPr>
          <p:cNvSpPr/>
          <p:nvPr/>
        </p:nvSpPr>
        <p:spPr>
          <a:xfrm>
            <a:off x="3110930" y="732774"/>
            <a:ext cx="2153220" cy="400110"/>
          </a:xfrm>
          <a:prstGeom prst="rect">
            <a:avLst/>
          </a:prstGeom>
        </p:spPr>
        <p:txBody>
          <a:bodyPr wrap="square">
            <a:spAutoFit/>
          </a:bodyPr>
          <a:lstStyle/>
          <a:p>
            <a:pPr algn="ctr"/>
            <a:r>
              <a:rPr lang="en-US" sz="2000" dirty="0"/>
              <a:t>Start of Symptoms</a:t>
            </a:r>
          </a:p>
        </p:txBody>
      </p:sp>
      <p:cxnSp>
        <p:nvCxnSpPr>
          <p:cNvPr id="13" name="Straight Arrow Connector 12">
            <a:extLst>
              <a:ext uri="{FF2B5EF4-FFF2-40B4-BE49-F238E27FC236}">
                <a16:creationId xmlns:a16="http://schemas.microsoft.com/office/drawing/2014/main" id="{FE318D07-12FB-C3B9-6041-133712A569D9}"/>
              </a:ext>
            </a:extLst>
          </p:cNvPr>
          <p:cNvCxnSpPr>
            <a:cxnSpLocks/>
          </p:cNvCxnSpPr>
          <p:nvPr/>
        </p:nvCxnSpPr>
        <p:spPr>
          <a:xfrm flipV="1">
            <a:off x="2596576" y="3381928"/>
            <a:ext cx="0" cy="4471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7EA2CD-2365-A898-7904-91BB4E469A11}"/>
              </a:ext>
            </a:extLst>
          </p:cNvPr>
          <p:cNvSpPr/>
          <p:nvPr/>
        </p:nvSpPr>
        <p:spPr>
          <a:xfrm>
            <a:off x="631540" y="3835520"/>
            <a:ext cx="2153220" cy="400110"/>
          </a:xfrm>
          <a:prstGeom prst="rect">
            <a:avLst/>
          </a:prstGeom>
        </p:spPr>
        <p:txBody>
          <a:bodyPr wrap="square">
            <a:spAutoFit/>
          </a:bodyPr>
          <a:lstStyle/>
          <a:p>
            <a:pPr algn="ctr"/>
            <a:r>
              <a:rPr lang="en-US" sz="2000" dirty="0"/>
              <a:t>Start of Shedding</a:t>
            </a:r>
          </a:p>
        </p:txBody>
      </p:sp>
      <p:sp>
        <p:nvSpPr>
          <p:cNvPr id="2" name="Right Brace 1">
            <a:extLst>
              <a:ext uri="{FF2B5EF4-FFF2-40B4-BE49-F238E27FC236}">
                <a16:creationId xmlns:a16="http://schemas.microsoft.com/office/drawing/2014/main" id="{2AA6F646-FCA6-E6CA-D65B-D6C30A15CF38}"/>
              </a:ext>
            </a:extLst>
          </p:cNvPr>
          <p:cNvSpPr/>
          <p:nvPr/>
        </p:nvSpPr>
        <p:spPr>
          <a:xfrm rot="5400000">
            <a:off x="2771806" y="2877142"/>
            <a:ext cx="298376" cy="71119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08D8DED1-9447-1F32-C7DD-3F30CF4FE5B4}"/>
              </a:ext>
            </a:extLst>
          </p:cNvPr>
          <p:cNvSpPr/>
          <p:nvPr/>
        </p:nvSpPr>
        <p:spPr>
          <a:xfrm>
            <a:off x="2673124" y="3492524"/>
            <a:ext cx="3356249" cy="400110"/>
          </a:xfrm>
          <a:prstGeom prst="rect">
            <a:avLst/>
          </a:prstGeom>
        </p:spPr>
        <p:txBody>
          <a:bodyPr wrap="square">
            <a:spAutoFit/>
          </a:bodyPr>
          <a:lstStyle/>
          <a:p>
            <a:pPr algn="ctr"/>
            <a:r>
              <a:rPr lang="en-US" sz="2000" dirty="0" err="1"/>
              <a:t>Presymptomatic</a:t>
            </a:r>
            <a:r>
              <a:rPr lang="en-US" sz="2000" dirty="0"/>
              <a:t> Infections</a:t>
            </a:r>
          </a:p>
        </p:txBody>
      </p:sp>
      <p:sp>
        <p:nvSpPr>
          <p:cNvPr id="5" name="Rectangle 4">
            <a:extLst>
              <a:ext uri="{FF2B5EF4-FFF2-40B4-BE49-F238E27FC236}">
                <a16:creationId xmlns:a16="http://schemas.microsoft.com/office/drawing/2014/main" id="{A32E2868-73E5-FDB4-9B35-ED78ED7E1238}"/>
              </a:ext>
            </a:extLst>
          </p:cNvPr>
          <p:cNvSpPr/>
          <p:nvPr/>
        </p:nvSpPr>
        <p:spPr>
          <a:xfrm>
            <a:off x="266700" y="2581732"/>
            <a:ext cx="2298696"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Latent Period</a:t>
            </a:r>
          </a:p>
        </p:txBody>
      </p:sp>
      <p:sp>
        <p:nvSpPr>
          <p:cNvPr id="15" name="Rectangle 14">
            <a:extLst>
              <a:ext uri="{FF2B5EF4-FFF2-40B4-BE49-F238E27FC236}">
                <a16:creationId xmlns:a16="http://schemas.microsoft.com/office/drawing/2014/main" id="{3732DEA5-3723-7F7E-32E3-DFECA75D7242}"/>
              </a:ext>
            </a:extLst>
          </p:cNvPr>
          <p:cNvSpPr/>
          <p:nvPr/>
        </p:nvSpPr>
        <p:spPr>
          <a:xfrm>
            <a:off x="2565396" y="2581732"/>
            <a:ext cx="2755902"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 Period</a:t>
            </a:r>
          </a:p>
        </p:txBody>
      </p:sp>
      <p:sp>
        <p:nvSpPr>
          <p:cNvPr id="18" name="Rectangle 17">
            <a:extLst>
              <a:ext uri="{FF2B5EF4-FFF2-40B4-BE49-F238E27FC236}">
                <a16:creationId xmlns:a16="http://schemas.microsoft.com/office/drawing/2014/main" id="{5E94F06C-E084-2BB7-A6CF-6EF070BFD7A6}"/>
              </a:ext>
            </a:extLst>
          </p:cNvPr>
          <p:cNvSpPr/>
          <p:nvPr/>
        </p:nvSpPr>
        <p:spPr>
          <a:xfrm>
            <a:off x="5321298" y="2581732"/>
            <a:ext cx="965202"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3729902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4F6A3604-8110-3C1F-B0B6-C72E5B61F985}"/>
              </a:ext>
            </a:extLst>
          </p:cNvPr>
          <p:cNvSpPr/>
          <p:nvPr/>
        </p:nvSpPr>
        <p:spPr>
          <a:xfrm>
            <a:off x="266700" y="1955800"/>
            <a:ext cx="3009900" cy="45720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Incubation Period</a:t>
            </a:r>
          </a:p>
        </p:txBody>
      </p:sp>
      <p:sp>
        <p:nvSpPr>
          <p:cNvPr id="7" name="Rectangle 6">
            <a:extLst>
              <a:ext uri="{FF2B5EF4-FFF2-40B4-BE49-F238E27FC236}">
                <a16:creationId xmlns:a16="http://schemas.microsoft.com/office/drawing/2014/main" id="{551020E9-FAF3-2354-9E73-232647924C6D}"/>
              </a:ext>
            </a:extLst>
          </p:cNvPr>
          <p:cNvSpPr/>
          <p:nvPr/>
        </p:nvSpPr>
        <p:spPr>
          <a:xfrm>
            <a:off x="3276600" y="1955800"/>
            <a:ext cx="3009900" cy="45720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Clinical Disease</a:t>
            </a:r>
          </a:p>
        </p:txBody>
      </p:sp>
      <p:cxnSp>
        <p:nvCxnSpPr>
          <p:cNvPr id="9" name="Straight Arrow Connector 8">
            <a:extLst>
              <a:ext uri="{FF2B5EF4-FFF2-40B4-BE49-F238E27FC236}">
                <a16:creationId xmlns:a16="http://schemas.microsoft.com/office/drawing/2014/main" id="{2EE3B7EC-9CC1-3D5F-E473-F83091C20608}"/>
              </a:ext>
            </a:extLst>
          </p:cNvPr>
          <p:cNvCxnSpPr/>
          <p:nvPr/>
        </p:nvCxnSpPr>
        <p:spPr>
          <a:xfrm>
            <a:off x="2667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A4E206-A917-AAE1-C673-A5ECDCB98C22}"/>
              </a:ext>
            </a:extLst>
          </p:cNvPr>
          <p:cNvSpPr/>
          <p:nvPr/>
        </p:nvSpPr>
        <p:spPr>
          <a:xfrm>
            <a:off x="-381570" y="793690"/>
            <a:ext cx="2153220" cy="400110"/>
          </a:xfrm>
          <a:prstGeom prst="rect">
            <a:avLst/>
          </a:prstGeom>
        </p:spPr>
        <p:txBody>
          <a:bodyPr wrap="square">
            <a:spAutoFit/>
          </a:bodyPr>
          <a:lstStyle/>
          <a:p>
            <a:pPr algn="ctr"/>
            <a:r>
              <a:rPr lang="en-US" sz="2000" dirty="0"/>
              <a:t>Infection</a:t>
            </a:r>
          </a:p>
        </p:txBody>
      </p:sp>
      <p:cxnSp>
        <p:nvCxnSpPr>
          <p:cNvPr id="11" name="Straight Arrow Connector 10">
            <a:extLst>
              <a:ext uri="{FF2B5EF4-FFF2-40B4-BE49-F238E27FC236}">
                <a16:creationId xmlns:a16="http://schemas.microsoft.com/office/drawing/2014/main" id="{5450525D-F3A1-6727-5477-E46797B5D509}"/>
              </a:ext>
            </a:extLst>
          </p:cNvPr>
          <p:cNvCxnSpPr/>
          <p:nvPr/>
        </p:nvCxnSpPr>
        <p:spPr>
          <a:xfrm>
            <a:off x="32766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73CB87C-CDA3-062D-3D8F-FA6092F939E8}"/>
              </a:ext>
            </a:extLst>
          </p:cNvPr>
          <p:cNvSpPr/>
          <p:nvPr/>
        </p:nvSpPr>
        <p:spPr>
          <a:xfrm>
            <a:off x="3110930" y="732774"/>
            <a:ext cx="2153220" cy="400110"/>
          </a:xfrm>
          <a:prstGeom prst="rect">
            <a:avLst/>
          </a:prstGeom>
        </p:spPr>
        <p:txBody>
          <a:bodyPr wrap="square">
            <a:spAutoFit/>
          </a:bodyPr>
          <a:lstStyle/>
          <a:p>
            <a:pPr algn="ctr"/>
            <a:r>
              <a:rPr lang="en-US" sz="2000" dirty="0"/>
              <a:t>Start of Symptoms</a:t>
            </a:r>
          </a:p>
        </p:txBody>
      </p:sp>
      <p:cxnSp>
        <p:nvCxnSpPr>
          <p:cNvPr id="13" name="Straight Arrow Connector 12">
            <a:extLst>
              <a:ext uri="{FF2B5EF4-FFF2-40B4-BE49-F238E27FC236}">
                <a16:creationId xmlns:a16="http://schemas.microsoft.com/office/drawing/2014/main" id="{FE318D07-12FB-C3B9-6041-133712A569D9}"/>
              </a:ext>
            </a:extLst>
          </p:cNvPr>
          <p:cNvCxnSpPr>
            <a:cxnSpLocks/>
          </p:cNvCxnSpPr>
          <p:nvPr/>
        </p:nvCxnSpPr>
        <p:spPr>
          <a:xfrm flipV="1">
            <a:off x="2596576" y="3381928"/>
            <a:ext cx="0" cy="4471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7EA2CD-2365-A898-7904-91BB4E469A11}"/>
              </a:ext>
            </a:extLst>
          </p:cNvPr>
          <p:cNvSpPr/>
          <p:nvPr/>
        </p:nvSpPr>
        <p:spPr>
          <a:xfrm>
            <a:off x="631540" y="3835520"/>
            <a:ext cx="2153220" cy="400110"/>
          </a:xfrm>
          <a:prstGeom prst="rect">
            <a:avLst/>
          </a:prstGeom>
        </p:spPr>
        <p:txBody>
          <a:bodyPr wrap="square">
            <a:spAutoFit/>
          </a:bodyPr>
          <a:lstStyle/>
          <a:p>
            <a:pPr algn="ctr"/>
            <a:r>
              <a:rPr lang="en-US" sz="2000" dirty="0"/>
              <a:t>Start of Shedding</a:t>
            </a:r>
          </a:p>
        </p:txBody>
      </p:sp>
      <p:sp>
        <p:nvSpPr>
          <p:cNvPr id="2" name="Right Brace 1">
            <a:extLst>
              <a:ext uri="{FF2B5EF4-FFF2-40B4-BE49-F238E27FC236}">
                <a16:creationId xmlns:a16="http://schemas.microsoft.com/office/drawing/2014/main" id="{2AA6F646-FCA6-E6CA-D65B-D6C30A15CF38}"/>
              </a:ext>
            </a:extLst>
          </p:cNvPr>
          <p:cNvSpPr/>
          <p:nvPr/>
        </p:nvSpPr>
        <p:spPr>
          <a:xfrm rot="5400000">
            <a:off x="2771806" y="2877142"/>
            <a:ext cx="298376" cy="71119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08D8DED1-9447-1F32-C7DD-3F30CF4FE5B4}"/>
              </a:ext>
            </a:extLst>
          </p:cNvPr>
          <p:cNvSpPr/>
          <p:nvPr/>
        </p:nvSpPr>
        <p:spPr>
          <a:xfrm>
            <a:off x="2673124" y="3492524"/>
            <a:ext cx="3356249" cy="400110"/>
          </a:xfrm>
          <a:prstGeom prst="rect">
            <a:avLst/>
          </a:prstGeom>
        </p:spPr>
        <p:txBody>
          <a:bodyPr wrap="square">
            <a:spAutoFit/>
          </a:bodyPr>
          <a:lstStyle/>
          <a:p>
            <a:pPr algn="ctr"/>
            <a:r>
              <a:rPr lang="en-US" sz="2000" dirty="0" err="1"/>
              <a:t>Presymptomatic</a:t>
            </a:r>
            <a:r>
              <a:rPr lang="en-US" sz="2000" dirty="0"/>
              <a:t> Infections</a:t>
            </a:r>
          </a:p>
        </p:txBody>
      </p:sp>
      <p:pic>
        <p:nvPicPr>
          <p:cNvPr id="3074" name="Picture 2">
            <a:extLst>
              <a:ext uri="{FF2B5EF4-FFF2-40B4-BE49-F238E27FC236}">
                <a16:creationId xmlns:a16="http://schemas.microsoft.com/office/drawing/2014/main" id="{360C6B13-C4C8-2118-FCCE-E535F7F179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208"/>
          <a:stretch/>
        </p:blipFill>
        <p:spPr bwMode="auto">
          <a:xfrm>
            <a:off x="4343401" y="3885422"/>
            <a:ext cx="4737100" cy="28678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023B77C-39E1-BFB0-62A8-B3F859F05752}"/>
              </a:ext>
            </a:extLst>
          </p:cNvPr>
          <p:cNvSpPr/>
          <p:nvPr/>
        </p:nvSpPr>
        <p:spPr>
          <a:xfrm>
            <a:off x="-589041" y="6550223"/>
            <a:ext cx="3356249" cy="307777"/>
          </a:xfrm>
          <a:prstGeom prst="rect">
            <a:avLst/>
          </a:prstGeom>
        </p:spPr>
        <p:txBody>
          <a:bodyPr wrap="square">
            <a:spAutoFit/>
          </a:bodyPr>
          <a:lstStyle/>
          <a:p>
            <a:pPr algn="ctr"/>
            <a:r>
              <a:rPr lang="en-US" sz="1400" dirty="0"/>
              <a:t>Brook et al. 2021. </a:t>
            </a:r>
            <a:r>
              <a:rPr lang="en-US" sz="1400" i="1" dirty="0"/>
              <a:t>Epidemics.</a:t>
            </a:r>
            <a:endParaRPr lang="en-US" sz="1400" dirty="0"/>
          </a:p>
        </p:txBody>
      </p:sp>
      <p:sp>
        <p:nvSpPr>
          <p:cNvPr id="5" name="Rectangle 4">
            <a:extLst>
              <a:ext uri="{FF2B5EF4-FFF2-40B4-BE49-F238E27FC236}">
                <a16:creationId xmlns:a16="http://schemas.microsoft.com/office/drawing/2014/main" id="{91D766BF-AA9C-55D4-2E6E-AE77A1EE044E}"/>
              </a:ext>
            </a:extLst>
          </p:cNvPr>
          <p:cNvSpPr/>
          <p:nvPr/>
        </p:nvSpPr>
        <p:spPr>
          <a:xfrm>
            <a:off x="6886052" y="1338088"/>
            <a:ext cx="2153220" cy="2354491"/>
          </a:xfrm>
          <a:prstGeom prst="rect">
            <a:avLst/>
          </a:prstGeom>
        </p:spPr>
        <p:txBody>
          <a:bodyPr wrap="square">
            <a:spAutoFit/>
          </a:bodyPr>
          <a:lstStyle/>
          <a:p>
            <a:pPr algn="ctr"/>
            <a:r>
              <a:rPr lang="en-US" sz="2100" i="1" dirty="0"/>
              <a:t>We used a model to understand the impact of surveillance testing on COVID transmission in a university setting.</a:t>
            </a:r>
          </a:p>
        </p:txBody>
      </p:sp>
      <p:sp>
        <p:nvSpPr>
          <p:cNvPr id="15" name="Rectangle 14">
            <a:extLst>
              <a:ext uri="{FF2B5EF4-FFF2-40B4-BE49-F238E27FC236}">
                <a16:creationId xmlns:a16="http://schemas.microsoft.com/office/drawing/2014/main" id="{75BF7E2C-0B0D-0386-6914-FCD80BDD3219}"/>
              </a:ext>
            </a:extLst>
          </p:cNvPr>
          <p:cNvSpPr/>
          <p:nvPr/>
        </p:nvSpPr>
        <p:spPr>
          <a:xfrm>
            <a:off x="266700" y="2581732"/>
            <a:ext cx="2298696"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Latent Period</a:t>
            </a:r>
          </a:p>
        </p:txBody>
      </p:sp>
      <p:sp>
        <p:nvSpPr>
          <p:cNvPr id="18" name="Rectangle 17">
            <a:extLst>
              <a:ext uri="{FF2B5EF4-FFF2-40B4-BE49-F238E27FC236}">
                <a16:creationId xmlns:a16="http://schemas.microsoft.com/office/drawing/2014/main" id="{0AFCFA54-161D-D3CA-2E2D-9752113FF90F}"/>
              </a:ext>
            </a:extLst>
          </p:cNvPr>
          <p:cNvSpPr/>
          <p:nvPr/>
        </p:nvSpPr>
        <p:spPr>
          <a:xfrm>
            <a:off x="2565396" y="2581732"/>
            <a:ext cx="2755902"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 Period</a:t>
            </a:r>
          </a:p>
        </p:txBody>
      </p:sp>
      <p:sp>
        <p:nvSpPr>
          <p:cNvPr id="19" name="Rectangle 18">
            <a:extLst>
              <a:ext uri="{FF2B5EF4-FFF2-40B4-BE49-F238E27FC236}">
                <a16:creationId xmlns:a16="http://schemas.microsoft.com/office/drawing/2014/main" id="{3776DE24-2BEA-424A-A744-86EA96EEB57D}"/>
              </a:ext>
            </a:extLst>
          </p:cNvPr>
          <p:cNvSpPr/>
          <p:nvPr/>
        </p:nvSpPr>
        <p:spPr>
          <a:xfrm>
            <a:off x="5321298" y="2581732"/>
            <a:ext cx="965202"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9876204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4F6A3604-8110-3C1F-B0B6-C72E5B61F985}"/>
              </a:ext>
            </a:extLst>
          </p:cNvPr>
          <p:cNvSpPr/>
          <p:nvPr/>
        </p:nvSpPr>
        <p:spPr>
          <a:xfrm>
            <a:off x="266700" y="1955800"/>
            <a:ext cx="3009900" cy="45720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Incubation Period</a:t>
            </a:r>
          </a:p>
        </p:txBody>
      </p:sp>
      <p:sp>
        <p:nvSpPr>
          <p:cNvPr id="7" name="Rectangle 6">
            <a:extLst>
              <a:ext uri="{FF2B5EF4-FFF2-40B4-BE49-F238E27FC236}">
                <a16:creationId xmlns:a16="http://schemas.microsoft.com/office/drawing/2014/main" id="{551020E9-FAF3-2354-9E73-232647924C6D}"/>
              </a:ext>
            </a:extLst>
          </p:cNvPr>
          <p:cNvSpPr/>
          <p:nvPr/>
        </p:nvSpPr>
        <p:spPr>
          <a:xfrm>
            <a:off x="3276600" y="1955800"/>
            <a:ext cx="3009900" cy="45720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Clinical Disease</a:t>
            </a:r>
          </a:p>
        </p:txBody>
      </p:sp>
      <p:cxnSp>
        <p:nvCxnSpPr>
          <p:cNvPr id="9" name="Straight Arrow Connector 8">
            <a:extLst>
              <a:ext uri="{FF2B5EF4-FFF2-40B4-BE49-F238E27FC236}">
                <a16:creationId xmlns:a16="http://schemas.microsoft.com/office/drawing/2014/main" id="{2EE3B7EC-9CC1-3D5F-E473-F83091C20608}"/>
              </a:ext>
            </a:extLst>
          </p:cNvPr>
          <p:cNvCxnSpPr/>
          <p:nvPr/>
        </p:nvCxnSpPr>
        <p:spPr>
          <a:xfrm>
            <a:off x="2667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A4E206-A917-AAE1-C673-A5ECDCB98C22}"/>
              </a:ext>
            </a:extLst>
          </p:cNvPr>
          <p:cNvSpPr/>
          <p:nvPr/>
        </p:nvSpPr>
        <p:spPr>
          <a:xfrm>
            <a:off x="-381570" y="793690"/>
            <a:ext cx="2153220" cy="400110"/>
          </a:xfrm>
          <a:prstGeom prst="rect">
            <a:avLst/>
          </a:prstGeom>
        </p:spPr>
        <p:txBody>
          <a:bodyPr wrap="square">
            <a:spAutoFit/>
          </a:bodyPr>
          <a:lstStyle/>
          <a:p>
            <a:pPr algn="ctr"/>
            <a:r>
              <a:rPr lang="en-US" sz="2000" dirty="0"/>
              <a:t>Infection</a:t>
            </a:r>
          </a:p>
        </p:txBody>
      </p:sp>
      <p:cxnSp>
        <p:nvCxnSpPr>
          <p:cNvPr id="11" name="Straight Arrow Connector 10">
            <a:extLst>
              <a:ext uri="{FF2B5EF4-FFF2-40B4-BE49-F238E27FC236}">
                <a16:creationId xmlns:a16="http://schemas.microsoft.com/office/drawing/2014/main" id="{5450525D-F3A1-6727-5477-E46797B5D509}"/>
              </a:ext>
            </a:extLst>
          </p:cNvPr>
          <p:cNvCxnSpPr/>
          <p:nvPr/>
        </p:nvCxnSpPr>
        <p:spPr>
          <a:xfrm>
            <a:off x="32766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73CB87C-CDA3-062D-3D8F-FA6092F939E8}"/>
              </a:ext>
            </a:extLst>
          </p:cNvPr>
          <p:cNvSpPr/>
          <p:nvPr/>
        </p:nvSpPr>
        <p:spPr>
          <a:xfrm>
            <a:off x="3110930" y="732774"/>
            <a:ext cx="2153220" cy="400110"/>
          </a:xfrm>
          <a:prstGeom prst="rect">
            <a:avLst/>
          </a:prstGeom>
        </p:spPr>
        <p:txBody>
          <a:bodyPr wrap="square">
            <a:spAutoFit/>
          </a:bodyPr>
          <a:lstStyle/>
          <a:p>
            <a:pPr algn="ctr"/>
            <a:r>
              <a:rPr lang="en-US" sz="2000" dirty="0"/>
              <a:t>Start of Symptoms</a:t>
            </a:r>
          </a:p>
        </p:txBody>
      </p:sp>
      <p:cxnSp>
        <p:nvCxnSpPr>
          <p:cNvPr id="13" name="Straight Arrow Connector 12">
            <a:extLst>
              <a:ext uri="{FF2B5EF4-FFF2-40B4-BE49-F238E27FC236}">
                <a16:creationId xmlns:a16="http://schemas.microsoft.com/office/drawing/2014/main" id="{FE318D07-12FB-C3B9-6041-133712A569D9}"/>
              </a:ext>
            </a:extLst>
          </p:cNvPr>
          <p:cNvCxnSpPr>
            <a:cxnSpLocks/>
          </p:cNvCxnSpPr>
          <p:nvPr/>
        </p:nvCxnSpPr>
        <p:spPr>
          <a:xfrm flipV="1">
            <a:off x="2596576" y="3381928"/>
            <a:ext cx="0" cy="4471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7EA2CD-2365-A898-7904-91BB4E469A11}"/>
              </a:ext>
            </a:extLst>
          </p:cNvPr>
          <p:cNvSpPr/>
          <p:nvPr/>
        </p:nvSpPr>
        <p:spPr>
          <a:xfrm>
            <a:off x="631540" y="3835520"/>
            <a:ext cx="2153220" cy="400110"/>
          </a:xfrm>
          <a:prstGeom prst="rect">
            <a:avLst/>
          </a:prstGeom>
        </p:spPr>
        <p:txBody>
          <a:bodyPr wrap="square">
            <a:spAutoFit/>
          </a:bodyPr>
          <a:lstStyle/>
          <a:p>
            <a:pPr algn="ctr"/>
            <a:r>
              <a:rPr lang="en-US" sz="2000" dirty="0"/>
              <a:t>Start of Shedding</a:t>
            </a:r>
          </a:p>
        </p:txBody>
      </p:sp>
      <p:sp>
        <p:nvSpPr>
          <p:cNvPr id="2" name="Right Brace 1">
            <a:extLst>
              <a:ext uri="{FF2B5EF4-FFF2-40B4-BE49-F238E27FC236}">
                <a16:creationId xmlns:a16="http://schemas.microsoft.com/office/drawing/2014/main" id="{2AA6F646-FCA6-E6CA-D65B-D6C30A15CF38}"/>
              </a:ext>
            </a:extLst>
          </p:cNvPr>
          <p:cNvSpPr/>
          <p:nvPr/>
        </p:nvSpPr>
        <p:spPr>
          <a:xfrm rot="5400000">
            <a:off x="2771806" y="2877142"/>
            <a:ext cx="298376" cy="71119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08D8DED1-9447-1F32-C7DD-3F30CF4FE5B4}"/>
              </a:ext>
            </a:extLst>
          </p:cNvPr>
          <p:cNvSpPr/>
          <p:nvPr/>
        </p:nvSpPr>
        <p:spPr>
          <a:xfrm>
            <a:off x="2673124" y="3492524"/>
            <a:ext cx="3356249" cy="400110"/>
          </a:xfrm>
          <a:prstGeom prst="rect">
            <a:avLst/>
          </a:prstGeom>
        </p:spPr>
        <p:txBody>
          <a:bodyPr wrap="square">
            <a:spAutoFit/>
          </a:bodyPr>
          <a:lstStyle/>
          <a:p>
            <a:pPr algn="ctr"/>
            <a:r>
              <a:rPr lang="en-US" sz="2000" dirty="0" err="1"/>
              <a:t>Presymptomatic</a:t>
            </a:r>
            <a:r>
              <a:rPr lang="en-US" sz="2000" dirty="0"/>
              <a:t> Infections</a:t>
            </a:r>
          </a:p>
        </p:txBody>
      </p:sp>
      <p:sp>
        <p:nvSpPr>
          <p:cNvPr id="15" name="Rectangle 14">
            <a:extLst>
              <a:ext uri="{FF2B5EF4-FFF2-40B4-BE49-F238E27FC236}">
                <a16:creationId xmlns:a16="http://schemas.microsoft.com/office/drawing/2014/main" id="{67EF19B5-1996-EDEB-5EB3-262586BC0262}"/>
              </a:ext>
            </a:extLst>
          </p:cNvPr>
          <p:cNvSpPr/>
          <p:nvPr/>
        </p:nvSpPr>
        <p:spPr>
          <a:xfrm>
            <a:off x="4322721" y="4445001"/>
            <a:ext cx="4483100" cy="738664"/>
          </a:xfrm>
          <a:prstGeom prst="rect">
            <a:avLst/>
          </a:prstGeom>
        </p:spPr>
        <p:txBody>
          <a:bodyPr wrap="square">
            <a:spAutoFit/>
          </a:bodyPr>
          <a:lstStyle/>
          <a:p>
            <a:pPr algn="ctr"/>
            <a:r>
              <a:rPr lang="en-US" sz="2100" i="1" dirty="0"/>
              <a:t>Let’s take a step back and think about acute, immunizing infections.</a:t>
            </a:r>
          </a:p>
        </p:txBody>
      </p:sp>
      <p:sp>
        <p:nvSpPr>
          <p:cNvPr id="25" name="Rectangle 24">
            <a:extLst>
              <a:ext uri="{FF2B5EF4-FFF2-40B4-BE49-F238E27FC236}">
                <a16:creationId xmlns:a16="http://schemas.microsoft.com/office/drawing/2014/main" id="{17F6C17F-B513-DAC1-B308-841FB4387857}"/>
              </a:ext>
            </a:extLst>
          </p:cNvPr>
          <p:cNvSpPr/>
          <p:nvPr/>
        </p:nvSpPr>
        <p:spPr>
          <a:xfrm>
            <a:off x="266700" y="2581732"/>
            <a:ext cx="2298696"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Latent Period</a:t>
            </a:r>
          </a:p>
        </p:txBody>
      </p:sp>
      <p:sp>
        <p:nvSpPr>
          <p:cNvPr id="26" name="Rectangle 25">
            <a:extLst>
              <a:ext uri="{FF2B5EF4-FFF2-40B4-BE49-F238E27FC236}">
                <a16:creationId xmlns:a16="http://schemas.microsoft.com/office/drawing/2014/main" id="{612BB437-40BE-7F5A-C020-4C16DB8A7F69}"/>
              </a:ext>
            </a:extLst>
          </p:cNvPr>
          <p:cNvSpPr/>
          <p:nvPr/>
        </p:nvSpPr>
        <p:spPr>
          <a:xfrm>
            <a:off x="2565396" y="2581732"/>
            <a:ext cx="2755902"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 Period</a:t>
            </a:r>
          </a:p>
        </p:txBody>
      </p:sp>
      <p:sp>
        <p:nvSpPr>
          <p:cNvPr id="27" name="Rectangle 26">
            <a:extLst>
              <a:ext uri="{FF2B5EF4-FFF2-40B4-BE49-F238E27FC236}">
                <a16:creationId xmlns:a16="http://schemas.microsoft.com/office/drawing/2014/main" id="{D215D76E-28BD-E6F8-18CB-BA63EDCE3588}"/>
              </a:ext>
            </a:extLst>
          </p:cNvPr>
          <p:cNvSpPr/>
          <p:nvPr/>
        </p:nvSpPr>
        <p:spPr>
          <a:xfrm>
            <a:off x="5321298" y="2581732"/>
            <a:ext cx="965202"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127748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50225-8794-EC40-9C14-211492AB1804}"/>
              </a:ext>
            </a:extLst>
          </p:cNvPr>
          <p:cNvSpPr>
            <a:spLocks noGrp="1"/>
          </p:cNvSpPr>
          <p:nvPr>
            <p:ph idx="1"/>
          </p:nvPr>
        </p:nvSpPr>
        <p:spPr>
          <a:xfrm>
            <a:off x="91440" y="908658"/>
            <a:ext cx="8961120" cy="4807931"/>
          </a:xfrm>
        </p:spPr>
        <p:txBody>
          <a:bodyPr>
            <a:noAutofit/>
          </a:bodyPr>
          <a:lstStyle/>
          <a:p>
            <a:pPr marL="514350" indent="-514350">
              <a:buFont typeface="+mj-lt"/>
              <a:buAutoNum type="arabicPeriod"/>
            </a:pPr>
            <a:r>
              <a:rPr lang="en-US" sz="2600" dirty="0">
                <a:latin typeface="Helvetica" pitchFamily="2" charset="0"/>
              </a:rPr>
              <a:t>Populations are divided into compartments</a:t>
            </a:r>
            <a:br>
              <a:rPr lang="en-US" sz="2600" dirty="0">
                <a:latin typeface="Helvetica" pitchFamily="2" charset="0"/>
              </a:rPr>
            </a:br>
            <a:r>
              <a:rPr lang="en-US" sz="2600" dirty="0">
                <a:solidFill>
                  <a:srgbClr val="0070C0"/>
                </a:solidFill>
                <a:latin typeface="Helvetica" pitchFamily="2" charset="0"/>
              </a:rPr>
              <a:t>Les populations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subdivisées</a:t>
            </a:r>
            <a:r>
              <a:rPr lang="en-US" sz="2600" dirty="0">
                <a:solidFill>
                  <a:srgbClr val="0070C0"/>
                </a:solidFill>
                <a:latin typeface="Helvetica" pitchFamily="2" charset="0"/>
              </a:rPr>
              <a:t> </a:t>
            </a:r>
            <a:r>
              <a:rPr lang="en-US" sz="2600" dirty="0" err="1">
                <a:solidFill>
                  <a:srgbClr val="0070C0"/>
                </a:solidFill>
                <a:latin typeface="Helvetica" pitchFamily="2" charset="0"/>
              </a:rPr>
              <a:t>en</a:t>
            </a:r>
            <a:r>
              <a:rPr lang="en-US" sz="2600" dirty="0">
                <a:solidFill>
                  <a:srgbClr val="0070C0"/>
                </a:solidFill>
                <a:latin typeface="Helvetica" pitchFamily="2" charset="0"/>
              </a:rPr>
              <a:t> </a:t>
            </a:r>
            <a:r>
              <a:rPr lang="en-US" sz="2600" dirty="0" err="1">
                <a:solidFill>
                  <a:srgbClr val="0070C0"/>
                </a:solidFill>
                <a:latin typeface="Helvetica" pitchFamily="2" charset="0"/>
              </a:rPr>
              <a:t>compartiments</a:t>
            </a:r>
            <a:br>
              <a:rPr lang="en-US" sz="2600" dirty="0">
                <a:latin typeface="Helvetica" pitchFamily="2" charset="0"/>
              </a:rPr>
            </a:br>
            <a:endParaRPr lang="en-US" sz="1000" dirty="0">
              <a:latin typeface="Helvetica" pitchFamily="2" charset="0"/>
            </a:endParaRPr>
          </a:p>
          <a:p>
            <a:pPr marL="514350" indent="-514350">
              <a:buFont typeface="+mj-lt"/>
              <a:buAutoNum type="arabicPeriod"/>
            </a:pPr>
            <a:r>
              <a:rPr lang="en-US" sz="2600" dirty="0">
                <a:latin typeface="Helvetica" pitchFamily="2" charset="0"/>
              </a:rPr>
              <a:t>Individuals within a compartment are homogeneously mixed</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individus</a:t>
            </a:r>
            <a:r>
              <a:rPr lang="en-US" sz="2600" dirty="0">
                <a:solidFill>
                  <a:srgbClr val="0070C0"/>
                </a:solidFill>
                <a:latin typeface="Helvetica" pitchFamily="2" charset="0"/>
              </a:rPr>
              <a:t> d'un </a:t>
            </a:r>
            <a:r>
              <a:rPr lang="en-US" sz="2600" dirty="0" err="1">
                <a:solidFill>
                  <a:srgbClr val="0070C0"/>
                </a:solidFill>
                <a:latin typeface="Helvetica" pitchFamily="2" charset="0"/>
              </a:rPr>
              <a:t>compartiment</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mélangés</a:t>
            </a:r>
            <a:r>
              <a:rPr lang="en-US" sz="2600" dirty="0">
                <a:solidFill>
                  <a:srgbClr val="0070C0"/>
                </a:solidFill>
                <a:latin typeface="Helvetica" pitchFamily="2" charset="0"/>
              </a:rPr>
              <a:t> de manière </a:t>
            </a:r>
            <a:r>
              <a:rPr lang="en-US" sz="2600" dirty="0" err="1">
                <a:solidFill>
                  <a:srgbClr val="0070C0"/>
                </a:solidFill>
                <a:latin typeface="Helvetica" pitchFamily="2" charset="0"/>
              </a:rPr>
              <a:t>homogène</a:t>
            </a:r>
            <a:endParaRPr lang="en-US" sz="2600" dirty="0">
              <a:solidFill>
                <a:srgbClr val="0070C0"/>
              </a:solidFill>
              <a:latin typeface="Helvetica" pitchFamily="2" charset="0"/>
            </a:endParaRPr>
          </a:p>
          <a:p>
            <a:pPr marL="514350" indent="-514350">
              <a:buFont typeface="+mj-lt"/>
              <a:buAutoNum type="arabicPeriod"/>
            </a:pPr>
            <a:endParaRPr lang="en-US" sz="1000" dirty="0">
              <a:latin typeface="Helvetica" pitchFamily="2" charset="0"/>
            </a:endParaRPr>
          </a:p>
          <a:p>
            <a:pPr marL="514350" indent="-514350">
              <a:buFont typeface="+mj-lt"/>
              <a:buAutoNum type="arabicPeriod"/>
            </a:pPr>
            <a:r>
              <a:rPr lang="en-US" sz="2600" dirty="0">
                <a:latin typeface="Helvetica" pitchFamily="2" charset="0"/>
              </a:rPr>
              <a:t>Compartments and transition rates are determined by biological systems</a:t>
            </a:r>
            <a:br>
              <a:rPr lang="en-US" sz="2600" dirty="0">
                <a:latin typeface="Helvetica" pitchFamily="2" charset="0"/>
              </a:rPr>
            </a:br>
            <a:r>
              <a:rPr lang="en-US" sz="2600" dirty="0">
                <a:solidFill>
                  <a:srgbClr val="0070C0"/>
                </a:solidFill>
                <a:latin typeface="Helvetica" pitchFamily="2" charset="0"/>
              </a:rPr>
              <a:t>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et les </a:t>
            </a: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déterminés</a:t>
            </a:r>
            <a:r>
              <a:rPr lang="en-US" sz="2600" dirty="0">
                <a:solidFill>
                  <a:srgbClr val="0070C0"/>
                </a:solidFill>
                <a:latin typeface="Helvetica" pitchFamily="2" charset="0"/>
              </a:rPr>
              <a:t> par les </a:t>
            </a:r>
            <a:r>
              <a:rPr lang="en-US" sz="2600" dirty="0" err="1">
                <a:solidFill>
                  <a:srgbClr val="0070C0"/>
                </a:solidFill>
                <a:latin typeface="Helvetica" pitchFamily="2" charset="0"/>
              </a:rPr>
              <a:t>systèmes</a:t>
            </a:r>
            <a:r>
              <a:rPr lang="en-US" sz="2600" dirty="0">
                <a:solidFill>
                  <a:srgbClr val="0070C0"/>
                </a:solidFill>
                <a:latin typeface="Helvetica" pitchFamily="2" charset="0"/>
              </a:rPr>
              <a:t> </a:t>
            </a:r>
            <a:r>
              <a:rPr lang="en-US" sz="2600" dirty="0" err="1">
                <a:solidFill>
                  <a:srgbClr val="0070C0"/>
                </a:solidFill>
                <a:latin typeface="Helvetica" pitchFamily="2" charset="0"/>
              </a:rPr>
              <a:t>biologiques</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r>
              <a:rPr lang="en-US" sz="2600" dirty="0">
                <a:latin typeface="Helvetica" pitchFamily="2" charset="0"/>
              </a:rPr>
              <a:t>Rates of transferring between compartments are expressed mathematically</a:t>
            </a:r>
            <a:br>
              <a:rPr lang="en-US" sz="2600" dirty="0">
                <a:latin typeface="Helvetica" pitchFamily="2" charset="0"/>
              </a:rPr>
            </a:br>
            <a:r>
              <a:rPr lang="en-US" sz="2600" dirty="0" err="1">
                <a:solidFill>
                  <a:srgbClr val="0070C0"/>
                </a:solidFill>
                <a:latin typeface="Helvetica" pitchFamily="2" charset="0"/>
              </a:rPr>
              <a:t>Taux</a:t>
            </a:r>
            <a:r>
              <a:rPr lang="en-US" sz="2600" dirty="0">
                <a:solidFill>
                  <a:srgbClr val="0070C0"/>
                </a:solidFill>
                <a:latin typeface="Helvetica" pitchFamily="2" charset="0"/>
              </a:rPr>
              <a:t> de transition entre les </a:t>
            </a:r>
            <a:r>
              <a:rPr lang="en-US" sz="2600" dirty="0" err="1">
                <a:solidFill>
                  <a:srgbClr val="0070C0"/>
                </a:solidFill>
                <a:latin typeface="Helvetica" pitchFamily="2" charset="0"/>
              </a:rPr>
              <a:t>compartiments</a:t>
            </a:r>
            <a:r>
              <a:rPr lang="en-US" sz="2600" dirty="0">
                <a:solidFill>
                  <a:srgbClr val="0070C0"/>
                </a:solidFill>
                <a:latin typeface="Helvetica" pitchFamily="2" charset="0"/>
              </a:rPr>
              <a:t> </a:t>
            </a:r>
            <a:r>
              <a:rPr lang="en-US" sz="2600" dirty="0" err="1">
                <a:solidFill>
                  <a:srgbClr val="0070C0"/>
                </a:solidFill>
                <a:latin typeface="Helvetica" pitchFamily="2" charset="0"/>
              </a:rPr>
              <a:t>sont</a:t>
            </a:r>
            <a:r>
              <a:rPr lang="en-US" sz="2600" dirty="0">
                <a:solidFill>
                  <a:srgbClr val="0070C0"/>
                </a:solidFill>
                <a:latin typeface="Helvetica" pitchFamily="2" charset="0"/>
              </a:rPr>
              <a:t> </a:t>
            </a:r>
            <a:r>
              <a:rPr lang="en-US" sz="2600" dirty="0" err="1">
                <a:solidFill>
                  <a:srgbClr val="0070C0"/>
                </a:solidFill>
                <a:latin typeface="Helvetica" pitchFamily="2" charset="0"/>
              </a:rPr>
              <a:t>exprimés</a:t>
            </a:r>
            <a:r>
              <a:rPr lang="en-US" sz="2600" dirty="0">
                <a:solidFill>
                  <a:srgbClr val="0070C0"/>
                </a:solidFill>
                <a:latin typeface="Helvetica" pitchFamily="2" charset="0"/>
              </a:rPr>
              <a:t> </a:t>
            </a:r>
            <a:r>
              <a:rPr lang="en-US" sz="2600" dirty="0" err="1">
                <a:solidFill>
                  <a:srgbClr val="0070C0"/>
                </a:solidFill>
                <a:latin typeface="Helvetica" pitchFamily="2" charset="0"/>
              </a:rPr>
              <a:t>mathématiquement</a:t>
            </a:r>
            <a:endParaRPr lang="en-US" sz="2600" dirty="0">
              <a:solidFill>
                <a:srgbClr val="0070C0"/>
              </a:solidFill>
              <a:latin typeface="Helvetica" pitchFamily="2" charset="0"/>
            </a:endParaRPr>
          </a:p>
          <a:p>
            <a:pPr marL="514350" indent="-514350">
              <a:buFont typeface="+mj-lt"/>
              <a:buAutoNum type="arabicPeriod"/>
            </a:pPr>
            <a:endParaRPr lang="en-US" sz="1000" dirty="0">
              <a:solidFill>
                <a:srgbClr val="0070C0"/>
              </a:solidFill>
              <a:latin typeface="Helvetica" pitchFamily="2" charset="0"/>
            </a:endParaRPr>
          </a:p>
          <a:p>
            <a:pPr marL="514350" indent="-514350">
              <a:buFont typeface="+mj-lt"/>
              <a:buAutoNum type="arabicPeriod"/>
            </a:pPr>
            <a:endParaRPr lang="en-US" sz="2600" dirty="0">
              <a:latin typeface="Helvetica" pitchFamily="2" charset="0"/>
            </a:endParaRPr>
          </a:p>
        </p:txBody>
      </p:sp>
      <p:sp>
        <p:nvSpPr>
          <p:cNvPr id="7" name="Title 1">
            <a:extLst>
              <a:ext uri="{FF2B5EF4-FFF2-40B4-BE49-F238E27FC236}">
                <a16:creationId xmlns:a16="http://schemas.microsoft.com/office/drawing/2014/main" id="{8E539DE1-FA9B-9544-9BC5-9C2B570BF728}"/>
              </a:ext>
            </a:extLst>
          </p:cNvPr>
          <p:cNvSpPr>
            <a:spLocks noGrp="1"/>
          </p:cNvSpPr>
          <p:nvPr>
            <p:ph type="title"/>
          </p:nvPr>
        </p:nvSpPr>
        <p:spPr>
          <a:xfrm>
            <a:off x="0" y="-166888"/>
            <a:ext cx="9144000" cy="1325563"/>
          </a:xfrm>
        </p:spPr>
        <p:txBody>
          <a:bodyPr>
            <a:normAutofit/>
          </a:bodyPr>
          <a:lstStyle/>
          <a:p>
            <a:pPr algn="ctr"/>
            <a:r>
              <a:rPr lang="en-US" sz="3200" b="1" dirty="0">
                <a:latin typeface="Helvetica" pitchFamily="2" charset="0"/>
              </a:rPr>
              <a:t>Compartmental</a:t>
            </a:r>
            <a:r>
              <a:rPr lang="en-US" sz="3200" b="1" dirty="0"/>
              <a:t>/Mechanistic/Mathematical Models</a:t>
            </a:r>
            <a:endParaRPr lang="en-US" sz="3200" dirty="0"/>
          </a:p>
        </p:txBody>
      </p:sp>
      <p:sp>
        <p:nvSpPr>
          <p:cNvPr id="4" name="Rectangle 3">
            <a:extLst>
              <a:ext uri="{FF2B5EF4-FFF2-40B4-BE49-F238E27FC236}">
                <a16:creationId xmlns:a16="http://schemas.microsoft.com/office/drawing/2014/main" id="{1AD6FE59-FC33-184F-B863-7C2C83D82430}"/>
              </a:ext>
            </a:extLst>
          </p:cNvPr>
          <p:cNvSpPr/>
          <p:nvPr/>
        </p:nvSpPr>
        <p:spPr>
          <a:xfrm>
            <a:off x="91440" y="3429000"/>
            <a:ext cx="896112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6843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4F6A3604-8110-3C1F-B0B6-C72E5B61F985}"/>
              </a:ext>
            </a:extLst>
          </p:cNvPr>
          <p:cNvSpPr/>
          <p:nvPr/>
        </p:nvSpPr>
        <p:spPr>
          <a:xfrm>
            <a:off x="266700" y="1955800"/>
            <a:ext cx="3009900" cy="45720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Incubation Period</a:t>
            </a:r>
          </a:p>
        </p:txBody>
      </p:sp>
      <p:sp>
        <p:nvSpPr>
          <p:cNvPr id="7" name="Rectangle 6">
            <a:extLst>
              <a:ext uri="{FF2B5EF4-FFF2-40B4-BE49-F238E27FC236}">
                <a16:creationId xmlns:a16="http://schemas.microsoft.com/office/drawing/2014/main" id="{551020E9-FAF3-2354-9E73-232647924C6D}"/>
              </a:ext>
            </a:extLst>
          </p:cNvPr>
          <p:cNvSpPr/>
          <p:nvPr/>
        </p:nvSpPr>
        <p:spPr>
          <a:xfrm>
            <a:off x="3276600" y="1955800"/>
            <a:ext cx="3009900" cy="45720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Clinical Disease</a:t>
            </a:r>
          </a:p>
        </p:txBody>
      </p:sp>
      <p:cxnSp>
        <p:nvCxnSpPr>
          <p:cNvPr id="9" name="Straight Arrow Connector 8">
            <a:extLst>
              <a:ext uri="{FF2B5EF4-FFF2-40B4-BE49-F238E27FC236}">
                <a16:creationId xmlns:a16="http://schemas.microsoft.com/office/drawing/2014/main" id="{2EE3B7EC-9CC1-3D5F-E473-F83091C20608}"/>
              </a:ext>
            </a:extLst>
          </p:cNvPr>
          <p:cNvCxnSpPr/>
          <p:nvPr/>
        </p:nvCxnSpPr>
        <p:spPr>
          <a:xfrm>
            <a:off x="2667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A4E206-A917-AAE1-C673-A5ECDCB98C22}"/>
              </a:ext>
            </a:extLst>
          </p:cNvPr>
          <p:cNvSpPr/>
          <p:nvPr/>
        </p:nvSpPr>
        <p:spPr>
          <a:xfrm>
            <a:off x="-381570" y="793690"/>
            <a:ext cx="2153220" cy="400110"/>
          </a:xfrm>
          <a:prstGeom prst="rect">
            <a:avLst/>
          </a:prstGeom>
        </p:spPr>
        <p:txBody>
          <a:bodyPr wrap="square">
            <a:spAutoFit/>
          </a:bodyPr>
          <a:lstStyle/>
          <a:p>
            <a:pPr algn="ctr"/>
            <a:r>
              <a:rPr lang="en-US" sz="2000" dirty="0"/>
              <a:t>Infection</a:t>
            </a:r>
          </a:p>
        </p:txBody>
      </p:sp>
      <p:cxnSp>
        <p:nvCxnSpPr>
          <p:cNvPr id="11" name="Straight Arrow Connector 10">
            <a:extLst>
              <a:ext uri="{FF2B5EF4-FFF2-40B4-BE49-F238E27FC236}">
                <a16:creationId xmlns:a16="http://schemas.microsoft.com/office/drawing/2014/main" id="{5450525D-F3A1-6727-5477-E46797B5D509}"/>
              </a:ext>
            </a:extLst>
          </p:cNvPr>
          <p:cNvCxnSpPr/>
          <p:nvPr/>
        </p:nvCxnSpPr>
        <p:spPr>
          <a:xfrm>
            <a:off x="32766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73CB87C-CDA3-062D-3D8F-FA6092F939E8}"/>
              </a:ext>
            </a:extLst>
          </p:cNvPr>
          <p:cNvSpPr/>
          <p:nvPr/>
        </p:nvSpPr>
        <p:spPr>
          <a:xfrm>
            <a:off x="3110930" y="732774"/>
            <a:ext cx="2153220" cy="400110"/>
          </a:xfrm>
          <a:prstGeom prst="rect">
            <a:avLst/>
          </a:prstGeom>
        </p:spPr>
        <p:txBody>
          <a:bodyPr wrap="square">
            <a:spAutoFit/>
          </a:bodyPr>
          <a:lstStyle/>
          <a:p>
            <a:pPr algn="ctr"/>
            <a:r>
              <a:rPr lang="en-US" sz="2000" dirty="0"/>
              <a:t>Start of Symptoms</a:t>
            </a:r>
          </a:p>
        </p:txBody>
      </p:sp>
      <p:cxnSp>
        <p:nvCxnSpPr>
          <p:cNvPr id="13" name="Straight Arrow Connector 12">
            <a:extLst>
              <a:ext uri="{FF2B5EF4-FFF2-40B4-BE49-F238E27FC236}">
                <a16:creationId xmlns:a16="http://schemas.microsoft.com/office/drawing/2014/main" id="{FE318D07-12FB-C3B9-6041-133712A569D9}"/>
              </a:ext>
            </a:extLst>
          </p:cNvPr>
          <p:cNvCxnSpPr>
            <a:cxnSpLocks/>
          </p:cNvCxnSpPr>
          <p:nvPr/>
        </p:nvCxnSpPr>
        <p:spPr>
          <a:xfrm flipV="1">
            <a:off x="2596576" y="3381928"/>
            <a:ext cx="0" cy="4471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7EA2CD-2365-A898-7904-91BB4E469A11}"/>
              </a:ext>
            </a:extLst>
          </p:cNvPr>
          <p:cNvSpPr/>
          <p:nvPr/>
        </p:nvSpPr>
        <p:spPr>
          <a:xfrm>
            <a:off x="631540" y="3835520"/>
            <a:ext cx="2153220" cy="400110"/>
          </a:xfrm>
          <a:prstGeom prst="rect">
            <a:avLst/>
          </a:prstGeom>
        </p:spPr>
        <p:txBody>
          <a:bodyPr wrap="square">
            <a:spAutoFit/>
          </a:bodyPr>
          <a:lstStyle/>
          <a:p>
            <a:pPr algn="ctr"/>
            <a:r>
              <a:rPr lang="en-US" sz="2000" dirty="0"/>
              <a:t>Start of Shedding</a:t>
            </a:r>
          </a:p>
        </p:txBody>
      </p:sp>
      <p:sp>
        <p:nvSpPr>
          <p:cNvPr id="2" name="Right Brace 1">
            <a:extLst>
              <a:ext uri="{FF2B5EF4-FFF2-40B4-BE49-F238E27FC236}">
                <a16:creationId xmlns:a16="http://schemas.microsoft.com/office/drawing/2014/main" id="{2AA6F646-FCA6-E6CA-D65B-D6C30A15CF38}"/>
              </a:ext>
            </a:extLst>
          </p:cNvPr>
          <p:cNvSpPr/>
          <p:nvPr/>
        </p:nvSpPr>
        <p:spPr>
          <a:xfrm rot="5400000">
            <a:off x="2771806" y="2877142"/>
            <a:ext cx="298376" cy="71119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08D8DED1-9447-1F32-C7DD-3F30CF4FE5B4}"/>
              </a:ext>
            </a:extLst>
          </p:cNvPr>
          <p:cNvSpPr/>
          <p:nvPr/>
        </p:nvSpPr>
        <p:spPr>
          <a:xfrm>
            <a:off x="2673124" y="3492524"/>
            <a:ext cx="3356249" cy="400110"/>
          </a:xfrm>
          <a:prstGeom prst="rect">
            <a:avLst/>
          </a:prstGeom>
        </p:spPr>
        <p:txBody>
          <a:bodyPr wrap="square">
            <a:spAutoFit/>
          </a:bodyPr>
          <a:lstStyle/>
          <a:p>
            <a:pPr algn="ctr"/>
            <a:r>
              <a:rPr lang="en-US" sz="2000" dirty="0" err="1"/>
              <a:t>Presymptomatic</a:t>
            </a:r>
            <a:r>
              <a:rPr lang="en-US" sz="2000" dirty="0"/>
              <a:t> Infections</a:t>
            </a:r>
          </a:p>
        </p:txBody>
      </p:sp>
      <p:sp>
        <p:nvSpPr>
          <p:cNvPr id="15" name="Rectangle 14">
            <a:extLst>
              <a:ext uri="{FF2B5EF4-FFF2-40B4-BE49-F238E27FC236}">
                <a16:creationId xmlns:a16="http://schemas.microsoft.com/office/drawing/2014/main" id="{67EF19B5-1996-EDEB-5EB3-262586BC0262}"/>
              </a:ext>
            </a:extLst>
          </p:cNvPr>
          <p:cNvSpPr/>
          <p:nvPr/>
        </p:nvSpPr>
        <p:spPr>
          <a:xfrm>
            <a:off x="4322721" y="4445001"/>
            <a:ext cx="4483100" cy="738664"/>
          </a:xfrm>
          <a:prstGeom prst="rect">
            <a:avLst/>
          </a:prstGeom>
        </p:spPr>
        <p:txBody>
          <a:bodyPr wrap="square">
            <a:spAutoFit/>
          </a:bodyPr>
          <a:lstStyle/>
          <a:p>
            <a:pPr algn="ctr"/>
            <a:r>
              <a:rPr lang="en-US" sz="2100" i="1" dirty="0"/>
              <a:t>Let’s take a step back and think about acute, immunizing infections.</a:t>
            </a:r>
          </a:p>
        </p:txBody>
      </p:sp>
      <p:cxnSp>
        <p:nvCxnSpPr>
          <p:cNvPr id="18" name="Straight Arrow Connector 17">
            <a:extLst>
              <a:ext uri="{FF2B5EF4-FFF2-40B4-BE49-F238E27FC236}">
                <a16:creationId xmlns:a16="http://schemas.microsoft.com/office/drawing/2014/main" id="{D4934AEA-DD7C-3381-2D62-93AB4157BD2B}"/>
              </a:ext>
            </a:extLst>
          </p:cNvPr>
          <p:cNvCxnSpPr>
            <a:cxnSpLocks/>
          </p:cNvCxnSpPr>
          <p:nvPr/>
        </p:nvCxnSpPr>
        <p:spPr>
          <a:xfrm flipV="1">
            <a:off x="4781550" y="5183665"/>
            <a:ext cx="316926" cy="340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68F9FD0-1ABF-73B1-997D-06C4C7DA42CE}"/>
              </a:ext>
            </a:extLst>
          </p:cNvPr>
          <p:cNvSpPr/>
          <p:nvPr/>
        </p:nvSpPr>
        <p:spPr>
          <a:xfrm>
            <a:off x="990036" y="5649672"/>
            <a:ext cx="4274114" cy="400110"/>
          </a:xfrm>
          <a:prstGeom prst="rect">
            <a:avLst/>
          </a:prstGeom>
        </p:spPr>
        <p:txBody>
          <a:bodyPr wrap="square">
            <a:spAutoFit/>
          </a:bodyPr>
          <a:lstStyle/>
          <a:p>
            <a:pPr algn="ctr"/>
            <a:r>
              <a:rPr lang="en-US" sz="2000" dirty="0"/>
              <a:t>pathogen lifespan &lt; &lt; &lt; host lifespan</a:t>
            </a:r>
          </a:p>
        </p:txBody>
      </p:sp>
      <p:sp>
        <p:nvSpPr>
          <p:cNvPr id="5" name="Rectangle 4">
            <a:extLst>
              <a:ext uri="{FF2B5EF4-FFF2-40B4-BE49-F238E27FC236}">
                <a16:creationId xmlns:a16="http://schemas.microsoft.com/office/drawing/2014/main" id="{4740A145-705B-657E-4BED-F6D6B61CCACC}"/>
              </a:ext>
            </a:extLst>
          </p:cNvPr>
          <p:cNvSpPr/>
          <p:nvPr/>
        </p:nvSpPr>
        <p:spPr>
          <a:xfrm>
            <a:off x="266700" y="2581732"/>
            <a:ext cx="2298696"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Latent Period</a:t>
            </a:r>
          </a:p>
        </p:txBody>
      </p:sp>
      <p:sp>
        <p:nvSpPr>
          <p:cNvPr id="8" name="Rectangle 7">
            <a:extLst>
              <a:ext uri="{FF2B5EF4-FFF2-40B4-BE49-F238E27FC236}">
                <a16:creationId xmlns:a16="http://schemas.microsoft.com/office/drawing/2014/main" id="{35F92B3A-C568-BA06-2619-F2ACF9882C2C}"/>
              </a:ext>
            </a:extLst>
          </p:cNvPr>
          <p:cNvSpPr/>
          <p:nvPr/>
        </p:nvSpPr>
        <p:spPr>
          <a:xfrm>
            <a:off x="2565396" y="2581732"/>
            <a:ext cx="2755902"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 Period</a:t>
            </a:r>
          </a:p>
        </p:txBody>
      </p:sp>
      <p:sp>
        <p:nvSpPr>
          <p:cNvPr id="19" name="Rectangle 18">
            <a:extLst>
              <a:ext uri="{FF2B5EF4-FFF2-40B4-BE49-F238E27FC236}">
                <a16:creationId xmlns:a16="http://schemas.microsoft.com/office/drawing/2014/main" id="{EE2DFA03-A5BC-9D3F-7097-7C71A8433656}"/>
              </a:ext>
            </a:extLst>
          </p:cNvPr>
          <p:cNvSpPr/>
          <p:nvPr/>
        </p:nvSpPr>
        <p:spPr>
          <a:xfrm>
            <a:off x="5321298" y="2581732"/>
            <a:ext cx="965202"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85558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4F6A3604-8110-3C1F-B0B6-C72E5B61F985}"/>
              </a:ext>
            </a:extLst>
          </p:cNvPr>
          <p:cNvSpPr/>
          <p:nvPr/>
        </p:nvSpPr>
        <p:spPr>
          <a:xfrm>
            <a:off x="266700" y="1955800"/>
            <a:ext cx="3009900" cy="45720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Incubation Period</a:t>
            </a:r>
          </a:p>
        </p:txBody>
      </p:sp>
      <p:sp>
        <p:nvSpPr>
          <p:cNvPr id="7" name="Rectangle 6">
            <a:extLst>
              <a:ext uri="{FF2B5EF4-FFF2-40B4-BE49-F238E27FC236}">
                <a16:creationId xmlns:a16="http://schemas.microsoft.com/office/drawing/2014/main" id="{551020E9-FAF3-2354-9E73-232647924C6D}"/>
              </a:ext>
            </a:extLst>
          </p:cNvPr>
          <p:cNvSpPr/>
          <p:nvPr/>
        </p:nvSpPr>
        <p:spPr>
          <a:xfrm>
            <a:off x="3276600" y="1955800"/>
            <a:ext cx="3009900" cy="45720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Clinical Disease</a:t>
            </a:r>
          </a:p>
        </p:txBody>
      </p:sp>
      <p:cxnSp>
        <p:nvCxnSpPr>
          <p:cNvPr id="9" name="Straight Arrow Connector 8">
            <a:extLst>
              <a:ext uri="{FF2B5EF4-FFF2-40B4-BE49-F238E27FC236}">
                <a16:creationId xmlns:a16="http://schemas.microsoft.com/office/drawing/2014/main" id="{2EE3B7EC-9CC1-3D5F-E473-F83091C20608}"/>
              </a:ext>
            </a:extLst>
          </p:cNvPr>
          <p:cNvCxnSpPr/>
          <p:nvPr/>
        </p:nvCxnSpPr>
        <p:spPr>
          <a:xfrm>
            <a:off x="2667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A4E206-A917-AAE1-C673-A5ECDCB98C22}"/>
              </a:ext>
            </a:extLst>
          </p:cNvPr>
          <p:cNvSpPr/>
          <p:nvPr/>
        </p:nvSpPr>
        <p:spPr>
          <a:xfrm>
            <a:off x="-381570" y="793690"/>
            <a:ext cx="2153220" cy="400110"/>
          </a:xfrm>
          <a:prstGeom prst="rect">
            <a:avLst/>
          </a:prstGeom>
        </p:spPr>
        <p:txBody>
          <a:bodyPr wrap="square">
            <a:spAutoFit/>
          </a:bodyPr>
          <a:lstStyle/>
          <a:p>
            <a:pPr algn="ctr"/>
            <a:r>
              <a:rPr lang="en-US" sz="2000" dirty="0"/>
              <a:t>Infection</a:t>
            </a:r>
          </a:p>
        </p:txBody>
      </p:sp>
      <p:cxnSp>
        <p:nvCxnSpPr>
          <p:cNvPr id="11" name="Straight Arrow Connector 10">
            <a:extLst>
              <a:ext uri="{FF2B5EF4-FFF2-40B4-BE49-F238E27FC236}">
                <a16:creationId xmlns:a16="http://schemas.microsoft.com/office/drawing/2014/main" id="{5450525D-F3A1-6727-5477-E46797B5D509}"/>
              </a:ext>
            </a:extLst>
          </p:cNvPr>
          <p:cNvCxnSpPr/>
          <p:nvPr/>
        </p:nvCxnSpPr>
        <p:spPr>
          <a:xfrm>
            <a:off x="3276600" y="1193800"/>
            <a:ext cx="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73CB87C-CDA3-062D-3D8F-FA6092F939E8}"/>
              </a:ext>
            </a:extLst>
          </p:cNvPr>
          <p:cNvSpPr/>
          <p:nvPr/>
        </p:nvSpPr>
        <p:spPr>
          <a:xfrm>
            <a:off x="3110930" y="732774"/>
            <a:ext cx="2153220" cy="400110"/>
          </a:xfrm>
          <a:prstGeom prst="rect">
            <a:avLst/>
          </a:prstGeom>
        </p:spPr>
        <p:txBody>
          <a:bodyPr wrap="square">
            <a:spAutoFit/>
          </a:bodyPr>
          <a:lstStyle/>
          <a:p>
            <a:pPr algn="ctr"/>
            <a:r>
              <a:rPr lang="en-US" sz="2000" dirty="0"/>
              <a:t>Start of Symptoms</a:t>
            </a:r>
          </a:p>
        </p:txBody>
      </p:sp>
      <p:cxnSp>
        <p:nvCxnSpPr>
          <p:cNvPr id="13" name="Straight Arrow Connector 12">
            <a:extLst>
              <a:ext uri="{FF2B5EF4-FFF2-40B4-BE49-F238E27FC236}">
                <a16:creationId xmlns:a16="http://schemas.microsoft.com/office/drawing/2014/main" id="{FE318D07-12FB-C3B9-6041-133712A569D9}"/>
              </a:ext>
            </a:extLst>
          </p:cNvPr>
          <p:cNvCxnSpPr>
            <a:cxnSpLocks/>
          </p:cNvCxnSpPr>
          <p:nvPr/>
        </p:nvCxnSpPr>
        <p:spPr>
          <a:xfrm flipV="1">
            <a:off x="2596576" y="3381928"/>
            <a:ext cx="0" cy="44718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7EA2CD-2365-A898-7904-91BB4E469A11}"/>
              </a:ext>
            </a:extLst>
          </p:cNvPr>
          <p:cNvSpPr/>
          <p:nvPr/>
        </p:nvSpPr>
        <p:spPr>
          <a:xfrm>
            <a:off x="631540" y="3835520"/>
            <a:ext cx="2153220" cy="400110"/>
          </a:xfrm>
          <a:prstGeom prst="rect">
            <a:avLst/>
          </a:prstGeom>
        </p:spPr>
        <p:txBody>
          <a:bodyPr wrap="square">
            <a:spAutoFit/>
          </a:bodyPr>
          <a:lstStyle/>
          <a:p>
            <a:pPr algn="ctr"/>
            <a:r>
              <a:rPr lang="en-US" sz="2000" dirty="0"/>
              <a:t>Start of Shedding</a:t>
            </a:r>
          </a:p>
        </p:txBody>
      </p:sp>
      <p:sp>
        <p:nvSpPr>
          <p:cNvPr id="2" name="Right Brace 1">
            <a:extLst>
              <a:ext uri="{FF2B5EF4-FFF2-40B4-BE49-F238E27FC236}">
                <a16:creationId xmlns:a16="http://schemas.microsoft.com/office/drawing/2014/main" id="{2AA6F646-FCA6-E6CA-D65B-D6C30A15CF38}"/>
              </a:ext>
            </a:extLst>
          </p:cNvPr>
          <p:cNvSpPr/>
          <p:nvPr/>
        </p:nvSpPr>
        <p:spPr>
          <a:xfrm rot="5400000">
            <a:off x="2771806" y="2877142"/>
            <a:ext cx="298376" cy="71119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08D8DED1-9447-1F32-C7DD-3F30CF4FE5B4}"/>
              </a:ext>
            </a:extLst>
          </p:cNvPr>
          <p:cNvSpPr/>
          <p:nvPr/>
        </p:nvSpPr>
        <p:spPr>
          <a:xfrm>
            <a:off x="2673124" y="3492524"/>
            <a:ext cx="3356249" cy="400110"/>
          </a:xfrm>
          <a:prstGeom prst="rect">
            <a:avLst/>
          </a:prstGeom>
        </p:spPr>
        <p:txBody>
          <a:bodyPr wrap="square">
            <a:spAutoFit/>
          </a:bodyPr>
          <a:lstStyle/>
          <a:p>
            <a:pPr algn="ctr"/>
            <a:r>
              <a:rPr lang="en-US" sz="2000" dirty="0" err="1"/>
              <a:t>Presymptomatic</a:t>
            </a:r>
            <a:r>
              <a:rPr lang="en-US" sz="2000" dirty="0"/>
              <a:t> Infections</a:t>
            </a:r>
          </a:p>
        </p:txBody>
      </p:sp>
      <p:sp>
        <p:nvSpPr>
          <p:cNvPr id="15" name="Rectangle 14">
            <a:extLst>
              <a:ext uri="{FF2B5EF4-FFF2-40B4-BE49-F238E27FC236}">
                <a16:creationId xmlns:a16="http://schemas.microsoft.com/office/drawing/2014/main" id="{67EF19B5-1996-EDEB-5EB3-262586BC0262}"/>
              </a:ext>
            </a:extLst>
          </p:cNvPr>
          <p:cNvSpPr/>
          <p:nvPr/>
        </p:nvSpPr>
        <p:spPr>
          <a:xfrm>
            <a:off x="4322721" y="4445001"/>
            <a:ext cx="4483100" cy="738664"/>
          </a:xfrm>
          <a:prstGeom prst="rect">
            <a:avLst/>
          </a:prstGeom>
        </p:spPr>
        <p:txBody>
          <a:bodyPr wrap="square">
            <a:spAutoFit/>
          </a:bodyPr>
          <a:lstStyle/>
          <a:p>
            <a:pPr algn="ctr"/>
            <a:r>
              <a:rPr lang="en-US" sz="2100" i="1" dirty="0"/>
              <a:t>Let’s take a step back and think about acute, immunizing infections.</a:t>
            </a:r>
          </a:p>
        </p:txBody>
      </p:sp>
      <p:cxnSp>
        <p:nvCxnSpPr>
          <p:cNvPr id="18" name="Straight Arrow Connector 17">
            <a:extLst>
              <a:ext uri="{FF2B5EF4-FFF2-40B4-BE49-F238E27FC236}">
                <a16:creationId xmlns:a16="http://schemas.microsoft.com/office/drawing/2014/main" id="{D4934AEA-DD7C-3381-2D62-93AB4157BD2B}"/>
              </a:ext>
            </a:extLst>
          </p:cNvPr>
          <p:cNvCxnSpPr>
            <a:cxnSpLocks/>
          </p:cNvCxnSpPr>
          <p:nvPr/>
        </p:nvCxnSpPr>
        <p:spPr>
          <a:xfrm flipV="1">
            <a:off x="4781550" y="5183665"/>
            <a:ext cx="316926" cy="3408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68F9FD0-1ABF-73B1-997D-06C4C7DA42CE}"/>
              </a:ext>
            </a:extLst>
          </p:cNvPr>
          <p:cNvSpPr/>
          <p:nvPr/>
        </p:nvSpPr>
        <p:spPr>
          <a:xfrm>
            <a:off x="990036" y="5649672"/>
            <a:ext cx="4274114" cy="400110"/>
          </a:xfrm>
          <a:prstGeom prst="rect">
            <a:avLst/>
          </a:prstGeom>
        </p:spPr>
        <p:txBody>
          <a:bodyPr wrap="square">
            <a:spAutoFit/>
          </a:bodyPr>
          <a:lstStyle/>
          <a:p>
            <a:pPr algn="ctr"/>
            <a:r>
              <a:rPr lang="en-US" sz="2000" dirty="0"/>
              <a:t>pathogen lifespan &lt; &lt; &lt; host lifespan</a:t>
            </a:r>
          </a:p>
        </p:txBody>
      </p:sp>
      <p:cxnSp>
        <p:nvCxnSpPr>
          <p:cNvPr id="21" name="Straight Arrow Connector 20">
            <a:extLst>
              <a:ext uri="{FF2B5EF4-FFF2-40B4-BE49-F238E27FC236}">
                <a16:creationId xmlns:a16="http://schemas.microsoft.com/office/drawing/2014/main" id="{ED8A59DB-7E53-71C7-21EA-480D5422BEAD}"/>
              </a:ext>
            </a:extLst>
          </p:cNvPr>
          <p:cNvCxnSpPr>
            <a:cxnSpLocks/>
          </p:cNvCxnSpPr>
          <p:nvPr/>
        </p:nvCxnSpPr>
        <p:spPr>
          <a:xfrm flipH="1" flipV="1">
            <a:off x="6334857" y="5189795"/>
            <a:ext cx="229414" cy="3347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DF7E696-4DF0-E3E1-5F35-E632BBE92BFD}"/>
              </a:ext>
            </a:extLst>
          </p:cNvPr>
          <p:cNvSpPr/>
          <p:nvPr/>
        </p:nvSpPr>
        <p:spPr>
          <a:xfrm>
            <a:off x="6029373" y="5495784"/>
            <a:ext cx="3314136" cy="1015663"/>
          </a:xfrm>
          <a:prstGeom prst="rect">
            <a:avLst/>
          </a:prstGeom>
        </p:spPr>
        <p:txBody>
          <a:bodyPr wrap="square">
            <a:spAutoFit/>
          </a:bodyPr>
          <a:lstStyle/>
          <a:p>
            <a:pPr algn="ctr"/>
            <a:r>
              <a:rPr lang="en-US" sz="2000" dirty="0"/>
              <a:t>infection induces antibody responses that prevent another infection</a:t>
            </a:r>
          </a:p>
        </p:txBody>
      </p:sp>
      <p:sp>
        <p:nvSpPr>
          <p:cNvPr id="8" name="Rectangle 7">
            <a:extLst>
              <a:ext uri="{FF2B5EF4-FFF2-40B4-BE49-F238E27FC236}">
                <a16:creationId xmlns:a16="http://schemas.microsoft.com/office/drawing/2014/main" id="{C4158D5D-8FFD-C513-F6E6-7815C4AA1695}"/>
              </a:ext>
            </a:extLst>
          </p:cNvPr>
          <p:cNvSpPr/>
          <p:nvPr/>
        </p:nvSpPr>
        <p:spPr>
          <a:xfrm>
            <a:off x="266700" y="2581732"/>
            <a:ext cx="2298696"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Latent Period</a:t>
            </a:r>
          </a:p>
        </p:txBody>
      </p:sp>
      <p:sp>
        <p:nvSpPr>
          <p:cNvPr id="19" name="Rectangle 18">
            <a:extLst>
              <a:ext uri="{FF2B5EF4-FFF2-40B4-BE49-F238E27FC236}">
                <a16:creationId xmlns:a16="http://schemas.microsoft.com/office/drawing/2014/main" id="{4A1961C5-76AB-5AD0-4993-30643EF7519F}"/>
              </a:ext>
            </a:extLst>
          </p:cNvPr>
          <p:cNvSpPr/>
          <p:nvPr/>
        </p:nvSpPr>
        <p:spPr>
          <a:xfrm>
            <a:off x="2565396" y="2581732"/>
            <a:ext cx="2755902"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 Period</a:t>
            </a:r>
          </a:p>
        </p:txBody>
      </p:sp>
      <p:sp>
        <p:nvSpPr>
          <p:cNvPr id="23" name="Rectangle 22">
            <a:extLst>
              <a:ext uri="{FF2B5EF4-FFF2-40B4-BE49-F238E27FC236}">
                <a16:creationId xmlns:a16="http://schemas.microsoft.com/office/drawing/2014/main" id="{B494EDBD-B2FD-7752-7502-9B5B1E6FF74B}"/>
              </a:ext>
            </a:extLst>
          </p:cNvPr>
          <p:cNvSpPr/>
          <p:nvPr/>
        </p:nvSpPr>
        <p:spPr>
          <a:xfrm>
            <a:off x="5321298" y="2581732"/>
            <a:ext cx="965202"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78188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0A8918-1E4F-BA30-6D42-1FDABE7BD01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Acute, Immunizing Infections</a:t>
            </a:r>
            <a:endParaRPr lang="en-US" sz="2800" dirty="0">
              <a:solidFill>
                <a:srgbClr val="000000"/>
              </a:solidFill>
              <a:effectLst/>
              <a:latin typeface="Helvetica" pitchFamily="2" charset="0"/>
            </a:endParaRPr>
          </a:p>
        </p:txBody>
      </p:sp>
      <p:pic>
        <p:nvPicPr>
          <p:cNvPr id="6" name="Picture 5" descr="A collage of different skin diseases&#10;&#10;Description automatically generated">
            <a:extLst>
              <a:ext uri="{FF2B5EF4-FFF2-40B4-BE49-F238E27FC236}">
                <a16:creationId xmlns:a16="http://schemas.microsoft.com/office/drawing/2014/main" id="{B6EB65B7-3B62-586C-D02E-0B6A3B841381}"/>
              </a:ext>
            </a:extLst>
          </p:cNvPr>
          <p:cNvPicPr>
            <a:picLocks noChangeAspect="1"/>
          </p:cNvPicPr>
          <p:nvPr/>
        </p:nvPicPr>
        <p:blipFill>
          <a:blip r:embed="rId2"/>
          <a:stretch>
            <a:fillRect/>
          </a:stretch>
        </p:blipFill>
        <p:spPr>
          <a:xfrm>
            <a:off x="774700" y="884389"/>
            <a:ext cx="7772400" cy="5470107"/>
          </a:xfrm>
          <a:prstGeom prst="rect">
            <a:avLst/>
          </a:prstGeom>
        </p:spPr>
      </p:pic>
    </p:spTree>
    <p:extLst>
      <p:ext uri="{BB962C8B-B14F-4D97-AF65-F5344CB8AC3E}">
        <p14:creationId xmlns:p14="http://schemas.microsoft.com/office/powerpoint/2010/main" val="6594040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0A8918-1E4F-BA30-6D42-1FDABE7BD01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Acute, Immunizing Infections</a:t>
            </a:r>
            <a:endParaRPr lang="en-US" sz="2800" dirty="0">
              <a:solidFill>
                <a:srgbClr val="000000"/>
              </a:solidFill>
              <a:effectLst/>
              <a:latin typeface="Helvetica" pitchFamily="2" charset="0"/>
            </a:endParaRPr>
          </a:p>
        </p:txBody>
      </p:sp>
      <p:pic>
        <p:nvPicPr>
          <p:cNvPr id="2" name="Picture 1">
            <a:extLst>
              <a:ext uri="{FF2B5EF4-FFF2-40B4-BE49-F238E27FC236}">
                <a16:creationId xmlns:a16="http://schemas.microsoft.com/office/drawing/2014/main" id="{DF89EB76-87F2-018A-A00D-56AC61C79E79}"/>
              </a:ext>
            </a:extLst>
          </p:cNvPr>
          <p:cNvPicPr>
            <a:picLocks noChangeAspect="1"/>
          </p:cNvPicPr>
          <p:nvPr/>
        </p:nvPicPr>
        <p:blipFill>
          <a:blip r:embed="rId2"/>
          <a:stretch>
            <a:fillRect/>
          </a:stretch>
        </p:blipFill>
        <p:spPr>
          <a:xfrm>
            <a:off x="666750" y="1123950"/>
            <a:ext cx="7200900" cy="4610100"/>
          </a:xfrm>
          <a:prstGeom prst="rect">
            <a:avLst/>
          </a:prstGeom>
        </p:spPr>
      </p:pic>
    </p:spTree>
    <p:extLst>
      <p:ext uri="{BB962C8B-B14F-4D97-AF65-F5344CB8AC3E}">
        <p14:creationId xmlns:p14="http://schemas.microsoft.com/office/powerpoint/2010/main" val="1068570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4F6A3604-8110-3C1F-B0B6-C72E5B61F985}"/>
              </a:ext>
            </a:extLst>
          </p:cNvPr>
          <p:cNvSpPr/>
          <p:nvPr/>
        </p:nvSpPr>
        <p:spPr>
          <a:xfrm>
            <a:off x="304792" y="1254693"/>
            <a:ext cx="3009900" cy="45720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Incubation Period</a:t>
            </a:r>
          </a:p>
        </p:txBody>
      </p:sp>
      <p:sp>
        <p:nvSpPr>
          <p:cNvPr id="7" name="Rectangle 6">
            <a:extLst>
              <a:ext uri="{FF2B5EF4-FFF2-40B4-BE49-F238E27FC236}">
                <a16:creationId xmlns:a16="http://schemas.microsoft.com/office/drawing/2014/main" id="{551020E9-FAF3-2354-9E73-232647924C6D}"/>
              </a:ext>
            </a:extLst>
          </p:cNvPr>
          <p:cNvSpPr/>
          <p:nvPr/>
        </p:nvSpPr>
        <p:spPr>
          <a:xfrm>
            <a:off x="3314692" y="1254693"/>
            <a:ext cx="3009900" cy="45720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Clinical Disease</a:t>
            </a:r>
          </a:p>
        </p:txBody>
      </p:sp>
      <p:cxnSp>
        <p:nvCxnSpPr>
          <p:cNvPr id="9" name="Straight Arrow Connector 8">
            <a:extLst>
              <a:ext uri="{FF2B5EF4-FFF2-40B4-BE49-F238E27FC236}">
                <a16:creationId xmlns:a16="http://schemas.microsoft.com/office/drawing/2014/main" id="{2EE3B7EC-9CC1-3D5F-E473-F83091C20608}"/>
              </a:ext>
            </a:extLst>
          </p:cNvPr>
          <p:cNvCxnSpPr>
            <a:cxnSpLocks/>
          </p:cNvCxnSpPr>
          <p:nvPr/>
        </p:nvCxnSpPr>
        <p:spPr>
          <a:xfrm>
            <a:off x="323832" y="1002005"/>
            <a:ext cx="0" cy="203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5A4E206-A917-AAE1-C673-A5ECDCB98C22}"/>
              </a:ext>
            </a:extLst>
          </p:cNvPr>
          <p:cNvSpPr/>
          <p:nvPr/>
        </p:nvSpPr>
        <p:spPr>
          <a:xfrm>
            <a:off x="-324430" y="657548"/>
            <a:ext cx="2153220" cy="400110"/>
          </a:xfrm>
          <a:prstGeom prst="rect">
            <a:avLst/>
          </a:prstGeom>
        </p:spPr>
        <p:txBody>
          <a:bodyPr wrap="square">
            <a:spAutoFit/>
          </a:bodyPr>
          <a:lstStyle/>
          <a:p>
            <a:pPr algn="ctr"/>
            <a:r>
              <a:rPr lang="en-US" sz="2000" dirty="0"/>
              <a:t>Infection</a:t>
            </a:r>
          </a:p>
        </p:txBody>
      </p:sp>
      <p:cxnSp>
        <p:nvCxnSpPr>
          <p:cNvPr id="11" name="Straight Arrow Connector 10">
            <a:extLst>
              <a:ext uri="{FF2B5EF4-FFF2-40B4-BE49-F238E27FC236}">
                <a16:creationId xmlns:a16="http://schemas.microsoft.com/office/drawing/2014/main" id="{5450525D-F3A1-6727-5477-E46797B5D509}"/>
              </a:ext>
            </a:extLst>
          </p:cNvPr>
          <p:cNvCxnSpPr>
            <a:cxnSpLocks/>
          </p:cNvCxnSpPr>
          <p:nvPr/>
        </p:nvCxnSpPr>
        <p:spPr>
          <a:xfrm>
            <a:off x="3333732" y="1002005"/>
            <a:ext cx="0" cy="203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73CB87C-CDA3-062D-3D8F-FA6092F939E8}"/>
              </a:ext>
            </a:extLst>
          </p:cNvPr>
          <p:cNvSpPr/>
          <p:nvPr/>
        </p:nvSpPr>
        <p:spPr>
          <a:xfrm>
            <a:off x="3168070" y="596632"/>
            <a:ext cx="2153220" cy="400110"/>
          </a:xfrm>
          <a:prstGeom prst="rect">
            <a:avLst/>
          </a:prstGeom>
        </p:spPr>
        <p:txBody>
          <a:bodyPr wrap="square">
            <a:spAutoFit/>
          </a:bodyPr>
          <a:lstStyle/>
          <a:p>
            <a:pPr algn="ctr"/>
            <a:r>
              <a:rPr lang="en-US" sz="2000" dirty="0"/>
              <a:t>Start of Symptoms</a:t>
            </a:r>
          </a:p>
        </p:txBody>
      </p:sp>
      <p:cxnSp>
        <p:nvCxnSpPr>
          <p:cNvPr id="13" name="Straight Arrow Connector 12">
            <a:extLst>
              <a:ext uri="{FF2B5EF4-FFF2-40B4-BE49-F238E27FC236}">
                <a16:creationId xmlns:a16="http://schemas.microsoft.com/office/drawing/2014/main" id="{FE318D07-12FB-C3B9-6041-133712A569D9}"/>
              </a:ext>
            </a:extLst>
          </p:cNvPr>
          <p:cNvCxnSpPr>
            <a:cxnSpLocks/>
          </p:cNvCxnSpPr>
          <p:nvPr/>
        </p:nvCxnSpPr>
        <p:spPr>
          <a:xfrm flipV="1">
            <a:off x="2600596" y="2393450"/>
            <a:ext cx="0" cy="224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7EA2CD-2365-A898-7904-91BB4E469A11}"/>
              </a:ext>
            </a:extLst>
          </p:cNvPr>
          <p:cNvSpPr/>
          <p:nvPr/>
        </p:nvSpPr>
        <p:spPr>
          <a:xfrm>
            <a:off x="2446192" y="2505886"/>
            <a:ext cx="2153220" cy="400110"/>
          </a:xfrm>
          <a:prstGeom prst="rect">
            <a:avLst/>
          </a:prstGeom>
        </p:spPr>
        <p:txBody>
          <a:bodyPr wrap="square">
            <a:spAutoFit/>
          </a:bodyPr>
          <a:lstStyle/>
          <a:p>
            <a:pPr algn="ctr"/>
            <a:r>
              <a:rPr lang="en-US" sz="2000" dirty="0"/>
              <a:t>Start of Shedding</a:t>
            </a:r>
          </a:p>
        </p:txBody>
      </p:sp>
      <p:sp>
        <p:nvSpPr>
          <p:cNvPr id="8" name="Rectangle 7">
            <a:extLst>
              <a:ext uri="{FF2B5EF4-FFF2-40B4-BE49-F238E27FC236}">
                <a16:creationId xmlns:a16="http://schemas.microsoft.com/office/drawing/2014/main" id="{C4158D5D-8FFD-C513-F6E6-7815C4AA1695}"/>
              </a:ext>
            </a:extLst>
          </p:cNvPr>
          <p:cNvSpPr/>
          <p:nvPr/>
        </p:nvSpPr>
        <p:spPr>
          <a:xfrm>
            <a:off x="304792" y="1880625"/>
            <a:ext cx="2298696"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Latent Period</a:t>
            </a:r>
          </a:p>
        </p:txBody>
      </p:sp>
      <p:sp>
        <p:nvSpPr>
          <p:cNvPr id="19" name="Rectangle 18">
            <a:extLst>
              <a:ext uri="{FF2B5EF4-FFF2-40B4-BE49-F238E27FC236}">
                <a16:creationId xmlns:a16="http://schemas.microsoft.com/office/drawing/2014/main" id="{4A1961C5-76AB-5AD0-4993-30643EF7519F}"/>
              </a:ext>
            </a:extLst>
          </p:cNvPr>
          <p:cNvSpPr/>
          <p:nvPr/>
        </p:nvSpPr>
        <p:spPr>
          <a:xfrm>
            <a:off x="2603488" y="1880625"/>
            <a:ext cx="2755902"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 Period</a:t>
            </a:r>
          </a:p>
        </p:txBody>
      </p:sp>
      <p:sp>
        <p:nvSpPr>
          <p:cNvPr id="23" name="Rectangle 22">
            <a:extLst>
              <a:ext uri="{FF2B5EF4-FFF2-40B4-BE49-F238E27FC236}">
                <a16:creationId xmlns:a16="http://schemas.microsoft.com/office/drawing/2014/main" id="{B494EDBD-B2FD-7752-7502-9B5B1E6FF74B}"/>
              </a:ext>
            </a:extLst>
          </p:cNvPr>
          <p:cNvSpPr/>
          <p:nvPr/>
        </p:nvSpPr>
        <p:spPr>
          <a:xfrm>
            <a:off x="5359390" y="1880625"/>
            <a:ext cx="965202"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73933F9F-F1ED-A41B-FF06-BEB71862E30F}"/>
              </a:ext>
            </a:extLst>
          </p:cNvPr>
          <p:cNvSpPr/>
          <p:nvPr/>
        </p:nvSpPr>
        <p:spPr>
          <a:xfrm>
            <a:off x="361932" y="2971800"/>
            <a:ext cx="3968768" cy="3683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Infected</a:t>
            </a: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p:txBody>
      </p:sp>
      <p:sp>
        <p:nvSpPr>
          <p:cNvPr id="25" name="Oval 24">
            <a:extLst>
              <a:ext uri="{FF2B5EF4-FFF2-40B4-BE49-F238E27FC236}">
                <a16:creationId xmlns:a16="http://schemas.microsoft.com/office/drawing/2014/main" id="{766259EB-795F-A83D-5D9F-B234299C16A4}"/>
              </a:ext>
            </a:extLst>
          </p:cNvPr>
          <p:cNvSpPr/>
          <p:nvPr/>
        </p:nvSpPr>
        <p:spPr>
          <a:xfrm>
            <a:off x="2129846" y="3950994"/>
            <a:ext cx="2140226" cy="2132573"/>
          </a:xfrm>
          <a:prstGeom prst="ellipse">
            <a:avLst/>
          </a:prstGeom>
          <a:solidFill>
            <a:srgbClr val="7030A0">
              <a:alpha val="9294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Diseased</a:t>
            </a:r>
          </a:p>
        </p:txBody>
      </p:sp>
      <p:sp>
        <p:nvSpPr>
          <p:cNvPr id="26" name="Oval 25">
            <a:extLst>
              <a:ext uri="{FF2B5EF4-FFF2-40B4-BE49-F238E27FC236}">
                <a16:creationId xmlns:a16="http://schemas.microsoft.com/office/drawing/2014/main" id="{B5A0FA3C-F92C-703A-F9A3-3BABFB0D281B}"/>
              </a:ext>
            </a:extLst>
          </p:cNvPr>
          <p:cNvSpPr/>
          <p:nvPr/>
        </p:nvSpPr>
        <p:spPr>
          <a:xfrm>
            <a:off x="396870" y="3926241"/>
            <a:ext cx="2140226" cy="2132573"/>
          </a:xfrm>
          <a:prstGeom prst="ellipse">
            <a:avLst/>
          </a:prstGeom>
          <a:solidFill>
            <a:srgbClr val="C00000">
              <a:alpha val="8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a:t>
            </a:r>
          </a:p>
        </p:txBody>
      </p:sp>
    </p:spTree>
    <p:extLst>
      <p:ext uri="{BB962C8B-B14F-4D97-AF65-F5344CB8AC3E}">
        <p14:creationId xmlns:p14="http://schemas.microsoft.com/office/powerpoint/2010/main" val="2474469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sp>
        <p:nvSpPr>
          <p:cNvPr id="6" name="Rectangle 5">
            <a:extLst>
              <a:ext uri="{FF2B5EF4-FFF2-40B4-BE49-F238E27FC236}">
                <a16:creationId xmlns:a16="http://schemas.microsoft.com/office/drawing/2014/main" id="{4F6A3604-8110-3C1F-B0B6-C72E5B61F985}"/>
              </a:ext>
            </a:extLst>
          </p:cNvPr>
          <p:cNvSpPr/>
          <p:nvPr/>
        </p:nvSpPr>
        <p:spPr>
          <a:xfrm>
            <a:off x="304792" y="1254693"/>
            <a:ext cx="3009900" cy="457200"/>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Incubation Period</a:t>
            </a:r>
          </a:p>
        </p:txBody>
      </p:sp>
      <p:sp>
        <p:nvSpPr>
          <p:cNvPr id="7" name="Rectangle 6">
            <a:extLst>
              <a:ext uri="{FF2B5EF4-FFF2-40B4-BE49-F238E27FC236}">
                <a16:creationId xmlns:a16="http://schemas.microsoft.com/office/drawing/2014/main" id="{551020E9-FAF3-2354-9E73-232647924C6D}"/>
              </a:ext>
            </a:extLst>
          </p:cNvPr>
          <p:cNvSpPr/>
          <p:nvPr/>
        </p:nvSpPr>
        <p:spPr>
          <a:xfrm>
            <a:off x="3314692" y="1254693"/>
            <a:ext cx="3009900" cy="457200"/>
          </a:xfrm>
          <a:prstGeom prst="rect">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Clinical Disease</a:t>
            </a:r>
          </a:p>
        </p:txBody>
      </p:sp>
      <p:cxnSp>
        <p:nvCxnSpPr>
          <p:cNvPr id="9" name="Straight Arrow Connector 8">
            <a:extLst>
              <a:ext uri="{FF2B5EF4-FFF2-40B4-BE49-F238E27FC236}">
                <a16:creationId xmlns:a16="http://schemas.microsoft.com/office/drawing/2014/main" id="{2EE3B7EC-9CC1-3D5F-E473-F83091C20608}"/>
              </a:ext>
            </a:extLst>
          </p:cNvPr>
          <p:cNvCxnSpPr>
            <a:cxnSpLocks/>
          </p:cNvCxnSpPr>
          <p:nvPr/>
        </p:nvCxnSpPr>
        <p:spPr>
          <a:xfrm>
            <a:off x="323832" y="1002005"/>
            <a:ext cx="0" cy="203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50525D-F3A1-6727-5477-E46797B5D509}"/>
              </a:ext>
            </a:extLst>
          </p:cNvPr>
          <p:cNvCxnSpPr>
            <a:cxnSpLocks/>
          </p:cNvCxnSpPr>
          <p:nvPr/>
        </p:nvCxnSpPr>
        <p:spPr>
          <a:xfrm>
            <a:off x="3333732" y="1002005"/>
            <a:ext cx="0" cy="203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73CB87C-CDA3-062D-3D8F-FA6092F939E8}"/>
              </a:ext>
            </a:extLst>
          </p:cNvPr>
          <p:cNvSpPr/>
          <p:nvPr/>
        </p:nvSpPr>
        <p:spPr>
          <a:xfrm>
            <a:off x="3168070" y="596632"/>
            <a:ext cx="2153220" cy="400110"/>
          </a:xfrm>
          <a:prstGeom prst="rect">
            <a:avLst/>
          </a:prstGeom>
        </p:spPr>
        <p:txBody>
          <a:bodyPr wrap="square">
            <a:spAutoFit/>
          </a:bodyPr>
          <a:lstStyle/>
          <a:p>
            <a:pPr algn="ctr"/>
            <a:r>
              <a:rPr lang="en-US" sz="2000" dirty="0"/>
              <a:t>Start of Symptoms</a:t>
            </a:r>
          </a:p>
        </p:txBody>
      </p:sp>
      <p:cxnSp>
        <p:nvCxnSpPr>
          <p:cNvPr id="13" name="Straight Arrow Connector 12">
            <a:extLst>
              <a:ext uri="{FF2B5EF4-FFF2-40B4-BE49-F238E27FC236}">
                <a16:creationId xmlns:a16="http://schemas.microsoft.com/office/drawing/2014/main" id="{FE318D07-12FB-C3B9-6041-133712A569D9}"/>
              </a:ext>
            </a:extLst>
          </p:cNvPr>
          <p:cNvCxnSpPr>
            <a:cxnSpLocks/>
          </p:cNvCxnSpPr>
          <p:nvPr/>
        </p:nvCxnSpPr>
        <p:spPr>
          <a:xfrm flipV="1">
            <a:off x="2600596" y="2393450"/>
            <a:ext cx="0" cy="224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7EA2CD-2365-A898-7904-91BB4E469A11}"/>
              </a:ext>
            </a:extLst>
          </p:cNvPr>
          <p:cNvSpPr/>
          <p:nvPr/>
        </p:nvSpPr>
        <p:spPr>
          <a:xfrm>
            <a:off x="2446192" y="2505886"/>
            <a:ext cx="2153220" cy="400110"/>
          </a:xfrm>
          <a:prstGeom prst="rect">
            <a:avLst/>
          </a:prstGeom>
        </p:spPr>
        <p:txBody>
          <a:bodyPr wrap="square">
            <a:spAutoFit/>
          </a:bodyPr>
          <a:lstStyle/>
          <a:p>
            <a:pPr algn="ctr"/>
            <a:r>
              <a:rPr lang="en-US" sz="2000" dirty="0"/>
              <a:t>Start of Shedding</a:t>
            </a:r>
          </a:p>
        </p:txBody>
      </p:sp>
      <p:sp>
        <p:nvSpPr>
          <p:cNvPr id="8" name="Rectangle 7">
            <a:extLst>
              <a:ext uri="{FF2B5EF4-FFF2-40B4-BE49-F238E27FC236}">
                <a16:creationId xmlns:a16="http://schemas.microsoft.com/office/drawing/2014/main" id="{C4158D5D-8FFD-C513-F6E6-7815C4AA1695}"/>
              </a:ext>
            </a:extLst>
          </p:cNvPr>
          <p:cNvSpPr/>
          <p:nvPr/>
        </p:nvSpPr>
        <p:spPr>
          <a:xfrm>
            <a:off x="304792" y="1880625"/>
            <a:ext cx="2298696"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Latent</a:t>
            </a:r>
          </a:p>
        </p:txBody>
      </p:sp>
      <p:sp>
        <p:nvSpPr>
          <p:cNvPr id="19" name="Rectangle 18">
            <a:extLst>
              <a:ext uri="{FF2B5EF4-FFF2-40B4-BE49-F238E27FC236}">
                <a16:creationId xmlns:a16="http://schemas.microsoft.com/office/drawing/2014/main" id="{4A1961C5-76AB-5AD0-4993-30643EF7519F}"/>
              </a:ext>
            </a:extLst>
          </p:cNvPr>
          <p:cNvSpPr/>
          <p:nvPr/>
        </p:nvSpPr>
        <p:spPr>
          <a:xfrm>
            <a:off x="2603488" y="1880625"/>
            <a:ext cx="2755902"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a:t>
            </a:r>
          </a:p>
        </p:txBody>
      </p:sp>
      <p:sp>
        <p:nvSpPr>
          <p:cNvPr id="23" name="Rectangle 22">
            <a:extLst>
              <a:ext uri="{FF2B5EF4-FFF2-40B4-BE49-F238E27FC236}">
                <a16:creationId xmlns:a16="http://schemas.microsoft.com/office/drawing/2014/main" id="{B494EDBD-B2FD-7752-7502-9B5B1E6FF74B}"/>
              </a:ext>
            </a:extLst>
          </p:cNvPr>
          <p:cNvSpPr/>
          <p:nvPr/>
        </p:nvSpPr>
        <p:spPr>
          <a:xfrm>
            <a:off x="5359390" y="1880625"/>
            <a:ext cx="965202"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73933F9F-F1ED-A41B-FF06-BEB71862E30F}"/>
              </a:ext>
            </a:extLst>
          </p:cNvPr>
          <p:cNvSpPr/>
          <p:nvPr/>
        </p:nvSpPr>
        <p:spPr>
          <a:xfrm>
            <a:off x="361932" y="2971800"/>
            <a:ext cx="3968768" cy="3683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Infected</a:t>
            </a: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p:txBody>
      </p:sp>
      <p:sp>
        <p:nvSpPr>
          <p:cNvPr id="25" name="Oval 24">
            <a:extLst>
              <a:ext uri="{FF2B5EF4-FFF2-40B4-BE49-F238E27FC236}">
                <a16:creationId xmlns:a16="http://schemas.microsoft.com/office/drawing/2014/main" id="{766259EB-795F-A83D-5D9F-B234299C16A4}"/>
              </a:ext>
            </a:extLst>
          </p:cNvPr>
          <p:cNvSpPr/>
          <p:nvPr/>
        </p:nvSpPr>
        <p:spPr>
          <a:xfrm>
            <a:off x="2129846" y="3950994"/>
            <a:ext cx="2140226" cy="2132573"/>
          </a:xfrm>
          <a:prstGeom prst="ellipse">
            <a:avLst/>
          </a:prstGeom>
          <a:solidFill>
            <a:srgbClr val="7030A0">
              <a:alpha val="9294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Diseased</a:t>
            </a:r>
          </a:p>
        </p:txBody>
      </p:sp>
      <p:sp>
        <p:nvSpPr>
          <p:cNvPr id="26" name="Oval 25">
            <a:extLst>
              <a:ext uri="{FF2B5EF4-FFF2-40B4-BE49-F238E27FC236}">
                <a16:creationId xmlns:a16="http://schemas.microsoft.com/office/drawing/2014/main" id="{B5A0FA3C-F92C-703A-F9A3-3BABFB0D281B}"/>
              </a:ext>
            </a:extLst>
          </p:cNvPr>
          <p:cNvSpPr/>
          <p:nvPr/>
        </p:nvSpPr>
        <p:spPr>
          <a:xfrm>
            <a:off x="396870" y="3926241"/>
            <a:ext cx="2140226" cy="2132573"/>
          </a:xfrm>
          <a:prstGeom prst="ellipse">
            <a:avLst/>
          </a:prstGeom>
          <a:solidFill>
            <a:srgbClr val="C00000">
              <a:alpha val="8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a:t>
            </a:r>
          </a:p>
        </p:txBody>
      </p:sp>
      <p:sp>
        <p:nvSpPr>
          <p:cNvPr id="15" name="Rectangle 14">
            <a:extLst>
              <a:ext uri="{FF2B5EF4-FFF2-40B4-BE49-F238E27FC236}">
                <a16:creationId xmlns:a16="http://schemas.microsoft.com/office/drawing/2014/main" id="{E2853349-DECB-8CDA-6382-76AB416848E2}"/>
              </a:ext>
            </a:extLst>
          </p:cNvPr>
          <p:cNvSpPr/>
          <p:nvPr/>
        </p:nvSpPr>
        <p:spPr>
          <a:xfrm>
            <a:off x="2913183" y="6479498"/>
            <a:ext cx="2928808" cy="400110"/>
          </a:xfrm>
          <a:prstGeom prst="rect">
            <a:avLst/>
          </a:prstGeom>
        </p:spPr>
        <p:txBody>
          <a:bodyPr wrap="square">
            <a:spAutoFit/>
          </a:bodyPr>
          <a:lstStyle/>
          <a:p>
            <a:pPr algn="ctr"/>
            <a:r>
              <a:rPr lang="en-US" sz="2000" dirty="0"/>
              <a:t>symptomatic infections</a:t>
            </a:r>
          </a:p>
        </p:txBody>
      </p:sp>
      <p:cxnSp>
        <p:nvCxnSpPr>
          <p:cNvPr id="17" name="Straight Arrow Connector 16">
            <a:extLst>
              <a:ext uri="{FF2B5EF4-FFF2-40B4-BE49-F238E27FC236}">
                <a16:creationId xmlns:a16="http://schemas.microsoft.com/office/drawing/2014/main" id="{895BA5EB-22A7-D24A-2D34-86C916FCD2A8}"/>
              </a:ext>
            </a:extLst>
          </p:cNvPr>
          <p:cNvCxnSpPr>
            <a:cxnSpLocks/>
          </p:cNvCxnSpPr>
          <p:nvPr/>
        </p:nvCxnSpPr>
        <p:spPr>
          <a:xfrm>
            <a:off x="752180" y="3245241"/>
            <a:ext cx="352720" cy="10886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BFD0A98-1D07-499E-0E30-D03044D73650}"/>
              </a:ext>
            </a:extLst>
          </p:cNvPr>
          <p:cNvSpPr/>
          <p:nvPr/>
        </p:nvSpPr>
        <p:spPr>
          <a:xfrm>
            <a:off x="-165665" y="2537355"/>
            <a:ext cx="2153220" cy="707886"/>
          </a:xfrm>
          <a:prstGeom prst="rect">
            <a:avLst/>
          </a:prstGeom>
        </p:spPr>
        <p:txBody>
          <a:bodyPr wrap="square">
            <a:spAutoFit/>
          </a:bodyPr>
          <a:lstStyle/>
          <a:p>
            <a:pPr algn="ctr"/>
            <a:r>
              <a:rPr lang="en-US" sz="2000" dirty="0"/>
              <a:t>asymptomatic infections</a:t>
            </a:r>
          </a:p>
        </p:txBody>
      </p:sp>
      <p:cxnSp>
        <p:nvCxnSpPr>
          <p:cNvPr id="27" name="Straight Arrow Connector 26">
            <a:extLst>
              <a:ext uri="{FF2B5EF4-FFF2-40B4-BE49-F238E27FC236}">
                <a16:creationId xmlns:a16="http://schemas.microsoft.com/office/drawing/2014/main" id="{CED3790F-A491-0F63-6DB6-C116A78E237D}"/>
              </a:ext>
            </a:extLst>
          </p:cNvPr>
          <p:cNvCxnSpPr>
            <a:cxnSpLocks/>
          </p:cNvCxnSpPr>
          <p:nvPr/>
        </p:nvCxnSpPr>
        <p:spPr>
          <a:xfrm flipH="1" flipV="1">
            <a:off x="2346316" y="5318276"/>
            <a:ext cx="821754" cy="13745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D59EB1B-8E0C-3ACA-0ECB-B5B4C45053E2}"/>
              </a:ext>
            </a:extLst>
          </p:cNvPr>
          <p:cNvCxnSpPr>
            <a:cxnSpLocks/>
          </p:cNvCxnSpPr>
          <p:nvPr/>
        </p:nvCxnSpPr>
        <p:spPr>
          <a:xfrm flipH="1">
            <a:off x="3562042" y="3429000"/>
            <a:ext cx="768658" cy="3605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6BCC24F-1727-6ECE-B6F5-23CABFC6A47A}"/>
              </a:ext>
            </a:extLst>
          </p:cNvPr>
          <p:cNvSpPr/>
          <p:nvPr/>
        </p:nvSpPr>
        <p:spPr>
          <a:xfrm>
            <a:off x="4009736" y="3054706"/>
            <a:ext cx="2153220" cy="707886"/>
          </a:xfrm>
          <a:prstGeom prst="rect">
            <a:avLst/>
          </a:prstGeom>
        </p:spPr>
        <p:txBody>
          <a:bodyPr wrap="square">
            <a:spAutoFit/>
          </a:bodyPr>
          <a:lstStyle/>
          <a:p>
            <a:pPr algn="ctr"/>
            <a:r>
              <a:rPr lang="en-US" sz="2000" dirty="0"/>
              <a:t>exposed but not yet infectious</a:t>
            </a:r>
          </a:p>
        </p:txBody>
      </p:sp>
      <p:cxnSp>
        <p:nvCxnSpPr>
          <p:cNvPr id="37" name="Straight Arrow Connector 36">
            <a:extLst>
              <a:ext uri="{FF2B5EF4-FFF2-40B4-BE49-F238E27FC236}">
                <a16:creationId xmlns:a16="http://schemas.microsoft.com/office/drawing/2014/main" id="{9DE5CA3B-AE4E-4C7F-9E8F-7D6796E0F3B2}"/>
              </a:ext>
            </a:extLst>
          </p:cNvPr>
          <p:cNvCxnSpPr>
            <a:cxnSpLocks/>
          </p:cNvCxnSpPr>
          <p:nvPr/>
        </p:nvCxnSpPr>
        <p:spPr>
          <a:xfrm flipH="1">
            <a:off x="4009736" y="5054731"/>
            <a:ext cx="72736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29D63B4-FD31-1B30-CB59-E9D4A9AA1AA7}"/>
              </a:ext>
            </a:extLst>
          </p:cNvPr>
          <p:cNvSpPr/>
          <p:nvPr/>
        </p:nvSpPr>
        <p:spPr>
          <a:xfrm>
            <a:off x="4305010" y="4509448"/>
            <a:ext cx="2153220" cy="1015663"/>
          </a:xfrm>
          <a:prstGeom prst="rect">
            <a:avLst/>
          </a:prstGeom>
        </p:spPr>
        <p:txBody>
          <a:bodyPr wrap="square">
            <a:spAutoFit/>
          </a:bodyPr>
          <a:lstStyle/>
          <a:p>
            <a:pPr algn="ctr"/>
            <a:r>
              <a:rPr lang="en-US" sz="2000" dirty="0"/>
              <a:t>symptomatic but no longer infectious</a:t>
            </a:r>
          </a:p>
        </p:txBody>
      </p:sp>
      <p:sp>
        <p:nvSpPr>
          <p:cNvPr id="41" name="Rectangle 40">
            <a:extLst>
              <a:ext uri="{FF2B5EF4-FFF2-40B4-BE49-F238E27FC236}">
                <a16:creationId xmlns:a16="http://schemas.microsoft.com/office/drawing/2014/main" id="{D6DBCFC1-8A12-30D7-9964-D1B40937F90C}"/>
              </a:ext>
            </a:extLst>
          </p:cNvPr>
          <p:cNvSpPr/>
          <p:nvPr/>
        </p:nvSpPr>
        <p:spPr>
          <a:xfrm>
            <a:off x="6458230" y="3762592"/>
            <a:ext cx="2565089" cy="5125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A nuanced view </a:t>
            </a:r>
          </a:p>
        </p:txBody>
      </p:sp>
      <p:sp>
        <p:nvSpPr>
          <p:cNvPr id="2" name="Rectangle 1">
            <a:extLst>
              <a:ext uri="{FF2B5EF4-FFF2-40B4-BE49-F238E27FC236}">
                <a16:creationId xmlns:a16="http://schemas.microsoft.com/office/drawing/2014/main" id="{ECD18561-7F05-19E5-D239-3F239B3E71CF}"/>
              </a:ext>
            </a:extLst>
          </p:cNvPr>
          <p:cNvSpPr/>
          <p:nvPr/>
        </p:nvSpPr>
        <p:spPr>
          <a:xfrm>
            <a:off x="-324430" y="657548"/>
            <a:ext cx="2153220" cy="400110"/>
          </a:xfrm>
          <a:prstGeom prst="rect">
            <a:avLst/>
          </a:prstGeom>
        </p:spPr>
        <p:txBody>
          <a:bodyPr wrap="square">
            <a:spAutoFit/>
          </a:bodyPr>
          <a:lstStyle/>
          <a:p>
            <a:pPr algn="ctr"/>
            <a:r>
              <a:rPr lang="en-US" sz="2000" dirty="0"/>
              <a:t>Infection</a:t>
            </a:r>
          </a:p>
        </p:txBody>
      </p:sp>
    </p:spTree>
    <p:extLst>
      <p:ext uri="{BB962C8B-B14F-4D97-AF65-F5344CB8AC3E}">
        <p14:creationId xmlns:p14="http://schemas.microsoft.com/office/powerpoint/2010/main" val="15680158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cxnSp>
        <p:nvCxnSpPr>
          <p:cNvPr id="13" name="Straight Arrow Connector 12">
            <a:extLst>
              <a:ext uri="{FF2B5EF4-FFF2-40B4-BE49-F238E27FC236}">
                <a16:creationId xmlns:a16="http://schemas.microsoft.com/office/drawing/2014/main" id="{FE318D07-12FB-C3B9-6041-133712A569D9}"/>
              </a:ext>
            </a:extLst>
          </p:cNvPr>
          <p:cNvCxnSpPr>
            <a:cxnSpLocks/>
          </p:cNvCxnSpPr>
          <p:nvPr/>
        </p:nvCxnSpPr>
        <p:spPr>
          <a:xfrm flipV="1">
            <a:off x="2625882" y="1737304"/>
            <a:ext cx="0" cy="2248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7EA2CD-2365-A898-7904-91BB4E469A11}"/>
              </a:ext>
            </a:extLst>
          </p:cNvPr>
          <p:cNvSpPr/>
          <p:nvPr/>
        </p:nvSpPr>
        <p:spPr>
          <a:xfrm>
            <a:off x="2537096" y="1717649"/>
            <a:ext cx="2153220" cy="400110"/>
          </a:xfrm>
          <a:prstGeom prst="rect">
            <a:avLst/>
          </a:prstGeom>
        </p:spPr>
        <p:txBody>
          <a:bodyPr wrap="square">
            <a:spAutoFit/>
          </a:bodyPr>
          <a:lstStyle/>
          <a:p>
            <a:pPr algn="ctr"/>
            <a:r>
              <a:rPr lang="en-US" sz="2000" dirty="0"/>
              <a:t>Start of Shedding</a:t>
            </a:r>
          </a:p>
        </p:txBody>
      </p:sp>
      <p:sp>
        <p:nvSpPr>
          <p:cNvPr id="24" name="Oval 23">
            <a:extLst>
              <a:ext uri="{FF2B5EF4-FFF2-40B4-BE49-F238E27FC236}">
                <a16:creationId xmlns:a16="http://schemas.microsoft.com/office/drawing/2014/main" id="{73933F9F-F1ED-A41B-FF06-BEB71862E30F}"/>
              </a:ext>
            </a:extLst>
          </p:cNvPr>
          <p:cNvSpPr/>
          <p:nvPr/>
        </p:nvSpPr>
        <p:spPr>
          <a:xfrm>
            <a:off x="361932" y="2971800"/>
            <a:ext cx="3968768" cy="3683000"/>
          </a:xfrm>
          <a:prstGeom prst="ellips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Infected</a:t>
            </a: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p:txBody>
      </p:sp>
      <p:sp>
        <p:nvSpPr>
          <p:cNvPr id="26" name="Oval 25">
            <a:extLst>
              <a:ext uri="{FF2B5EF4-FFF2-40B4-BE49-F238E27FC236}">
                <a16:creationId xmlns:a16="http://schemas.microsoft.com/office/drawing/2014/main" id="{B5A0FA3C-F92C-703A-F9A3-3BABFB0D281B}"/>
              </a:ext>
            </a:extLst>
          </p:cNvPr>
          <p:cNvSpPr/>
          <p:nvPr/>
        </p:nvSpPr>
        <p:spPr>
          <a:xfrm>
            <a:off x="396870" y="3926241"/>
            <a:ext cx="2140226" cy="2132573"/>
          </a:xfrm>
          <a:prstGeom prst="ellipse">
            <a:avLst/>
          </a:prstGeom>
          <a:solidFill>
            <a:srgbClr val="C00000">
              <a:alpha val="83137"/>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a:t>
            </a:r>
          </a:p>
        </p:txBody>
      </p:sp>
      <p:sp>
        <p:nvSpPr>
          <p:cNvPr id="27" name="Rectangle 26">
            <a:extLst>
              <a:ext uri="{FF2B5EF4-FFF2-40B4-BE49-F238E27FC236}">
                <a16:creationId xmlns:a16="http://schemas.microsoft.com/office/drawing/2014/main" id="{C2D0AB98-8BB9-1D20-96B7-B0B2803DB640}"/>
              </a:ext>
            </a:extLst>
          </p:cNvPr>
          <p:cNvSpPr/>
          <p:nvPr/>
        </p:nvSpPr>
        <p:spPr>
          <a:xfrm>
            <a:off x="6458230" y="3762592"/>
            <a:ext cx="2565089" cy="5125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A simpler view – ignore clinical signs</a:t>
            </a:r>
          </a:p>
        </p:txBody>
      </p:sp>
      <p:cxnSp>
        <p:nvCxnSpPr>
          <p:cNvPr id="28" name="Straight Arrow Connector 27">
            <a:extLst>
              <a:ext uri="{FF2B5EF4-FFF2-40B4-BE49-F238E27FC236}">
                <a16:creationId xmlns:a16="http://schemas.microsoft.com/office/drawing/2014/main" id="{3A7AAB27-930F-FF09-470B-E2873BCB1216}"/>
              </a:ext>
            </a:extLst>
          </p:cNvPr>
          <p:cNvCxnSpPr>
            <a:cxnSpLocks/>
          </p:cNvCxnSpPr>
          <p:nvPr/>
        </p:nvCxnSpPr>
        <p:spPr>
          <a:xfrm flipV="1">
            <a:off x="383876" y="1737388"/>
            <a:ext cx="450" cy="255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ACBDE45-5158-D6E9-BDB2-B0728DE77B5C}"/>
              </a:ext>
            </a:extLst>
          </p:cNvPr>
          <p:cNvSpPr/>
          <p:nvPr/>
        </p:nvSpPr>
        <p:spPr>
          <a:xfrm>
            <a:off x="-175036" y="1737304"/>
            <a:ext cx="2153220" cy="400110"/>
          </a:xfrm>
          <a:prstGeom prst="rect">
            <a:avLst/>
          </a:prstGeom>
        </p:spPr>
        <p:txBody>
          <a:bodyPr wrap="square">
            <a:spAutoFit/>
          </a:bodyPr>
          <a:lstStyle/>
          <a:p>
            <a:pPr algn="ctr"/>
            <a:r>
              <a:rPr lang="en-US" sz="2000" dirty="0"/>
              <a:t>Infection</a:t>
            </a:r>
          </a:p>
        </p:txBody>
      </p:sp>
      <p:sp>
        <p:nvSpPr>
          <p:cNvPr id="31" name="Rectangle 30">
            <a:extLst>
              <a:ext uri="{FF2B5EF4-FFF2-40B4-BE49-F238E27FC236}">
                <a16:creationId xmlns:a16="http://schemas.microsoft.com/office/drawing/2014/main" id="{F3CCC6F6-72E4-4253-5EED-6BED5922144A}"/>
              </a:ext>
            </a:extLst>
          </p:cNvPr>
          <p:cNvSpPr/>
          <p:nvPr/>
        </p:nvSpPr>
        <p:spPr>
          <a:xfrm>
            <a:off x="327186" y="1182166"/>
            <a:ext cx="2298696"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Latent</a:t>
            </a:r>
          </a:p>
        </p:txBody>
      </p:sp>
      <p:sp>
        <p:nvSpPr>
          <p:cNvPr id="32" name="Rectangle 31">
            <a:extLst>
              <a:ext uri="{FF2B5EF4-FFF2-40B4-BE49-F238E27FC236}">
                <a16:creationId xmlns:a16="http://schemas.microsoft.com/office/drawing/2014/main" id="{DFF015EC-8F23-526C-454F-5707B777A896}"/>
              </a:ext>
            </a:extLst>
          </p:cNvPr>
          <p:cNvSpPr/>
          <p:nvPr/>
        </p:nvSpPr>
        <p:spPr>
          <a:xfrm>
            <a:off x="2625882" y="1182166"/>
            <a:ext cx="2755902"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a:t>
            </a:r>
          </a:p>
        </p:txBody>
      </p:sp>
      <p:sp>
        <p:nvSpPr>
          <p:cNvPr id="33" name="Rectangle 32">
            <a:extLst>
              <a:ext uri="{FF2B5EF4-FFF2-40B4-BE49-F238E27FC236}">
                <a16:creationId xmlns:a16="http://schemas.microsoft.com/office/drawing/2014/main" id="{938C177C-9F00-D587-3ADA-8B4BA0FCDB13}"/>
              </a:ext>
            </a:extLst>
          </p:cNvPr>
          <p:cNvSpPr/>
          <p:nvPr/>
        </p:nvSpPr>
        <p:spPr>
          <a:xfrm>
            <a:off x="5381784" y="1182166"/>
            <a:ext cx="965202" cy="457200"/>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9706573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sp>
        <p:nvSpPr>
          <p:cNvPr id="24" name="Oval 23">
            <a:extLst>
              <a:ext uri="{FF2B5EF4-FFF2-40B4-BE49-F238E27FC236}">
                <a16:creationId xmlns:a16="http://schemas.microsoft.com/office/drawing/2014/main" id="{73933F9F-F1ED-A41B-FF06-BEB71862E30F}"/>
              </a:ext>
            </a:extLst>
          </p:cNvPr>
          <p:cNvSpPr/>
          <p:nvPr/>
        </p:nvSpPr>
        <p:spPr>
          <a:xfrm>
            <a:off x="361932" y="2971800"/>
            <a:ext cx="3968768" cy="368300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rPr>
              <a:t>Infected = </a:t>
            </a:r>
          </a:p>
          <a:p>
            <a:pPr algn="ctr"/>
            <a:r>
              <a:rPr lang="en-US" sz="2500" dirty="0">
                <a:solidFill>
                  <a:schemeClr val="bg1"/>
                </a:solidFill>
              </a:rPr>
              <a:t>Infectious</a:t>
            </a: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a:p>
            <a:pPr algn="ctr"/>
            <a:endParaRPr lang="en-US" sz="2500" dirty="0">
              <a:solidFill>
                <a:schemeClr val="tx1"/>
              </a:solidFill>
            </a:endParaRPr>
          </a:p>
        </p:txBody>
      </p:sp>
      <p:sp>
        <p:nvSpPr>
          <p:cNvPr id="27" name="Rectangle 26">
            <a:extLst>
              <a:ext uri="{FF2B5EF4-FFF2-40B4-BE49-F238E27FC236}">
                <a16:creationId xmlns:a16="http://schemas.microsoft.com/office/drawing/2014/main" id="{C2D0AB98-8BB9-1D20-96B7-B0B2803DB640}"/>
              </a:ext>
            </a:extLst>
          </p:cNvPr>
          <p:cNvSpPr/>
          <p:nvPr/>
        </p:nvSpPr>
        <p:spPr>
          <a:xfrm>
            <a:off x="5413413" y="3775292"/>
            <a:ext cx="3308319" cy="5125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An even simpler view – assume infectious immediately following exposure (contact)</a:t>
            </a:r>
          </a:p>
        </p:txBody>
      </p:sp>
      <p:cxnSp>
        <p:nvCxnSpPr>
          <p:cNvPr id="5" name="Straight Arrow Connector 4">
            <a:extLst>
              <a:ext uri="{FF2B5EF4-FFF2-40B4-BE49-F238E27FC236}">
                <a16:creationId xmlns:a16="http://schemas.microsoft.com/office/drawing/2014/main" id="{E0CB8C52-1420-2AD2-2A50-4FEC4F701C56}"/>
              </a:ext>
            </a:extLst>
          </p:cNvPr>
          <p:cNvCxnSpPr>
            <a:cxnSpLocks/>
          </p:cNvCxnSpPr>
          <p:nvPr/>
        </p:nvCxnSpPr>
        <p:spPr>
          <a:xfrm>
            <a:off x="355462" y="843910"/>
            <a:ext cx="0" cy="2656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DF354FB-6B61-1B01-0F4B-FA563AFBBDF3}"/>
              </a:ext>
            </a:extLst>
          </p:cNvPr>
          <p:cNvSpPr/>
          <p:nvPr/>
        </p:nvSpPr>
        <p:spPr>
          <a:xfrm>
            <a:off x="250986" y="1863206"/>
            <a:ext cx="2153220" cy="400110"/>
          </a:xfrm>
          <a:prstGeom prst="rect">
            <a:avLst/>
          </a:prstGeom>
        </p:spPr>
        <p:txBody>
          <a:bodyPr wrap="square">
            <a:spAutoFit/>
          </a:bodyPr>
          <a:lstStyle/>
          <a:p>
            <a:pPr algn="ctr"/>
            <a:r>
              <a:rPr lang="en-US" sz="2000" dirty="0"/>
              <a:t>Start of Shedding</a:t>
            </a:r>
          </a:p>
        </p:txBody>
      </p:sp>
      <p:cxnSp>
        <p:nvCxnSpPr>
          <p:cNvPr id="7" name="Straight Arrow Connector 6">
            <a:extLst>
              <a:ext uri="{FF2B5EF4-FFF2-40B4-BE49-F238E27FC236}">
                <a16:creationId xmlns:a16="http://schemas.microsoft.com/office/drawing/2014/main" id="{2A22EB9C-44B8-C0F5-61DD-240DA2DEB36F}"/>
              </a:ext>
            </a:extLst>
          </p:cNvPr>
          <p:cNvCxnSpPr>
            <a:cxnSpLocks/>
          </p:cNvCxnSpPr>
          <p:nvPr/>
        </p:nvCxnSpPr>
        <p:spPr>
          <a:xfrm flipV="1">
            <a:off x="383876" y="1737388"/>
            <a:ext cx="450" cy="255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CDAD85-8F7F-21EE-7148-AC2B72AE6F9F}"/>
              </a:ext>
            </a:extLst>
          </p:cNvPr>
          <p:cNvSpPr/>
          <p:nvPr/>
        </p:nvSpPr>
        <p:spPr>
          <a:xfrm>
            <a:off x="-162336" y="684034"/>
            <a:ext cx="2153220" cy="400110"/>
          </a:xfrm>
          <a:prstGeom prst="rect">
            <a:avLst/>
          </a:prstGeom>
        </p:spPr>
        <p:txBody>
          <a:bodyPr wrap="square">
            <a:spAutoFit/>
          </a:bodyPr>
          <a:lstStyle/>
          <a:p>
            <a:pPr algn="ctr"/>
            <a:r>
              <a:rPr lang="en-US" sz="2000" dirty="0"/>
              <a:t>Infection</a:t>
            </a:r>
          </a:p>
        </p:txBody>
      </p:sp>
      <p:sp>
        <p:nvSpPr>
          <p:cNvPr id="16" name="Rectangle 15">
            <a:extLst>
              <a:ext uri="{FF2B5EF4-FFF2-40B4-BE49-F238E27FC236}">
                <a16:creationId xmlns:a16="http://schemas.microsoft.com/office/drawing/2014/main" id="{694E6215-C512-05C4-F6D1-3DA9C92307E0}"/>
              </a:ext>
            </a:extLst>
          </p:cNvPr>
          <p:cNvSpPr/>
          <p:nvPr/>
        </p:nvSpPr>
        <p:spPr>
          <a:xfrm>
            <a:off x="327186" y="1194866"/>
            <a:ext cx="6015750"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a:t>
            </a:r>
          </a:p>
        </p:txBody>
      </p:sp>
    </p:spTree>
    <p:extLst>
      <p:ext uri="{BB962C8B-B14F-4D97-AF65-F5344CB8AC3E}">
        <p14:creationId xmlns:p14="http://schemas.microsoft.com/office/powerpoint/2010/main" val="20796377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0675F4-C69E-9E3F-904F-E607784134BD}"/>
              </a:ext>
            </a:extLst>
          </p:cNvPr>
          <p:cNvSpPr/>
          <p:nvPr/>
        </p:nvSpPr>
        <p:spPr>
          <a:xfrm>
            <a:off x="66498" y="104735"/>
            <a:ext cx="8975902" cy="523220"/>
          </a:xfrm>
          <a:prstGeom prst="rect">
            <a:avLst/>
          </a:prstGeom>
          <a:ln>
            <a:solidFill>
              <a:schemeClr val="tx1"/>
            </a:solidFill>
          </a:ln>
        </p:spPr>
        <p:txBody>
          <a:bodyPr wrap="square">
            <a:spAutoFit/>
          </a:bodyPr>
          <a:lstStyle/>
          <a:p>
            <a:pPr algn="ctr"/>
            <a:r>
              <a:rPr lang="en-US" sz="2800" b="1" dirty="0">
                <a:solidFill>
                  <a:srgbClr val="000000"/>
                </a:solidFill>
                <a:effectLst/>
                <a:latin typeface="Helvetica" pitchFamily="2" charset="0"/>
              </a:rPr>
              <a:t>Infectious diseases: Some background terminology</a:t>
            </a:r>
            <a:endParaRPr lang="en-US" sz="2800" dirty="0">
              <a:solidFill>
                <a:srgbClr val="000000"/>
              </a:solidFill>
              <a:effectLst/>
              <a:latin typeface="Helvetica" pitchFamily="2" charset="0"/>
            </a:endParaRPr>
          </a:p>
        </p:txBody>
      </p:sp>
      <p:sp>
        <p:nvSpPr>
          <p:cNvPr id="24" name="Oval 23">
            <a:extLst>
              <a:ext uri="{FF2B5EF4-FFF2-40B4-BE49-F238E27FC236}">
                <a16:creationId xmlns:a16="http://schemas.microsoft.com/office/drawing/2014/main" id="{73933F9F-F1ED-A41B-FF06-BEB71862E30F}"/>
              </a:ext>
            </a:extLst>
          </p:cNvPr>
          <p:cNvSpPr/>
          <p:nvPr/>
        </p:nvSpPr>
        <p:spPr>
          <a:xfrm>
            <a:off x="3424130" y="3010871"/>
            <a:ext cx="2289707" cy="22430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rPr>
              <a:t>Infectious</a:t>
            </a:r>
            <a:endParaRPr lang="en-US" sz="2500" dirty="0">
              <a:solidFill>
                <a:schemeClr val="tx1"/>
              </a:solidFill>
            </a:endParaRPr>
          </a:p>
        </p:txBody>
      </p:sp>
      <p:sp>
        <p:nvSpPr>
          <p:cNvPr id="27" name="Rectangle 26">
            <a:extLst>
              <a:ext uri="{FF2B5EF4-FFF2-40B4-BE49-F238E27FC236}">
                <a16:creationId xmlns:a16="http://schemas.microsoft.com/office/drawing/2014/main" id="{C2D0AB98-8BB9-1D20-96B7-B0B2803DB640}"/>
              </a:ext>
            </a:extLst>
          </p:cNvPr>
          <p:cNvSpPr/>
          <p:nvPr/>
        </p:nvSpPr>
        <p:spPr>
          <a:xfrm>
            <a:off x="1690089" y="5973772"/>
            <a:ext cx="5587947" cy="5125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Health-related states = State variables</a:t>
            </a:r>
          </a:p>
        </p:txBody>
      </p:sp>
      <p:grpSp>
        <p:nvGrpSpPr>
          <p:cNvPr id="8" name="Group 7">
            <a:extLst>
              <a:ext uri="{FF2B5EF4-FFF2-40B4-BE49-F238E27FC236}">
                <a16:creationId xmlns:a16="http://schemas.microsoft.com/office/drawing/2014/main" id="{001809D6-92F6-4ED1-A4E7-BD3E4C6154B1}"/>
              </a:ext>
            </a:extLst>
          </p:cNvPr>
          <p:cNvGrpSpPr/>
          <p:nvPr/>
        </p:nvGrpSpPr>
        <p:grpSpPr>
          <a:xfrm>
            <a:off x="2415764" y="627955"/>
            <a:ext cx="3609671" cy="1600490"/>
            <a:chOff x="2733264" y="659999"/>
            <a:chExt cx="3609671" cy="1600490"/>
          </a:xfrm>
        </p:grpSpPr>
        <p:cxnSp>
          <p:nvCxnSpPr>
            <p:cNvPr id="5" name="Straight Arrow Connector 4">
              <a:extLst>
                <a:ext uri="{FF2B5EF4-FFF2-40B4-BE49-F238E27FC236}">
                  <a16:creationId xmlns:a16="http://schemas.microsoft.com/office/drawing/2014/main" id="{E0CB8C52-1420-2AD2-2A50-4FEC4F701C56}"/>
                </a:ext>
              </a:extLst>
            </p:cNvPr>
            <p:cNvCxnSpPr>
              <a:cxnSpLocks/>
            </p:cNvCxnSpPr>
            <p:nvPr/>
          </p:nvCxnSpPr>
          <p:spPr>
            <a:xfrm>
              <a:off x="3251062" y="819875"/>
              <a:ext cx="0" cy="2656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DF354FB-6B61-1B01-0F4B-FA563AFBBDF3}"/>
                </a:ext>
              </a:extLst>
            </p:cNvPr>
            <p:cNvSpPr/>
            <p:nvPr/>
          </p:nvSpPr>
          <p:spPr>
            <a:xfrm>
              <a:off x="3133886" y="1860379"/>
              <a:ext cx="2153220" cy="400110"/>
            </a:xfrm>
            <a:prstGeom prst="rect">
              <a:avLst/>
            </a:prstGeom>
          </p:spPr>
          <p:txBody>
            <a:bodyPr wrap="square">
              <a:spAutoFit/>
            </a:bodyPr>
            <a:lstStyle/>
            <a:p>
              <a:pPr algn="ctr"/>
              <a:r>
                <a:rPr lang="en-US" sz="2000" dirty="0"/>
                <a:t>Start of Shedding</a:t>
              </a:r>
            </a:p>
          </p:txBody>
        </p:sp>
        <p:cxnSp>
          <p:nvCxnSpPr>
            <p:cNvPr id="7" name="Straight Arrow Connector 6">
              <a:extLst>
                <a:ext uri="{FF2B5EF4-FFF2-40B4-BE49-F238E27FC236}">
                  <a16:creationId xmlns:a16="http://schemas.microsoft.com/office/drawing/2014/main" id="{2A22EB9C-44B8-C0F5-61DD-240DA2DEB36F}"/>
                </a:ext>
              </a:extLst>
            </p:cNvPr>
            <p:cNvCxnSpPr>
              <a:cxnSpLocks/>
            </p:cNvCxnSpPr>
            <p:nvPr/>
          </p:nvCxnSpPr>
          <p:spPr>
            <a:xfrm flipV="1">
              <a:off x="3266776" y="1734561"/>
              <a:ext cx="450" cy="2552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4CDAD85-8F7F-21EE-7148-AC2B72AE6F9F}"/>
                </a:ext>
              </a:extLst>
            </p:cNvPr>
            <p:cNvSpPr/>
            <p:nvPr/>
          </p:nvSpPr>
          <p:spPr>
            <a:xfrm>
              <a:off x="2733264" y="659999"/>
              <a:ext cx="2153220" cy="400110"/>
            </a:xfrm>
            <a:prstGeom prst="rect">
              <a:avLst/>
            </a:prstGeom>
          </p:spPr>
          <p:txBody>
            <a:bodyPr wrap="square">
              <a:spAutoFit/>
            </a:bodyPr>
            <a:lstStyle/>
            <a:p>
              <a:pPr algn="ctr"/>
              <a:r>
                <a:rPr lang="en-US" sz="2000" dirty="0"/>
                <a:t>Infection</a:t>
              </a:r>
            </a:p>
          </p:txBody>
        </p:sp>
        <p:sp>
          <p:nvSpPr>
            <p:cNvPr id="16" name="Rectangle 15">
              <a:extLst>
                <a:ext uri="{FF2B5EF4-FFF2-40B4-BE49-F238E27FC236}">
                  <a16:creationId xmlns:a16="http://schemas.microsoft.com/office/drawing/2014/main" id="{694E6215-C512-05C4-F6D1-3DA9C92307E0}"/>
                </a:ext>
              </a:extLst>
            </p:cNvPr>
            <p:cNvSpPr/>
            <p:nvPr/>
          </p:nvSpPr>
          <p:spPr>
            <a:xfrm>
              <a:off x="3260192" y="1194866"/>
              <a:ext cx="3082743" cy="457200"/>
            </a:xfrm>
            <a:prstGeom prst="rect">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Infectious</a:t>
              </a:r>
            </a:p>
          </p:txBody>
        </p:sp>
      </p:grpSp>
      <p:sp>
        <p:nvSpPr>
          <p:cNvPr id="2" name="Rectangle 1">
            <a:extLst>
              <a:ext uri="{FF2B5EF4-FFF2-40B4-BE49-F238E27FC236}">
                <a16:creationId xmlns:a16="http://schemas.microsoft.com/office/drawing/2014/main" id="{F6FE901B-B250-DC99-4FE5-929018D21FAE}"/>
              </a:ext>
            </a:extLst>
          </p:cNvPr>
          <p:cNvSpPr/>
          <p:nvPr/>
        </p:nvSpPr>
        <p:spPr>
          <a:xfrm>
            <a:off x="66498" y="1174225"/>
            <a:ext cx="2876194" cy="457200"/>
          </a:xfrm>
          <a:prstGeom prst="rect">
            <a:avLst/>
          </a:prstGeom>
          <a:solidFill>
            <a:schemeClr val="accent6">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Susceptible</a:t>
            </a:r>
          </a:p>
        </p:txBody>
      </p:sp>
      <p:sp>
        <p:nvSpPr>
          <p:cNvPr id="10" name="Rectangle 9">
            <a:extLst>
              <a:ext uri="{FF2B5EF4-FFF2-40B4-BE49-F238E27FC236}">
                <a16:creationId xmlns:a16="http://schemas.microsoft.com/office/drawing/2014/main" id="{F6D9DCE4-6C36-BEB9-E7EC-85F181E6EC18}"/>
              </a:ext>
            </a:extLst>
          </p:cNvPr>
          <p:cNvSpPr/>
          <p:nvPr/>
        </p:nvSpPr>
        <p:spPr>
          <a:xfrm>
            <a:off x="6025435" y="1162822"/>
            <a:ext cx="2876194" cy="457200"/>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Recovered</a:t>
            </a:r>
          </a:p>
        </p:txBody>
      </p:sp>
      <p:sp>
        <p:nvSpPr>
          <p:cNvPr id="11" name="Oval 10">
            <a:extLst>
              <a:ext uri="{FF2B5EF4-FFF2-40B4-BE49-F238E27FC236}">
                <a16:creationId xmlns:a16="http://schemas.microsoft.com/office/drawing/2014/main" id="{42438769-BBBB-BD8A-E00F-D26BFC125E11}"/>
              </a:ext>
            </a:extLst>
          </p:cNvPr>
          <p:cNvSpPr/>
          <p:nvPr/>
        </p:nvSpPr>
        <p:spPr>
          <a:xfrm>
            <a:off x="427984" y="3016572"/>
            <a:ext cx="2388401" cy="2231626"/>
          </a:xfrm>
          <a:prstGeom prst="ellipse">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rPr>
              <a:t>Susceptible</a:t>
            </a:r>
            <a:endParaRPr lang="en-US" sz="2500" dirty="0">
              <a:solidFill>
                <a:schemeClr val="tx1"/>
              </a:solidFill>
            </a:endParaRPr>
          </a:p>
        </p:txBody>
      </p:sp>
      <p:sp>
        <p:nvSpPr>
          <p:cNvPr id="12" name="Oval 11">
            <a:extLst>
              <a:ext uri="{FF2B5EF4-FFF2-40B4-BE49-F238E27FC236}">
                <a16:creationId xmlns:a16="http://schemas.microsoft.com/office/drawing/2014/main" id="{3035FA9C-2656-560E-81E2-CBA354E6DB0F}"/>
              </a:ext>
            </a:extLst>
          </p:cNvPr>
          <p:cNvSpPr/>
          <p:nvPr/>
        </p:nvSpPr>
        <p:spPr>
          <a:xfrm>
            <a:off x="6321582" y="3010871"/>
            <a:ext cx="2289707" cy="2243028"/>
          </a:xfrm>
          <a:prstGeom prst="ellipse">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rPr>
              <a:t>Recovered</a:t>
            </a:r>
            <a:endParaRPr lang="en-US" sz="2500" dirty="0">
              <a:solidFill>
                <a:schemeClr val="tx1"/>
              </a:solidFill>
            </a:endParaRPr>
          </a:p>
        </p:txBody>
      </p:sp>
    </p:spTree>
    <p:extLst>
      <p:ext uri="{BB962C8B-B14F-4D97-AF65-F5344CB8AC3E}">
        <p14:creationId xmlns:p14="http://schemas.microsoft.com/office/powerpoint/2010/main" val="7489995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3D4EFC-F70B-6C4B-9290-4B5C103F827A}"/>
              </a:ext>
            </a:extLst>
          </p:cNvPr>
          <p:cNvSpPr/>
          <p:nvPr/>
        </p:nvSpPr>
        <p:spPr>
          <a:xfrm>
            <a:off x="602672" y="3060252"/>
            <a:ext cx="7938656" cy="1477328"/>
          </a:xfrm>
          <a:prstGeom prst="rect">
            <a:avLst/>
          </a:prstGeom>
        </p:spPr>
        <p:txBody>
          <a:bodyPr wrap="square">
            <a:spAutoFit/>
          </a:bodyPr>
          <a:lstStyle/>
          <a:p>
            <a:pPr algn="ctr"/>
            <a:r>
              <a:rPr lang="en-US" sz="3000" b="1" dirty="0"/>
              <a:t>How does measles transmit through Paris?</a:t>
            </a:r>
          </a:p>
          <a:p>
            <a:pPr algn="ctr"/>
            <a:endParaRPr lang="en-US" sz="3000" b="1" dirty="0"/>
          </a:p>
          <a:p>
            <a:pPr algn="ctr"/>
            <a:r>
              <a:rPr lang="en-US" sz="3000" i="1" dirty="0">
                <a:solidFill>
                  <a:schemeClr val="accent5">
                    <a:lumMod val="75000"/>
                  </a:schemeClr>
                </a:solidFill>
              </a:rPr>
              <a:t>Comment la </a:t>
            </a:r>
            <a:r>
              <a:rPr lang="en-US" sz="3000" i="1" dirty="0" err="1">
                <a:solidFill>
                  <a:schemeClr val="accent5">
                    <a:lumMod val="75000"/>
                  </a:schemeClr>
                </a:solidFill>
              </a:rPr>
              <a:t>rougéole</a:t>
            </a:r>
            <a:r>
              <a:rPr lang="en-US" sz="3000" i="1" dirty="0">
                <a:solidFill>
                  <a:schemeClr val="accent5">
                    <a:lumMod val="75000"/>
                  </a:schemeClr>
                </a:solidFill>
              </a:rPr>
              <a:t> se </a:t>
            </a:r>
            <a:r>
              <a:rPr lang="en-US" sz="3000" i="1" dirty="0" err="1">
                <a:solidFill>
                  <a:schemeClr val="accent5">
                    <a:lumMod val="75000"/>
                  </a:schemeClr>
                </a:solidFill>
              </a:rPr>
              <a:t>transmet-elle</a:t>
            </a:r>
            <a:r>
              <a:rPr lang="en-US" sz="3000" i="1" dirty="0">
                <a:solidFill>
                  <a:schemeClr val="accent5">
                    <a:lumMod val="75000"/>
                  </a:schemeClr>
                </a:solidFill>
              </a:rPr>
              <a:t> </a:t>
            </a:r>
            <a:r>
              <a:rPr lang="en-US" sz="3000" i="1" dirty="0" err="1">
                <a:solidFill>
                  <a:schemeClr val="accent5">
                    <a:lumMod val="75000"/>
                  </a:schemeClr>
                </a:solidFill>
              </a:rPr>
              <a:t>à</a:t>
            </a:r>
            <a:r>
              <a:rPr lang="en-US" sz="3000" i="1" dirty="0">
                <a:solidFill>
                  <a:schemeClr val="accent5">
                    <a:lumMod val="75000"/>
                  </a:schemeClr>
                </a:solidFill>
              </a:rPr>
              <a:t> Paris?</a:t>
            </a:r>
            <a:endParaRPr lang="en-US" sz="3000" dirty="0">
              <a:solidFill>
                <a:schemeClr val="accent5">
                  <a:lumMod val="75000"/>
                </a:schemeClr>
              </a:solidFill>
            </a:endParaRPr>
          </a:p>
        </p:txBody>
      </p:sp>
      <p:sp>
        <p:nvSpPr>
          <p:cNvPr id="6" name="Rectangle 5">
            <a:extLst>
              <a:ext uri="{FF2B5EF4-FFF2-40B4-BE49-F238E27FC236}">
                <a16:creationId xmlns:a16="http://schemas.microsoft.com/office/drawing/2014/main" id="{8DBA6497-DB89-0D49-95D7-4724D9947691}"/>
              </a:ext>
            </a:extLst>
          </p:cNvPr>
          <p:cNvSpPr/>
          <p:nvPr/>
        </p:nvSpPr>
        <p:spPr>
          <a:xfrm>
            <a:off x="66499" y="104735"/>
            <a:ext cx="3009210" cy="523220"/>
          </a:xfrm>
          <a:prstGeom prst="rect">
            <a:avLst/>
          </a:prstGeom>
          <a:ln>
            <a:solidFill>
              <a:schemeClr val="tx1"/>
            </a:solidFill>
          </a:ln>
        </p:spPr>
        <p:txBody>
          <a:bodyPr wrap="square">
            <a:spAutoFit/>
          </a:bodyPr>
          <a:lstStyle/>
          <a:p>
            <a:r>
              <a:rPr lang="en-US" sz="2800" b="1" dirty="0">
                <a:solidFill>
                  <a:srgbClr val="000000"/>
                </a:solidFill>
                <a:effectLst/>
                <a:latin typeface="Helvetica" pitchFamily="2" charset="0"/>
              </a:rPr>
              <a:t>The SIR model</a:t>
            </a:r>
            <a:endParaRPr lang="en-US" sz="2800" dirty="0">
              <a:solidFill>
                <a:srgbClr val="000000"/>
              </a:solidFill>
              <a:effectLst/>
              <a:latin typeface="Helvetica" pitchFamily="2" charset="0"/>
            </a:endParaRPr>
          </a:p>
        </p:txBody>
      </p:sp>
      <p:sp>
        <p:nvSpPr>
          <p:cNvPr id="5" name="Rectangle 4">
            <a:extLst>
              <a:ext uri="{FF2B5EF4-FFF2-40B4-BE49-F238E27FC236}">
                <a16:creationId xmlns:a16="http://schemas.microsoft.com/office/drawing/2014/main" id="{8660C754-3789-424D-B744-C08AD763E738}"/>
              </a:ext>
            </a:extLst>
          </p:cNvPr>
          <p:cNvSpPr/>
          <p:nvPr/>
        </p:nvSpPr>
        <p:spPr>
          <a:xfrm>
            <a:off x="3832167" y="105013"/>
            <a:ext cx="5311833" cy="2585323"/>
          </a:xfrm>
          <a:prstGeom prst="rect">
            <a:avLst/>
          </a:prstGeom>
        </p:spPr>
        <p:txBody>
          <a:bodyPr wrap="square">
            <a:spAutoFit/>
          </a:bodyPr>
          <a:lstStyle/>
          <a:p>
            <a:pPr algn="ctr"/>
            <a:r>
              <a:rPr lang="en-US" b="1" u="sng" dirty="0">
                <a:solidFill>
                  <a:srgbClr val="000000"/>
                </a:solidFill>
                <a:effectLst/>
                <a:latin typeface="Helvetica" pitchFamily="2" charset="0"/>
              </a:rPr>
              <a:t>Compartmental models (Mechanistic Models)</a:t>
            </a:r>
            <a:endParaRPr lang="en-US" dirty="0">
              <a:solidFill>
                <a:srgbClr val="000000"/>
              </a:solidFill>
              <a:effectLst/>
              <a:latin typeface="Helvetica" pitchFamily="2" charset="0"/>
            </a:endParaRPr>
          </a:p>
          <a:p>
            <a:pPr algn="ctr"/>
            <a:endParaRPr lang="en-US" dirty="0">
              <a:solidFill>
                <a:srgbClr val="000000"/>
              </a:solidFill>
              <a:effectLst/>
              <a:latin typeface="Helvetica" pitchFamily="2" charset="0"/>
            </a:endParaRPr>
          </a:p>
          <a:p>
            <a:pPr algn="ctr"/>
            <a:r>
              <a:rPr lang="en-US" dirty="0">
                <a:effectLst/>
                <a:latin typeface="Helvetica Light" panose="020B0403020202020204" pitchFamily="34" charset="0"/>
              </a:rPr>
              <a:t>1. Populations are divided into compartments</a:t>
            </a:r>
          </a:p>
          <a:p>
            <a:pPr algn="ctr"/>
            <a:r>
              <a:rPr lang="en-US" dirty="0">
                <a:effectLst/>
                <a:latin typeface="Helvetica Light" panose="020B0403020202020204" pitchFamily="34" charset="0"/>
              </a:rPr>
              <a:t>2.</a:t>
            </a:r>
            <a:r>
              <a:rPr lang="en-US" dirty="0">
                <a:latin typeface="Helvetica Light" panose="020B0403020202020204" pitchFamily="34" charset="0"/>
              </a:rPr>
              <a:t> Individuals within a compartment are homogenously mixed</a:t>
            </a:r>
            <a:r>
              <a:rPr lang="en-US" dirty="0">
                <a:effectLst/>
                <a:latin typeface="Helvetica Light" panose="020B0403020202020204" pitchFamily="34" charset="0"/>
              </a:rPr>
              <a:t> </a:t>
            </a:r>
          </a:p>
          <a:p>
            <a:pPr algn="ctr"/>
            <a:r>
              <a:rPr lang="en-US" dirty="0">
                <a:latin typeface="Helvetica Light" panose="020B0403020202020204" pitchFamily="34" charset="0"/>
              </a:rPr>
              <a:t>3. </a:t>
            </a:r>
            <a:r>
              <a:rPr lang="en-US" dirty="0">
                <a:effectLst/>
                <a:latin typeface="Helvetica Light" panose="020B0403020202020204" pitchFamily="34" charset="0"/>
              </a:rPr>
              <a:t>Compartments and transition rates are </a:t>
            </a:r>
          </a:p>
          <a:p>
            <a:pPr algn="ctr"/>
            <a:r>
              <a:rPr lang="en-US" dirty="0">
                <a:effectLst/>
                <a:latin typeface="Helvetica Light" panose="020B0403020202020204" pitchFamily="34" charset="0"/>
              </a:rPr>
              <a:t>determined by biological systems</a:t>
            </a:r>
          </a:p>
          <a:p>
            <a:pPr algn="ctr"/>
            <a:r>
              <a:rPr lang="en-US" dirty="0">
                <a:effectLst/>
                <a:latin typeface="Helvetica Light" panose="020B0403020202020204" pitchFamily="34" charset="0"/>
              </a:rPr>
              <a:t>4. Rates of transferring between compartments </a:t>
            </a:r>
          </a:p>
          <a:p>
            <a:pPr algn="ctr"/>
            <a:r>
              <a:rPr lang="en-US" dirty="0">
                <a:effectLst/>
                <a:latin typeface="Helvetica Light" panose="020B0403020202020204" pitchFamily="34" charset="0"/>
              </a:rPr>
              <a:t>are expressed mathematically </a:t>
            </a:r>
          </a:p>
        </p:txBody>
      </p:sp>
    </p:spTree>
    <p:extLst>
      <p:ext uri="{BB962C8B-B14F-4D97-AF65-F5344CB8AC3E}">
        <p14:creationId xmlns:p14="http://schemas.microsoft.com/office/powerpoint/2010/main" val="4054849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6399</TotalTime>
  <Words>7864</Words>
  <Application>Microsoft Macintosh PowerPoint</Application>
  <PresentationFormat>On-screen Show (4:3)</PresentationFormat>
  <Paragraphs>1656</Paragraphs>
  <Slides>143</Slides>
  <Notes>100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143</vt:i4>
      </vt:variant>
    </vt:vector>
  </HeadingPairs>
  <TitlesOfParts>
    <vt:vector size="154" baseType="lpstr">
      <vt:lpstr>Arial</vt:lpstr>
      <vt:lpstr>Calibri</vt:lpstr>
      <vt:lpstr>Calibri Light</vt:lpstr>
      <vt:lpstr>Cambria Math</vt:lpstr>
      <vt:lpstr>Gill Sans</vt:lpstr>
      <vt:lpstr>Helvetica</vt:lpstr>
      <vt:lpstr>Helvetica Light</vt:lpstr>
      <vt:lpstr>Lucida Grande</vt:lpstr>
      <vt:lpstr>STIXGeneral</vt:lpstr>
      <vt:lpstr>Symbol</vt:lpstr>
      <vt:lpstr>Office Theme</vt:lpstr>
      <vt:lpstr>Introduction to  Compartmental (Dynamical/Mechanistic/Mathematical) Models</vt:lpstr>
      <vt:lpstr>Goals for this lecture</vt:lpstr>
      <vt:lpstr>Goals for this lecture</vt:lpstr>
      <vt:lpstr>Goals for this lecture</vt:lpstr>
      <vt:lpstr>Goals for this lecture</vt:lpstr>
      <vt:lpstr>?/?/? Models</vt:lpstr>
      <vt:lpstr>Compartmental/Mechanistic/Mathematical/Dynamical Models</vt:lpstr>
      <vt:lpstr>Compartmental/Mechanistic/Mathematical Models</vt:lpstr>
      <vt:lpstr>Compartmental/Mechanistic/Mathematical Models</vt:lpstr>
      <vt:lpstr>Compartmental/Mechanistic/Mathematical Models</vt:lpstr>
      <vt:lpstr>Compartmental/Mechanistic/Mathematical Models</vt:lpstr>
      <vt:lpstr>How are these different from statistical models?  En quoi sont-ils différents des modèles statistiques?  </vt:lpstr>
      <vt:lpstr>How are these different from statistical models?  En quoi sont-ils différents des modèles statistiques?  </vt:lpstr>
      <vt:lpstr>1. Simple Population Models 1. Modèles simples de population </vt:lpstr>
      <vt:lpstr>Madagascar</vt:lpstr>
      <vt:lpstr>PowerPoint Presentation</vt:lpstr>
      <vt:lpstr>PowerPoint Presentation</vt:lpstr>
      <vt:lpstr>PowerPoint Presentation</vt:lpstr>
      <vt:lpstr>PowerPoint Presentation</vt:lpstr>
      <vt:lpstr>PowerPoint Presentation</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The simplest population model</vt:lpstr>
      <vt:lpstr>PowerPoint Presentation</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Is discrete time realistic for population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concepts</vt:lpstr>
      <vt:lpstr>2. Structured Population Models 2. Modèles de la population structurée </vt:lpstr>
      <vt:lpstr>PowerPoint Presentation</vt:lpstr>
      <vt:lpstr>PowerPoint Presentation</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Modeling demographic complexity</vt:lpstr>
      <vt:lpstr>PowerPoint Presentation</vt:lpstr>
      <vt:lpstr>PowerPoint Presentation</vt:lpstr>
      <vt:lpstr>PowerPoint Presentation</vt:lpstr>
      <vt:lpstr>PowerPoint Presentation</vt:lpstr>
      <vt:lpstr>Key concepts</vt:lpstr>
      <vt:lpstr>How do we modify a basic population model to make it structured?</vt:lpstr>
      <vt:lpstr>3. SIR Models 3. Les modèles SIR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R0?</vt:lpstr>
      <vt:lpstr>What is R0?</vt:lpstr>
      <vt:lpstr>What is R0?</vt:lpstr>
      <vt:lpstr>What is R0?</vt:lpstr>
      <vt:lpstr>What is R0?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concepts</vt:lpstr>
      <vt:lpstr>“All models are _____, some models are_____.”</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Age-based insights into population trends and infection dynamics for Malagasy fruit bats </dc:title>
  <dc:creator>Cara Brook</dc:creator>
  <cp:lastModifiedBy>Cara Brook</cp:lastModifiedBy>
  <cp:revision>403</cp:revision>
  <dcterms:created xsi:type="dcterms:W3CDTF">2019-07-24T17:47:24Z</dcterms:created>
  <dcterms:modified xsi:type="dcterms:W3CDTF">2024-01-09T10:22:03Z</dcterms:modified>
</cp:coreProperties>
</file>